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2"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1EB04-CDEB-442E-903B-45520758A55D}" type="datetimeFigureOut">
              <a:rPr lang="en-IN" smtClean="0"/>
              <a:t>25-09-2018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5F93D-E9D6-43E9-84B9-12FAD2A0CE3C}" type="slidenum">
              <a:rPr lang="en-IN" smtClean="0"/>
              <a:t>‹#›</a:t>
            </a:fld>
            <a:endParaRPr lang="en-IN"/>
          </a:p>
        </p:txBody>
      </p:sp>
    </p:spTree>
    <p:extLst>
      <p:ext uri="{BB962C8B-B14F-4D97-AF65-F5344CB8AC3E}">
        <p14:creationId xmlns:p14="http://schemas.microsoft.com/office/powerpoint/2010/main" val="281513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11C236-2F7E-4BC8-9548-7097DDC05219}"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39647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1C236-2F7E-4BC8-9548-7097DDC05219}"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18487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1C236-2F7E-4BC8-9548-7097DDC05219}"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216565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1C236-2F7E-4BC8-9548-7097DDC05219}"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327286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1C236-2F7E-4BC8-9548-7097DDC05219}"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19546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11C236-2F7E-4BC8-9548-7097DDC05219}"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281701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11C236-2F7E-4BC8-9548-7097DDC05219}" type="datetimeFigureOut">
              <a:rPr lang="en-IN" smtClean="0"/>
              <a:t>25-09-2018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151489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11C236-2F7E-4BC8-9548-7097DDC05219}" type="datetimeFigureOut">
              <a:rPr lang="en-IN" smtClean="0"/>
              <a:t>25-09-2018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280434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1C236-2F7E-4BC8-9548-7097DDC05219}" type="datetimeFigureOut">
              <a:rPr lang="en-IN" smtClean="0"/>
              <a:t>25-09-2018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57585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1C236-2F7E-4BC8-9548-7097DDC05219}"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41730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1C236-2F7E-4BC8-9548-7097DDC05219}"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AAECF-2671-4EFA-B298-F10CB523EABB}" type="slidenum">
              <a:rPr lang="en-IN" smtClean="0"/>
              <a:t>‹#›</a:t>
            </a:fld>
            <a:endParaRPr lang="en-IN"/>
          </a:p>
        </p:txBody>
      </p:sp>
    </p:spTree>
    <p:extLst>
      <p:ext uri="{BB962C8B-B14F-4D97-AF65-F5344CB8AC3E}">
        <p14:creationId xmlns:p14="http://schemas.microsoft.com/office/powerpoint/2010/main" val="96647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1C236-2F7E-4BC8-9548-7097DDC05219}" type="datetimeFigureOut">
              <a:rPr lang="en-IN" smtClean="0"/>
              <a:t>25-09-2018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AAECF-2671-4EFA-B298-F10CB523EABB}" type="slidenum">
              <a:rPr lang="en-IN" smtClean="0"/>
              <a:t>‹#›</a:t>
            </a:fld>
            <a:endParaRPr lang="en-IN"/>
          </a:p>
        </p:txBody>
      </p:sp>
    </p:spTree>
    <p:extLst>
      <p:ext uri="{BB962C8B-B14F-4D97-AF65-F5344CB8AC3E}">
        <p14:creationId xmlns:p14="http://schemas.microsoft.com/office/powerpoint/2010/main" val="260728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Internship Project</a:t>
            </a:r>
            <a:endParaRPr lang="en-IN" dirty="0"/>
          </a:p>
        </p:txBody>
      </p:sp>
      <p:sp>
        <p:nvSpPr>
          <p:cNvPr id="3" name="Subtitle 2"/>
          <p:cNvSpPr>
            <a:spLocks noGrp="1"/>
          </p:cNvSpPr>
          <p:nvPr>
            <p:ph type="subTitle" idx="1"/>
          </p:nvPr>
        </p:nvSpPr>
        <p:spPr/>
        <p:txBody>
          <a:bodyPr/>
          <a:lstStyle/>
          <a:p>
            <a:r>
              <a:rPr lang="en-IN" dirty="0"/>
              <a:t>The Project is about a company's employee attrition case</a:t>
            </a:r>
          </a:p>
        </p:txBody>
      </p:sp>
    </p:spTree>
    <p:extLst>
      <p:ext uri="{BB962C8B-B14F-4D97-AF65-F5344CB8AC3E}">
        <p14:creationId xmlns:p14="http://schemas.microsoft.com/office/powerpoint/2010/main" val="12724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 from the Feature Selection methods</a:t>
            </a:r>
            <a:endParaRPr lang="en-IN" b="1"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Based on the visualisation and the dimensionality reduction methods, here are the factors which contributes most to the employee attrition.</a:t>
            </a:r>
          </a:p>
          <a:p>
            <a:r>
              <a:rPr lang="en-IN" dirty="0" smtClean="0"/>
              <a:t>Low Satisfaction level. </a:t>
            </a:r>
          </a:p>
          <a:p>
            <a:r>
              <a:rPr lang="en-IN" dirty="0" smtClean="0"/>
              <a:t>Poor last evaluation.</a:t>
            </a:r>
          </a:p>
          <a:p>
            <a:r>
              <a:rPr lang="en-IN" dirty="0" smtClean="0"/>
              <a:t>No promotion in the last 5 years.</a:t>
            </a:r>
          </a:p>
          <a:p>
            <a:r>
              <a:rPr lang="en-IN" dirty="0" smtClean="0"/>
              <a:t>Employees with 3-4 years of experience has more chances of leaving than those who has more than 5 years.</a:t>
            </a:r>
          </a:p>
          <a:p>
            <a:r>
              <a:rPr lang="en-IN" dirty="0" smtClean="0"/>
              <a:t>More number of projects.</a:t>
            </a:r>
          </a:p>
          <a:p>
            <a:r>
              <a:rPr lang="en-IN" dirty="0" smtClean="0"/>
              <a:t>Less Salary</a:t>
            </a:r>
          </a:p>
          <a:p>
            <a:pPr marL="0" indent="0">
              <a:buNone/>
            </a:pPr>
            <a:endParaRPr lang="en-IN" dirty="0" smtClean="0"/>
          </a:p>
          <a:p>
            <a:pPr marL="0" indent="0">
              <a:buNone/>
            </a:pPr>
            <a:r>
              <a:rPr lang="en-IN" dirty="0" smtClean="0"/>
              <a:t>So the features I have used for </a:t>
            </a:r>
            <a:r>
              <a:rPr lang="en-IN" dirty="0"/>
              <a:t>my prediction are – </a:t>
            </a:r>
            <a:r>
              <a:rPr lang="en-IN" dirty="0" err="1" smtClean="0"/>
              <a:t>satisfaction_level</a:t>
            </a:r>
            <a:r>
              <a:rPr lang="en-IN" dirty="0"/>
              <a:t>, </a:t>
            </a:r>
            <a:r>
              <a:rPr lang="en-IN" dirty="0" err="1" smtClean="0"/>
              <a:t>last_evaluation</a:t>
            </a:r>
            <a:r>
              <a:rPr lang="en-IN" dirty="0"/>
              <a:t>, promotion_last_5years, </a:t>
            </a:r>
            <a:r>
              <a:rPr lang="en-IN" dirty="0" smtClean="0"/>
              <a:t>‘</a:t>
            </a:r>
            <a:r>
              <a:rPr lang="en-IN" dirty="0" err="1" smtClean="0"/>
              <a:t>time_spend_company</a:t>
            </a:r>
            <a:r>
              <a:rPr lang="en-IN" dirty="0" smtClean="0"/>
              <a:t>’, </a:t>
            </a:r>
            <a:r>
              <a:rPr lang="en-IN" dirty="0" err="1" smtClean="0"/>
              <a:t>number_project</a:t>
            </a:r>
            <a:r>
              <a:rPr lang="en-IN" dirty="0" smtClean="0"/>
              <a:t> and salary.</a:t>
            </a:r>
          </a:p>
          <a:p>
            <a:endParaRPr lang="en-IN" dirty="0" smtClean="0"/>
          </a:p>
          <a:p>
            <a:endParaRPr lang="en-IN" dirty="0"/>
          </a:p>
        </p:txBody>
      </p:sp>
    </p:spTree>
    <p:extLst>
      <p:ext uri="{BB962C8B-B14F-4D97-AF65-F5344CB8AC3E}">
        <p14:creationId xmlns:p14="http://schemas.microsoft.com/office/powerpoint/2010/main" val="122005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Modelling</a:t>
            </a:r>
            <a:endParaRPr lang="en-IN" b="1" dirty="0"/>
          </a:p>
        </p:txBody>
      </p:sp>
      <p:sp>
        <p:nvSpPr>
          <p:cNvPr id="3" name="Content Placeholder 2"/>
          <p:cNvSpPr>
            <a:spLocks noGrp="1"/>
          </p:cNvSpPr>
          <p:nvPr>
            <p:ph idx="1"/>
          </p:nvPr>
        </p:nvSpPr>
        <p:spPr/>
        <p:txBody>
          <a:bodyPr/>
          <a:lstStyle/>
          <a:p>
            <a:r>
              <a:rPr lang="en-IN" dirty="0" smtClean="0"/>
              <a:t>The salary column is categorical in nature, so it is first changed to numeric values using the </a:t>
            </a:r>
            <a:r>
              <a:rPr lang="en-IN" dirty="0" err="1" smtClean="0"/>
              <a:t>LabelEncoder</a:t>
            </a:r>
            <a:r>
              <a:rPr lang="en-IN" dirty="0" smtClean="0"/>
              <a:t>() function of </a:t>
            </a:r>
            <a:r>
              <a:rPr lang="en-IN" dirty="0" err="1" smtClean="0"/>
              <a:t>sklearn</a:t>
            </a:r>
            <a:r>
              <a:rPr lang="en-IN" dirty="0" smtClean="0"/>
              <a:t> module.</a:t>
            </a:r>
          </a:p>
          <a:p>
            <a:r>
              <a:rPr lang="en-IN" dirty="0" smtClean="0"/>
              <a:t>The data is then spitted into 70 percent training and 30 percent test set.</a:t>
            </a:r>
          </a:p>
          <a:p>
            <a:r>
              <a:rPr lang="en-IN" dirty="0" smtClean="0"/>
              <a:t>Used </a:t>
            </a:r>
            <a:r>
              <a:rPr lang="en-IN" dirty="0" err="1" smtClean="0"/>
              <a:t>RandomForestClassifier</a:t>
            </a:r>
            <a:r>
              <a:rPr lang="en-IN" dirty="0" smtClean="0"/>
              <a:t>, </a:t>
            </a:r>
            <a:r>
              <a:rPr lang="en-IN" dirty="0" err="1" smtClean="0"/>
              <a:t>DecisionTreeClassifier</a:t>
            </a:r>
            <a:r>
              <a:rPr lang="en-IN" dirty="0" smtClean="0"/>
              <a:t> and </a:t>
            </a:r>
            <a:r>
              <a:rPr lang="en-IN" dirty="0" err="1" smtClean="0"/>
              <a:t>GradientBoostingClassifier</a:t>
            </a:r>
            <a:r>
              <a:rPr lang="en-IN" dirty="0" smtClean="0"/>
              <a:t> algorithm on the data to predict the target variable. </a:t>
            </a:r>
            <a:endParaRPr lang="en-IN" dirty="0"/>
          </a:p>
        </p:txBody>
      </p:sp>
    </p:spTree>
    <p:extLst>
      <p:ext uri="{BB962C8B-B14F-4D97-AF65-F5344CB8AC3E}">
        <p14:creationId xmlns:p14="http://schemas.microsoft.com/office/powerpoint/2010/main" val="181084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Metric Validation</a:t>
            </a:r>
            <a:endParaRPr lang="en-IN" b="1" dirty="0"/>
          </a:p>
        </p:txBody>
      </p:sp>
      <p:sp>
        <p:nvSpPr>
          <p:cNvPr id="3" name="Content Placeholder 2"/>
          <p:cNvSpPr>
            <a:spLocks noGrp="1"/>
          </p:cNvSpPr>
          <p:nvPr>
            <p:ph idx="1"/>
          </p:nvPr>
        </p:nvSpPr>
        <p:spPr/>
        <p:txBody>
          <a:bodyPr/>
          <a:lstStyle/>
          <a:p>
            <a:r>
              <a:rPr lang="en-IN" dirty="0" smtClean="0"/>
              <a:t>The Random Forest Classifier gave an accuracy of </a:t>
            </a:r>
            <a:r>
              <a:rPr lang="en-IN" dirty="0" smtClean="0"/>
              <a:t>98.53</a:t>
            </a:r>
            <a:r>
              <a:rPr lang="en-IN" dirty="0" smtClean="0"/>
              <a:t>%, a precision of 98% and a recall of </a:t>
            </a:r>
            <a:r>
              <a:rPr lang="en-IN" dirty="0" smtClean="0"/>
              <a:t>95.7%.</a:t>
            </a:r>
            <a:endParaRPr lang="en-IN" dirty="0" smtClean="0"/>
          </a:p>
          <a:p>
            <a:r>
              <a:rPr lang="en-IN" dirty="0" smtClean="0"/>
              <a:t>The Decision Tree Classifier gave an accuracy of </a:t>
            </a:r>
            <a:r>
              <a:rPr lang="en-IN" dirty="0" smtClean="0"/>
              <a:t>97.15%, </a:t>
            </a:r>
            <a:r>
              <a:rPr lang="en-IN" dirty="0" smtClean="0"/>
              <a:t>a precision of </a:t>
            </a:r>
            <a:r>
              <a:rPr lang="en-IN" dirty="0" smtClean="0"/>
              <a:t>92.5% </a:t>
            </a:r>
            <a:r>
              <a:rPr lang="en-IN" dirty="0" smtClean="0"/>
              <a:t>and a recall of </a:t>
            </a:r>
            <a:r>
              <a:rPr lang="en-IN" dirty="0" smtClean="0"/>
              <a:t>95.55#%</a:t>
            </a:r>
            <a:endParaRPr lang="en-IN" dirty="0" smtClean="0"/>
          </a:p>
          <a:p>
            <a:r>
              <a:rPr lang="en-IN" dirty="0" smtClean="0"/>
              <a:t>The Gradient Boosting Classifier gave an accuracy of 96.55%, a precision of </a:t>
            </a:r>
            <a:r>
              <a:rPr lang="en-IN" dirty="0" smtClean="0"/>
              <a:t>94.33% </a:t>
            </a:r>
            <a:r>
              <a:rPr lang="en-IN" dirty="0" smtClean="0"/>
              <a:t>and a recall of </a:t>
            </a:r>
            <a:r>
              <a:rPr lang="en-IN" dirty="0" smtClean="0"/>
              <a:t>90.8</a:t>
            </a:r>
            <a:r>
              <a:rPr lang="en-IN" dirty="0" smtClean="0"/>
              <a:t>%.</a:t>
            </a:r>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427063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lstStyle/>
          <a:p>
            <a:pPr marL="0" indent="0">
              <a:buNone/>
            </a:pPr>
            <a:r>
              <a:rPr lang="en-IN" dirty="0" smtClean="0"/>
              <a:t>Based on the previous metric scores, it could be concluded that the </a:t>
            </a:r>
            <a:r>
              <a:rPr lang="en-IN" dirty="0" err="1" smtClean="0"/>
              <a:t>RandomForestClassifer</a:t>
            </a:r>
            <a:r>
              <a:rPr lang="en-IN" dirty="0" smtClean="0"/>
              <a:t> is the best predicator for the dataset and it has correctly predicted which employees will stay and who are prone to leave the company.</a:t>
            </a:r>
            <a:endParaRPr lang="en-IN" dirty="0"/>
          </a:p>
        </p:txBody>
      </p:sp>
    </p:spTree>
    <p:extLst>
      <p:ext uri="{BB962C8B-B14F-4D97-AF65-F5344CB8AC3E}">
        <p14:creationId xmlns:p14="http://schemas.microsoft.com/office/powerpoint/2010/main" val="21436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Employee Attrition?</a:t>
            </a:r>
            <a:endParaRPr lang="en-IN" dirty="0"/>
          </a:p>
        </p:txBody>
      </p:sp>
      <p:sp>
        <p:nvSpPr>
          <p:cNvPr id="3" name="Content Placeholder 2"/>
          <p:cNvSpPr>
            <a:spLocks noGrp="1"/>
          </p:cNvSpPr>
          <p:nvPr>
            <p:ph idx="1"/>
          </p:nvPr>
        </p:nvSpPr>
        <p:spPr/>
        <p:txBody>
          <a:bodyPr/>
          <a:lstStyle/>
          <a:p>
            <a:pPr marL="0" indent="0">
              <a:buNone/>
            </a:pPr>
            <a:r>
              <a:rPr lang="en-IN" dirty="0" smtClean="0"/>
              <a:t>Employee Attrition refers to the situation where an employee leaves the company for several reasons such as lack of job satisfaction, poor performance evaluation, less salary or even the burden of work can sometimes take its toll on the employees.</a:t>
            </a:r>
          </a:p>
          <a:p>
            <a:pPr marL="0" indent="0">
              <a:buNone/>
            </a:pPr>
            <a:endParaRPr lang="en-IN" dirty="0" smtClean="0"/>
          </a:p>
          <a:p>
            <a:pPr marL="0" indent="0">
              <a:buNone/>
            </a:pPr>
            <a:r>
              <a:rPr lang="en-IN" dirty="0" smtClean="0"/>
              <a:t>Apart from that, there could be situations when the company had to layoff their employees due to cost costing or other financial related issues. High attrition rate sends a wrong signal to the existing employees as well as to the prospective employees.</a:t>
            </a:r>
            <a:endParaRPr lang="en-IN" dirty="0"/>
          </a:p>
        </p:txBody>
      </p:sp>
    </p:spTree>
    <p:extLst>
      <p:ext uri="{BB962C8B-B14F-4D97-AF65-F5344CB8AC3E}">
        <p14:creationId xmlns:p14="http://schemas.microsoft.com/office/powerpoint/2010/main" val="135320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Statement</a:t>
            </a:r>
            <a:endParaRPr lang="en-IN" dirty="0"/>
          </a:p>
        </p:txBody>
      </p:sp>
      <p:sp>
        <p:nvSpPr>
          <p:cNvPr id="3" name="Content Placeholder 2"/>
          <p:cNvSpPr>
            <a:spLocks noGrp="1"/>
          </p:cNvSpPr>
          <p:nvPr>
            <p:ph idx="1"/>
          </p:nvPr>
        </p:nvSpPr>
        <p:spPr/>
        <p:txBody>
          <a:bodyPr/>
          <a:lstStyle/>
          <a:p>
            <a:pPr marL="0" indent="0">
              <a:buNone/>
            </a:pPr>
            <a:r>
              <a:rPr lang="en-IN" dirty="0" smtClean="0"/>
              <a:t>The project problem statement is about a company who is trying to control its attrition rate. </a:t>
            </a:r>
          </a:p>
          <a:p>
            <a:pPr marL="0" indent="0">
              <a:buNone/>
            </a:pPr>
            <a:endParaRPr lang="en-IN" dirty="0"/>
          </a:p>
          <a:p>
            <a:pPr marL="0" indent="0">
              <a:buNone/>
            </a:pPr>
            <a:r>
              <a:rPr lang="en-IN" dirty="0" smtClean="0"/>
              <a:t>Given a two dataset – one with the employees that has already left and the other is about the existing employees.</a:t>
            </a:r>
          </a:p>
          <a:p>
            <a:pPr marL="0" indent="0">
              <a:buNone/>
            </a:pPr>
            <a:endParaRPr lang="en-IN" dirty="0"/>
          </a:p>
          <a:p>
            <a:pPr marL="0" indent="0">
              <a:buNone/>
            </a:pPr>
            <a:r>
              <a:rPr lang="en-IN" dirty="0" smtClean="0"/>
              <a:t>The objective is to find out what type of employees are leaving, which employees are prone to leave next. </a:t>
            </a:r>
            <a:endParaRPr lang="en-IN" dirty="0"/>
          </a:p>
        </p:txBody>
      </p:sp>
    </p:spTree>
    <p:extLst>
      <p:ext uri="{BB962C8B-B14F-4D97-AF65-F5344CB8AC3E}">
        <p14:creationId xmlns:p14="http://schemas.microsoft.com/office/powerpoint/2010/main" val="215421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Understanding the Data</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Gathering the data and then understanding it to proceed further in the problem set is pivotal for effective analysis. </a:t>
            </a:r>
          </a:p>
          <a:p>
            <a:pPr marL="0" indent="0">
              <a:buNone/>
            </a:pPr>
            <a:r>
              <a:rPr lang="en-IN" dirty="0" smtClean="0"/>
              <a:t>The .</a:t>
            </a:r>
            <a:r>
              <a:rPr lang="en-IN" dirty="0" err="1" smtClean="0"/>
              <a:t>xlsx</a:t>
            </a:r>
            <a:r>
              <a:rPr lang="en-IN" dirty="0" smtClean="0"/>
              <a:t> sheet provided has two separate tabs – one with ‘Existing employees’ and other with ‘Employees who have left’.</a:t>
            </a:r>
          </a:p>
          <a:p>
            <a:pPr marL="0" indent="0">
              <a:buNone/>
            </a:pPr>
            <a:endParaRPr lang="en-IN" dirty="0" smtClean="0"/>
          </a:p>
          <a:p>
            <a:pPr marL="0" indent="0">
              <a:buNone/>
            </a:pPr>
            <a:r>
              <a:rPr lang="en-IN" dirty="0" smtClean="0"/>
              <a:t>Both of this tabs has the following features –</a:t>
            </a:r>
          </a:p>
          <a:p>
            <a:pPr marL="0" indent="0">
              <a:buNone/>
            </a:pPr>
            <a:endParaRPr lang="en-IN" dirty="0" smtClean="0"/>
          </a:p>
          <a:p>
            <a:pPr marL="0" indent="0">
              <a:buNone/>
            </a:pPr>
            <a:r>
              <a:rPr lang="en-IN" b="1" dirty="0" err="1" smtClean="0"/>
              <a:t>Emp</a:t>
            </a:r>
            <a:r>
              <a:rPr lang="en-IN" b="1" dirty="0" smtClean="0"/>
              <a:t> ID, </a:t>
            </a:r>
            <a:r>
              <a:rPr lang="en-IN" b="1" dirty="0" err="1" smtClean="0"/>
              <a:t>satisfaction_level</a:t>
            </a:r>
            <a:r>
              <a:rPr lang="en-IN" b="1" dirty="0" smtClean="0"/>
              <a:t>, </a:t>
            </a:r>
            <a:r>
              <a:rPr lang="en-IN" b="1" dirty="0" err="1" smtClean="0"/>
              <a:t>last_evaluation</a:t>
            </a:r>
            <a:r>
              <a:rPr lang="en-IN" b="1" dirty="0" smtClean="0"/>
              <a:t> , </a:t>
            </a:r>
            <a:r>
              <a:rPr lang="en-IN" b="1" dirty="0" err="1" smtClean="0"/>
              <a:t>number_project</a:t>
            </a:r>
            <a:r>
              <a:rPr lang="en-IN" b="1" dirty="0" smtClean="0"/>
              <a:t>, </a:t>
            </a:r>
            <a:r>
              <a:rPr lang="en-IN" b="1" dirty="0" err="1" smtClean="0"/>
              <a:t>average_montly_hours</a:t>
            </a:r>
            <a:r>
              <a:rPr lang="en-IN" b="1" dirty="0" smtClean="0"/>
              <a:t>, </a:t>
            </a:r>
            <a:r>
              <a:rPr lang="en-IN" b="1" dirty="0" err="1" smtClean="0"/>
              <a:t>time_spend_company</a:t>
            </a:r>
            <a:r>
              <a:rPr lang="en-IN" b="1" dirty="0" smtClean="0"/>
              <a:t>, </a:t>
            </a:r>
            <a:r>
              <a:rPr lang="en-IN" b="1" dirty="0" err="1" smtClean="0"/>
              <a:t>Work_accident</a:t>
            </a:r>
            <a:r>
              <a:rPr lang="en-IN" b="1" dirty="0" smtClean="0"/>
              <a:t>, promotion_last_5years, </a:t>
            </a:r>
            <a:r>
              <a:rPr lang="en-IN" b="1" dirty="0" err="1" smtClean="0"/>
              <a:t>Dept</a:t>
            </a:r>
            <a:r>
              <a:rPr lang="en-IN" b="1" dirty="0" smtClean="0"/>
              <a:t>, salary </a:t>
            </a: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2920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Approach towards solving the problem</a:t>
            </a:r>
            <a:endParaRPr lang="en-IN" dirty="0"/>
          </a:p>
        </p:txBody>
      </p:sp>
      <p:sp>
        <p:nvSpPr>
          <p:cNvPr id="3" name="Content Placeholder 2"/>
          <p:cNvSpPr>
            <a:spLocks noGrp="1"/>
          </p:cNvSpPr>
          <p:nvPr>
            <p:ph idx="1"/>
          </p:nvPr>
        </p:nvSpPr>
        <p:spPr/>
        <p:txBody>
          <a:bodyPr/>
          <a:lstStyle/>
          <a:p>
            <a:pPr marL="0" indent="0" algn="ctr">
              <a:buNone/>
            </a:pPr>
            <a:r>
              <a:rPr lang="en-IN" b="1" dirty="0" smtClean="0"/>
              <a:t> Data Pre Processing</a:t>
            </a:r>
          </a:p>
          <a:p>
            <a:pPr marL="0" indent="0">
              <a:buNone/>
            </a:pPr>
            <a:endParaRPr lang="en-IN" b="1" dirty="0"/>
          </a:p>
          <a:p>
            <a:pPr marL="0" indent="0">
              <a:buNone/>
            </a:pPr>
            <a:r>
              <a:rPr lang="en-IN" dirty="0" smtClean="0"/>
              <a:t>In any Data Science project, pre processing of data is the first and one of the most crucial stages to solve the problem. </a:t>
            </a:r>
          </a:p>
          <a:p>
            <a:pPr marL="0" indent="0">
              <a:buNone/>
            </a:pPr>
            <a:r>
              <a:rPr lang="en-IN" dirty="0" smtClean="0"/>
              <a:t>In this stage data is checked for missing values, outliers, etc.</a:t>
            </a:r>
          </a:p>
          <a:p>
            <a:pPr marL="0" indent="0">
              <a:buNone/>
            </a:pPr>
            <a:endParaRPr lang="en-IN" dirty="0"/>
          </a:p>
          <a:p>
            <a:pPr marL="0" indent="0">
              <a:buNone/>
            </a:pPr>
            <a:r>
              <a:rPr lang="en-IN" dirty="0" smtClean="0"/>
              <a:t>Looking at this dataset that we had, there are neither any missing values nor any outliers present. The data is fairly clean.</a:t>
            </a:r>
            <a:endParaRPr lang="en-IN" dirty="0"/>
          </a:p>
        </p:txBody>
      </p:sp>
    </p:spTree>
    <p:extLst>
      <p:ext uri="{BB962C8B-B14F-4D97-AF65-F5344CB8AC3E}">
        <p14:creationId xmlns:p14="http://schemas.microsoft.com/office/powerpoint/2010/main" val="1067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Manipulation</a:t>
            </a:r>
            <a:endParaRPr lang="en-IN" b="1" dirty="0"/>
          </a:p>
        </p:txBody>
      </p:sp>
      <p:sp>
        <p:nvSpPr>
          <p:cNvPr id="3" name="Content Placeholder 2"/>
          <p:cNvSpPr>
            <a:spLocks noGrp="1"/>
          </p:cNvSpPr>
          <p:nvPr>
            <p:ph idx="1"/>
          </p:nvPr>
        </p:nvSpPr>
        <p:spPr/>
        <p:txBody>
          <a:bodyPr/>
          <a:lstStyle/>
          <a:p>
            <a:pPr marL="0" indent="0">
              <a:buNone/>
            </a:pPr>
            <a:r>
              <a:rPr lang="en-IN" dirty="0" smtClean="0"/>
              <a:t>Both the ‘Existing employees’ and ‘Employees who have left’ tab doesn’t have a column which tells whether the employee has left. </a:t>
            </a:r>
          </a:p>
          <a:p>
            <a:pPr marL="0" indent="0">
              <a:buNone/>
            </a:pPr>
            <a:endParaRPr lang="en-IN" dirty="0" smtClean="0"/>
          </a:p>
          <a:p>
            <a:pPr marL="0" indent="0">
              <a:buNone/>
            </a:pPr>
            <a:r>
              <a:rPr lang="en-IN" dirty="0" smtClean="0"/>
              <a:t>So I added a column called ‘left’ with value as ‘1’ – if the employee has left and ‘0’ – if he is an existing employee.</a:t>
            </a:r>
          </a:p>
          <a:p>
            <a:pPr marL="0" indent="0">
              <a:buNone/>
            </a:pPr>
            <a:endParaRPr lang="en-IN" dirty="0" smtClean="0"/>
          </a:p>
          <a:p>
            <a:pPr marL="0" indent="0">
              <a:buNone/>
            </a:pPr>
            <a:r>
              <a:rPr lang="en-IN" dirty="0" smtClean="0"/>
              <a:t>After adding the column to both the datasets , merged them together and then snuffled the dataset in order to divide it into train and test data and apply predictive modelling. </a:t>
            </a:r>
          </a:p>
        </p:txBody>
      </p:sp>
    </p:spTree>
    <p:extLst>
      <p:ext uri="{BB962C8B-B14F-4D97-AF65-F5344CB8AC3E}">
        <p14:creationId xmlns:p14="http://schemas.microsoft.com/office/powerpoint/2010/main" val="385312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Feature Selection</a:t>
            </a:r>
            <a:endParaRPr lang="en-IN" b="1" dirty="0"/>
          </a:p>
        </p:txBody>
      </p:sp>
      <p:sp>
        <p:nvSpPr>
          <p:cNvPr id="3" name="Content Placeholder 2"/>
          <p:cNvSpPr>
            <a:spLocks noGrp="1"/>
          </p:cNvSpPr>
          <p:nvPr>
            <p:ph idx="1"/>
          </p:nvPr>
        </p:nvSpPr>
        <p:spPr/>
        <p:txBody>
          <a:bodyPr/>
          <a:lstStyle/>
          <a:p>
            <a:pPr marL="0" indent="0">
              <a:buNone/>
            </a:pPr>
            <a:r>
              <a:rPr lang="en-IN" dirty="0" smtClean="0"/>
              <a:t>A very important step in Data Science, feature selection can be seamless if one has the relevant domain knowledge. </a:t>
            </a:r>
          </a:p>
          <a:p>
            <a:pPr marL="0" indent="0">
              <a:buNone/>
            </a:pPr>
            <a:endParaRPr lang="en-IN" dirty="0" smtClean="0"/>
          </a:p>
          <a:p>
            <a:pPr marL="0" indent="0">
              <a:buNone/>
            </a:pPr>
            <a:r>
              <a:rPr lang="en-IN" dirty="0" smtClean="0"/>
              <a:t>Another way to find the relevant features is by visualizing the data or using statistical techniques like Dimensionality reduction. </a:t>
            </a:r>
          </a:p>
          <a:p>
            <a:pPr marL="0" indent="0">
              <a:buNone/>
            </a:pPr>
            <a:endParaRPr lang="en-IN" dirty="0"/>
          </a:p>
          <a:p>
            <a:pPr marL="0" indent="0">
              <a:buNone/>
            </a:pPr>
            <a:r>
              <a:rPr lang="en-IN" dirty="0" smtClean="0"/>
              <a:t>In this project I have used both of this methods to see which features can help me the most in predicting the employees who will leave the company.</a:t>
            </a:r>
            <a:endParaRPr lang="en-IN" dirty="0"/>
          </a:p>
        </p:txBody>
      </p:sp>
    </p:spTree>
    <p:extLst>
      <p:ext uri="{BB962C8B-B14F-4D97-AF65-F5344CB8AC3E}">
        <p14:creationId xmlns:p14="http://schemas.microsoft.com/office/powerpoint/2010/main" val="175980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Used the </a:t>
            </a:r>
            <a:r>
              <a:rPr lang="en-IN" dirty="0" err="1" smtClean="0"/>
              <a:t>seaborn</a:t>
            </a:r>
            <a:r>
              <a:rPr lang="en-IN" dirty="0" smtClean="0"/>
              <a:t> library to plot features – ‘</a:t>
            </a:r>
            <a:r>
              <a:rPr lang="en-IN" dirty="0" err="1" smtClean="0"/>
              <a:t>number_project</a:t>
            </a:r>
            <a:r>
              <a:rPr lang="en-IN" dirty="0" smtClean="0"/>
              <a:t>’, ‘</a:t>
            </a:r>
            <a:r>
              <a:rPr lang="en-IN" dirty="0" err="1" smtClean="0"/>
              <a:t>average_monthly_hours</a:t>
            </a:r>
            <a:r>
              <a:rPr lang="en-IN" dirty="0" smtClean="0"/>
              <a:t>’ , ‘</a:t>
            </a:r>
            <a:r>
              <a:rPr lang="en-IN" dirty="0" err="1" smtClean="0"/>
              <a:t>time_spend_company</a:t>
            </a:r>
            <a:r>
              <a:rPr lang="en-IN" dirty="0" smtClean="0"/>
              <a:t>’ , ‘</a:t>
            </a:r>
            <a:r>
              <a:rPr lang="en-IN" dirty="0" err="1" smtClean="0"/>
              <a:t>Work_accident</a:t>
            </a:r>
            <a:r>
              <a:rPr lang="en-IN" dirty="0" smtClean="0"/>
              <a:t>’ , ‘promotion_last_5years’ , ‘</a:t>
            </a:r>
            <a:r>
              <a:rPr lang="en-IN" dirty="0" err="1" smtClean="0"/>
              <a:t>dept</a:t>
            </a:r>
            <a:r>
              <a:rPr lang="en-IN" dirty="0" smtClean="0"/>
              <a:t>’ and ‘salary’ against ‘left’. </a:t>
            </a:r>
          </a:p>
          <a:p>
            <a:pPr marL="0" indent="0">
              <a:buNone/>
            </a:pPr>
            <a:endParaRPr lang="en-IN" dirty="0" smtClean="0"/>
          </a:p>
          <a:p>
            <a:pPr marL="0" indent="0">
              <a:buNone/>
            </a:pPr>
            <a:r>
              <a:rPr lang="en-IN" dirty="0" smtClean="0"/>
              <a:t>Following findings are being extracted from the visualization:-</a:t>
            </a:r>
          </a:p>
          <a:p>
            <a:pPr marL="0" indent="0">
              <a:buNone/>
            </a:pPr>
            <a:endParaRPr lang="en-IN" dirty="0" smtClean="0"/>
          </a:p>
          <a:p>
            <a:r>
              <a:rPr lang="en-IN" dirty="0" smtClean="0"/>
              <a:t>Employees who have not got promotion in last 5 years are more prone to leaving the company and the count of such employees leaving the company is more than any of the other contributing features.</a:t>
            </a:r>
          </a:p>
          <a:p>
            <a:r>
              <a:rPr lang="en-IN" dirty="0" smtClean="0"/>
              <a:t>Employees who have done 7 or more projects are also likely to leave.</a:t>
            </a:r>
          </a:p>
          <a:p>
            <a:r>
              <a:rPr lang="en-IN" dirty="0" smtClean="0"/>
              <a:t>Employees who are around 3-4 years of experience has higher chances of leaving than the ones with more than 5 years of experience. </a:t>
            </a:r>
          </a:p>
          <a:p>
            <a:r>
              <a:rPr lang="en-IN" dirty="0" smtClean="0"/>
              <a:t>Low Salary is another important reason why employees have left the company.</a:t>
            </a: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3406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Dimensionality Reduction</a:t>
            </a:r>
            <a:endParaRPr lang="en-IN" b="1" dirty="0"/>
          </a:p>
        </p:txBody>
      </p:sp>
      <p:sp>
        <p:nvSpPr>
          <p:cNvPr id="3" name="Content Placeholder 2"/>
          <p:cNvSpPr>
            <a:spLocks noGrp="1"/>
          </p:cNvSpPr>
          <p:nvPr>
            <p:ph idx="1"/>
          </p:nvPr>
        </p:nvSpPr>
        <p:spPr/>
        <p:txBody>
          <a:bodyPr>
            <a:normAutofit lnSpcReduction="10000"/>
          </a:bodyPr>
          <a:lstStyle/>
          <a:p>
            <a:pPr marL="0" indent="0">
              <a:buNone/>
            </a:pPr>
            <a:r>
              <a:rPr lang="en-IN" dirty="0" smtClean="0"/>
              <a:t>Dimensionality Reduction technique is used when there are many features to choose from and we reduce them to take only those features which has more variance with the target variable than others. </a:t>
            </a:r>
          </a:p>
          <a:p>
            <a:pPr marL="0" indent="0">
              <a:buNone/>
            </a:pPr>
            <a:endParaRPr lang="en-IN" dirty="0"/>
          </a:p>
          <a:p>
            <a:pPr marL="0" indent="0">
              <a:buNone/>
            </a:pPr>
            <a:r>
              <a:rPr lang="en-IN" dirty="0" smtClean="0"/>
              <a:t>After applying the PCA(Principal Component Analysis) method for Dimensionality Reduction, it is seen that ‘satisfaction level’ and ‘last evaluation’ having higher variance with the target feature.</a:t>
            </a:r>
          </a:p>
          <a:p>
            <a:pPr marL="0" indent="0">
              <a:buNone/>
            </a:pPr>
            <a:endParaRPr lang="en-IN" dirty="0"/>
          </a:p>
          <a:p>
            <a:pPr marL="0" indent="0">
              <a:buNone/>
            </a:pPr>
            <a:r>
              <a:rPr lang="en-IN" dirty="0" smtClean="0"/>
              <a:t>Employees with lower satisfaction level or poor last evaluation has higher chances of leaving the company.</a:t>
            </a:r>
            <a:endParaRPr lang="en-IN" dirty="0"/>
          </a:p>
        </p:txBody>
      </p:sp>
    </p:spTree>
    <p:extLst>
      <p:ext uri="{BB962C8B-B14F-4D97-AF65-F5344CB8AC3E}">
        <p14:creationId xmlns:p14="http://schemas.microsoft.com/office/powerpoint/2010/main" val="3348186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960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Internship Project</vt:lpstr>
      <vt:lpstr>What is Employee Attrition?</vt:lpstr>
      <vt:lpstr>Problem Statement</vt:lpstr>
      <vt:lpstr>Understanding the Data</vt:lpstr>
      <vt:lpstr>Approach towards solving the problem</vt:lpstr>
      <vt:lpstr>Data Manipulation</vt:lpstr>
      <vt:lpstr>Feature Selection</vt:lpstr>
      <vt:lpstr>Data Visualization</vt:lpstr>
      <vt:lpstr>Dimensionality Reduction</vt:lpstr>
      <vt:lpstr>Conclusion from the Feature Selection methods</vt:lpstr>
      <vt:lpstr>Data Modelling</vt:lpstr>
      <vt:lpstr>Metric Validation</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SUMAN DEY</dc:creator>
  <cp:lastModifiedBy>SUMAN DEY</cp:lastModifiedBy>
  <cp:revision>13</cp:revision>
  <dcterms:created xsi:type="dcterms:W3CDTF">2018-09-23T04:01:44Z</dcterms:created>
  <dcterms:modified xsi:type="dcterms:W3CDTF">2018-09-25T01:46:17Z</dcterms:modified>
</cp:coreProperties>
</file>