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4" r:id="rId3"/>
    <p:sldId id="258" r:id="rId4"/>
    <p:sldId id="268" r:id="rId5"/>
    <p:sldId id="298" r:id="rId6"/>
    <p:sldId id="270" r:id="rId7"/>
    <p:sldId id="272" r:id="rId8"/>
    <p:sldId id="299" r:id="rId9"/>
    <p:sldId id="300" r:id="rId10"/>
    <p:sldId id="302" r:id="rId11"/>
    <p:sldId id="301" r:id="rId12"/>
    <p:sldId id="30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24" autoAdjust="0"/>
  </p:normalViewPr>
  <p:slideViewPr>
    <p:cSldViewPr snapToGrid="0">
      <p:cViewPr>
        <p:scale>
          <a:sx n="70" d="100"/>
          <a:sy n="70" d="100"/>
        </p:scale>
        <p:origin x="-74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77D259-2549-4D58-B991-CE41FAFDD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33E0789-9601-4616-BCA9-55A91626E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01C3D3-97CA-4B7A-928D-4BC4B8EF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DEFE-75BE-4EE6-B9D6-1E60F858B612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8B9BCFC-88BF-44EA-A55C-7E2F4B91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41DC96-C812-4F53-B575-3E7AE781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B217-68B3-4E5A-A597-59ACCDAD4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8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032C62-7A5F-45C7-8711-A015E7D9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DAD5A78-DF76-4CFD-9C61-D9A9AF7A5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0868FD-44F1-4FDC-82ED-04E0ECE4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DEFE-75BE-4EE6-B9D6-1E60F858B612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3A108B-BDE3-4DCB-A2E0-5D59D925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2A4AE9-3944-4FB9-A9CA-BE576649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B217-68B3-4E5A-A597-59ACCDAD4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6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6F62646-5824-482D-8EB0-9CEA2AB41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2296867-8FC1-4DD3-BE1A-A3FBD00EA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3C1476-3EC1-4B57-97F9-6BFB0D1A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DEFE-75BE-4EE6-B9D6-1E60F858B612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DBC042-E5E3-4704-98D1-E04894A5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113688-F28B-4ACC-870A-E58437F2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B217-68B3-4E5A-A597-59ACCDAD4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94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C85A-E7B2-4812-9AE6-520AB0AFDB8C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15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C85A-E7B2-4812-9AE6-520AB0AFDB8C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8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C85A-E7B2-4812-9AE6-520AB0AFDB8C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23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C85A-E7B2-4812-9AE6-520AB0AFDB8C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0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C85A-E7B2-4812-9AE6-520AB0AFDB8C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90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C85A-E7B2-4812-9AE6-520AB0AFDB8C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58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C85A-E7B2-4812-9AE6-520AB0AFDB8C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60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C85A-E7B2-4812-9AE6-520AB0AFDB8C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6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F35D6D-7472-402F-9080-A60F4727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CDCFA5-5A98-42BD-8519-D49AABD5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582AF2-6361-4D17-9A3E-9E93B11A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DEFE-75BE-4EE6-B9D6-1E60F858B612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D053EF-E648-48E7-A60C-F9EE16E7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37CF1D-4658-4F4D-8548-92115EEB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B217-68B3-4E5A-A597-59ACCDAD4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514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C85A-E7B2-4812-9AE6-520AB0AFDB8C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97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C85A-E7B2-4812-9AE6-520AB0AFDB8C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04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C85A-E7B2-4812-9AE6-520AB0AFDB8C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8206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C85A-E7B2-4812-9AE6-520AB0AFDB8C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639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C85A-E7B2-4812-9AE6-520AB0AFDB8C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965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C85A-E7B2-4812-9AE6-520AB0AFDB8C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96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C85A-E7B2-4812-9AE6-520AB0AFDB8C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5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C85A-E7B2-4812-9AE6-520AB0AFDB8C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7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FCCFC-28FA-4F05-BD39-28E48475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529B8B-C5F9-40F5-B358-79BBAA69B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423642-AD1B-43FF-942B-3C616C5F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DEFE-75BE-4EE6-B9D6-1E60F858B612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190003-8D76-4649-A987-A5CDEB3B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0C877F-414D-4E95-8EB6-F7627887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B217-68B3-4E5A-A597-59ACCDAD4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8FE4C4-21A5-478B-B413-6BCFC373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4E4EBB-2A22-4CFA-B8FF-9829F61C5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1B3004F-2FC1-4878-9BE4-E2E6D0558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C812A3-A119-4741-8441-3DA7BA5B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DEFE-75BE-4EE6-B9D6-1E60F858B612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96FDA0-349B-4FE6-84FE-01122859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426DDA-F8F2-4741-B624-454BB12E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B217-68B3-4E5A-A597-59ACCDAD4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4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205464-D14E-46AA-9497-1B8B4E285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35C207-8E00-4EC8-B719-06F2BA2C3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216ED6-9A1A-45EC-8E31-0E136F5F3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28D3E73-F076-47F6-945D-62316FA5E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4160844-63CE-4208-A52D-46961D54B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43AFF86-E30F-4ABD-B250-F1958F97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DEFE-75BE-4EE6-B9D6-1E60F858B612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87F5A30-7DEA-442A-B73B-A663D670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79E3478-ACF1-472F-804D-D4C8A2E8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B217-68B3-4E5A-A597-59ACCDAD4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5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E11F09-CC99-4C68-AC81-E500B516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1729488-6F31-4D20-AEFF-559AD42F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DEFE-75BE-4EE6-B9D6-1E60F858B612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95852E-3185-4941-96B0-39544961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3DE973A-E6CD-4C65-AD8D-915B68E8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B217-68B3-4E5A-A597-59ACCDAD4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7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BCD7BE-F690-4040-BAEB-69EC971D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DEFE-75BE-4EE6-B9D6-1E60F858B612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408A234-2C79-4DAE-9B63-D0155324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922A303-0BE1-408C-B8E0-B66FEFFE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B217-68B3-4E5A-A597-59ACCDAD4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2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FC370-E428-47E3-8B49-C31B41D5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FC085D-DCA7-4370-BA44-FD756F161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A4D35C2-79D0-436C-944A-81D92361B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5F2D8B-0F88-4B96-AA86-6193B5CD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DEFE-75BE-4EE6-B9D6-1E60F858B612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5E73B71-311D-4E8E-9481-B5E9BD75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CC0D65-BB57-4F97-B19B-08C03D0D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B217-68B3-4E5A-A597-59ACCDAD4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0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E947D0-B82D-457F-AE00-C29EAEB8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3A4FD10-9B5B-413E-84D3-462386383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962A5E2-5B54-435A-8B7B-832DA41BF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4619C14-9E62-4BB1-A791-A2CC94FF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DEFE-75BE-4EE6-B9D6-1E60F858B612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BDDC01-CA14-42DC-8ABF-212335CD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98BAEE5-0134-4832-856C-35F16217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2B217-68B3-4E5A-A597-59ACCDAD4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8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6E997B9-7061-460A-843C-8FF1C9B7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951A253-08BA-4D6E-9A49-006DBBDAC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017791-7FD6-4854-AA4A-72F09B914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DEFE-75BE-4EE6-B9D6-1E60F858B612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D0DB55-0D58-4CEF-AC20-ACE991CA7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9B91CA-FB52-455C-933D-299006B9F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2B217-68B3-4E5A-A597-59ACCDAD44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8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1C85A-E7B2-4812-9AE6-520AB0AFDB8C}" type="datetimeFigureOut">
              <a:rPr lang="en-US" smtClean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7ADB00-B746-46C1-8EAE-2D47BE008B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9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cs229.stanford.edu/notes2020spring/cs229-notes1.pdf" TargetMode="External"/><Relationship Id="rId4" Type="http://schemas.openxmlformats.org/officeDocument/2006/relationships/hyperlink" Target="http://deeplearning.stanford.edu/tutorial/supervised/SoftmaxRegressio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mi-RK" TargetMode="External"/><Relationship Id="rId2" Type="http://schemas.openxmlformats.org/officeDocument/2006/relationships/hyperlink" Target="https://www.linkedin.com/in/ramendra-kumar-57334478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A112A8F-C32A-4128-A54D-8A3DB148F8DB}"/>
              </a:ext>
            </a:extLst>
          </p:cNvPr>
          <p:cNvSpPr txBox="1"/>
          <p:nvPr/>
        </p:nvSpPr>
        <p:spPr>
          <a:xfrm>
            <a:off x="1589501" y="2115185"/>
            <a:ext cx="7251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Logistic Regression with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Explanation of  Math involved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830DE1C-318F-41FA-A9C1-14ED21AB3DE7}"/>
              </a:ext>
            </a:extLst>
          </p:cNvPr>
          <p:cNvSpPr txBox="1"/>
          <p:nvPr/>
        </p:nvSpPr>
        <p:spPr>
          <a:xfrm>
            <a:off x="4198218" y="5143814"/>
            <a:ext cx="195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Ramendra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Kumar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1137F25-6DFB-4419-ABC0-5D6E627A07E4}"/>
              </a:ext>
            </a:extLst>
          </p:cNvPr>
          <p:cNvSpPr txBox="1"/>
          <p:nvPr/>
        </p:nvSpPr>
        <p:spPr>
          <a:xfrm>
            <a:off x="3820743" y="3840480"/>
            <a:ext cx="2646943" cy="369332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Dedicated to Almighty!!</a:t>
            </a:r>
          </a:p>
        </p:txBody>
      </p:sp>
    </p:spTree>
    <p:extLst>
      <p:ext uri="{BB962C8B-B14F-4D97-AF65-F5344CB8AC3E}">
        <p14:creationId xmlns:p14="http://schemas.microsoft.com/office/powerpoint/2010/main" val="410898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0655" y="475014"/>
            <a:ext cx="420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Now, we have gradient of cost function as :</a:t>
            </a:r>
            <a:endParaRPr lang="en-US" dirty="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14763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93278" y="231569"/>
            <a:ext cx="2771775" cy="857250"/>
          </a:xfrm>
          <a:prstGeom prst="rect">
            <a:avLst/>
          </a:prstGeom>
          <a:noFill/>
        </p:spPr>
      </p:pic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13144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5065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80826" y="2285996"/>
            <a:ext cx="2398816" cy="792369"/>
          </a:xfrm>
          <a:prstGeom prst="rect">
            <a:avLst/>
          </a:prstGeom>
          <a:noFill/>
        </p:spPr>
      </p:pic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0" y="11525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5068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88873" y="5029178"/>
            <a:ext cx="3080328" cy="955964"/>
          </a:xfrm>
          <a:prstGeom prst="rect">
            <a:avLst/>
          </a:prstGeom>
          <a:noFill/>
        </p:spPr>
      </p:pic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0" y="13144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8784" y="1294411"/>
            <a:ext cx="417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can apply </a:t>
            </a:r>
            <a:r>
              <a:rPr lang="en-US" b="1" dirty="0" smtClean="0"/>
              <a:t>Gradient Descent </a:t>
            </a:r>
            <a:r>
              <a:rPr lang="en-US" dirty="0" smtClean="0"/>
              <a:t>as follow :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52670" y="1674416"/>
            <a:ext cx="190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Repeat  </a:t>
            </a:r>
            <a:r>
              <a:rPr lang="en-US" dirty="0" smtClean="0"/>
              <a:t>  </a:t>
            </a:r>
            <a:r>
              <a:rPr lang="en-US" sz="3600" dirty="0" smtClean="0">
                <a:sym typeface="Symbol"/>
              </a:rPr>
              <a:t></a:t>
            </a:r>
            <a:endParaRPr 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5272713" y="3111330"/>
            <a:ext cx="391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ym typeface="Symbol"/>
              </a:rPr>
              <a:t>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3857501" y="4344367"/>
            <a:ext cx="190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Repeat  </a:t>
            </a:r>
            <a:r>
              <a:rPr lang="en-US" dirty="0" smtClean="0"/>
              <a:t>  </a:t>
            </a:r>
            <a:r>
              <a:rPr lang="en-US" sz="3600" dirty="0" smtClean="0">
                <a:sym typeface="Symbol"/>
              </a:rPr>
              <a:t>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7016339" y="6149416"/>
            <a:ext cx="391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ym typeface="Symbol"/>
              </a:rPr>
              <a:t>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4607626" y="3811979"/>
            <a:ext cx="464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Or,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8069223" y="5225137"/>
            <a:ext cx="2515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Where </a:t>
            </a:r>
            <a:r>
              <a:rPr lang="en-US" dirty="0" smtClean="0">
                <a:sym typeface="Symbol"/>
              </a:rPr>
              <a:t> is learning rate.</a:t>
            </a:r>
          </a:p>
          <a:p>
            <a:pPr algn="ctr"/>
            <a:r>
              <a:rPr lang="en-US" dirty="0" smtClean="0">
                <a:sym typeface="Symbol"/>
              </a:rPr>
              <a:t>1/m is included in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AE8E654-031A-4D02-B9F9-F55A07A41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29" y="2551783"/>
            <a:ext cx="2511911" cy="3944234"/>
          </a:xfrm>
          <a:prstGeom prst="rect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8A6D442-5CEF-4751-82EC-024ECE124BC9}"/>
              </a:ext>
            </a:extLst>
          </p:cNvPr>
          <p:cNvSpPr txBox="1"/>
          <p:nvPr/>
        </p:nvSpPr>
        <p:spPr>
          <a:xfrm>
            <a:off x="2813559" y="2173399"/>
            <a:ext cx="2535403" cy="36933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Differentiation Rules</a:t>
            </a:r>
          </a:p>
        </p:txBody>
      </p:sp>
      <p:pic>
        <p:nvPicPr>
          <p:cNvPr id="4" name="Picture 2" descr="Indices and Logarithms | Mathematics Formulas">
            <a:extLst>
              <a:ext uri="{FF2B5EF4-FFF2-40B4-BE49-F238E27FC236}">
                <a16:creationId xmlns:a16="http://schemas.microsoft.com/office/drawing/2014/main" xmlns="" id="{E34D0EB5-4A91-4DFC-8C0F-24C8AAC8A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054" y="2173399"/>
            <a:ext cx="3794823" cy="432261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74473" y="1515162"/>
            <a:ext cx="481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Few formulas that may be helpful in derivations.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675437" y="320957"/>
            <a:ext cx="74512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    </a:t>
            </a:r>
            <a:r>
              <a:rPr lang="en-US" dirty="0" smtClean="0"/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Softmax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Regression for Multiclass Classification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4"/>
              </a:rPr>
              <a:t>http://deeplearning.stanford.edu/tutorial/supervised/SoftmaxRegression/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/>
              </a:rPr>
              <a:t>http://cs229.stanford.edu/notes2020spring/cs229-notes1.pdf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A7C1B53-E9F7-4827-B751-30EAC180777C}"/>
              </a:ext>
            </a:extLst>
          </p:cNvPr>
          <p:cNvSpPr txBox="1"/>
          <p:nvPr/>
        </p:nvSpPr>
        <p:spPr>
          <a:xfrm>
            <a:off x="3286986" y="2450718"/>
            <a:ext cx="56396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THANK YOU!</a:t>
            </a:r>
          </a:p>
          <a:p>
            <a:pPr algn="ctr"/>
            <a:r>
              <a:rPr lang="en-US" sz="4800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HAPPY LEARNING!!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2883" y="4441925"/>
            <a:ext cx="567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https://www.linkedin.com/in/ramendra-kumar-57334478/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3810" y="4811257"/>
            <a:ext cx="284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https://github.com/Rami-RK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38884445-95C7-4BD6-992F-0C3AE1ED1679}"/>
              </a:ext>
            </a:extLst>
          </p:cNvPr>
          <p:cNvGrpSpPr/>
          <p:nvPr/>
        </p:nvGrpSpPr>
        <p:grpSpPr>
          <a:xfrm>
            <a:off x="765303" y="842278"/>
            <a:ext cx="5092503" cy="3940788"/>
            <a:chOff x="1111349" y="420197"/>
            <a:chExt cx="6238332" cy="52490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998F7703-AB30-4A37-BF7B-A6EAE77B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349" y="420197"/>
              <a:ext cx="6238332" cy="524908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DFFAAA83-CEAB-4FB8-B0FB-45D121206C28}"/>
                </a:ext>
              </a:extLst>
            </p:cNvPr>
            <p:cNvCxnSpPr/>
            <p:nvPr/>
          </p:nvCxnSpPr>
          <p:spPr>
            <a:xfrm>
              <a:off x="3967096" y="984738"/>
              <a:ext cx="0" cy="46564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577B6CA9-07D4-4A1F-803E-8C86729CA771}"/>
                </a:ext>
              </a:extLst>
            </p:cNvPr>
            <p:cNvCxnSpPr/>
            <p:nvPr/>
          </p:nvCxnSpPr>
          <p:spPr>
            <a:xfrm>
              <a:off x="1842874" y="3101010"/>
              <a:ext cx="526131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2B010AF0-2079-4663-AC13-7CC87DB58933}"/>
                </a:ext>
              </a:extLst>
            </p:cNvPr>
            <p:cNvCxnSpPr>
              <a:cxnSpLocks/>
            </p:cNvCxnSpPr>
            <p:nvPr/>
          </p:nvCxnSpPr>
          <p:spPr>
            <a:xfrm>
              <a:off x="3305908" y="1575582"/>
              <a:ext cx="2180492" cy="213828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D0240B14-4AF3-40E7-B2CE-7F615F99EC70}"/>
                </a:ext>
              </a:extLst>
            </p:cNvPr>
            <p:cNvSpPr/>
            <p:nvPr/>
          </p:nvSpPr>
          <p:spPr>
            <a:xfrm>
              <a:off x="4628285" y="1575582"/>
              <a:ext cx="422020" cy="4079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47C5302B-85C7-46E3-8A66-37A047D23C0F}"/>
                </a:ext>
              </a:extLst>
            </p:cNvPr>
            <p:cNvSpPr/>
            <p:nvPr/>
          </p:nvSpPr>
          <p:spPr>
            <a:xfrm>
              <a:off x="3334044" y="2412609"/>
              <a:ext cx="422020" cy="4455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0000"/>
                  </a:solidFill>
                </a:rPr>
                <a:t>-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484219C-B479-48AE-9A87-175EFBF13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074" y="651393"/>
            <a:ext cx="4002660" cy="4253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8A2E4C9B-19D4-4AA4-88E1-7793D48756C6}"/>
                  </a:ext>
                </a:extLst>
              </p:cNvPr>
              <p:cNvSpPr txBox="1"/>
              <p:nvPr/>
            </p:nvSpPr>
            <p:spPr>
              <a:xfrm>
                <a:off x="8281905" y="5040979"/>
                <a:ext cx="1963102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+</m:t>
                      </m:r>
                      <m:d>
                        <m:d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8A2E4C9B-19D4-4AA4-88E1-7793D4875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905" y="5040979"/>
                <a:ext cx="1963102" cy="552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D5B585E-B79C-496B-AA31-217755F5B389}"/>
              </a:ext>
            </a:extLst>
          </p:cNvPr>
          <p:cNvSpPr txBox="1"/>
          <p:nvPr/>
        </p:nvSpPr>
        <p:spPr>
          <a:xfrm>
            <a:off x="3671159" y="3349224"/>
            <a:ext cx="1421338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x+y-2 =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B11DD3C-771D-41BE-BD6E-9C900FFEB0FC}"/>
              </a:ext>
            </a:extLst>
          </p:cNvPr>
          <p:cNvSpPr txBox="1"/>
          <p:nvPr/>
        </p:nvSpPr>
        <p:spPr>
          <a:xfrm>
            <a:off x="268279" y="5609440"/>
            <a:ext cx="666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points from Positive side &gt; Gives value greater than 0, +</a:t>
            </a:r>
            <a:r>
              <a:rPr lang="en-US" dirty="0" err="1"/>
              <a:t>ve</a:t>
            </a:r>
            <a:r>
              <a:rPr lang="en-US" dirty="0"/>
              <a:t> value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D6D3C66-87C6-40A0-9D60-D9072A2C2E27}"/>
              </a:ext>
            </a:extLst>
          </p:cNvPr>
          <p:cNvSpPr txBox="1"/>
          <p:nvPr/>
        </p:nvSpPr>
        <p:spPr>
          <a:xfrm>
            <a:off x="254211" y="5927747"/>
            <a:ext cx="672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points from Negative side &gt; Gives value smaller than 0, -</a:t>
            </a:r>
            <a:r>
              <a:rPr lang="en-US" dirty="0" err="1"/>
              <a:t>ve</a:t>
            </a:r>
            <a:r>
              <a:rPr lang="en-US" dirty="0"/>
              <a:t> value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95D4A41-B804-4CD4-9005-3625B2AB609B}"/>
              </a:ext>
            </a:extLst>
          </p:cNvPr>
          <p:cNvSpPr txBox="1"/>
          <p:nvPr/>
        </p:nvSpPr>
        <p:spPr>
          <a:xfrm>
            <a:off x="273485" y="5288940"/>
            <a:ext cx="461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points on the line  &gt; Gives value equal to  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832C1D11-2B36-46C1-A9C6-7BDB8A4AFB88}"/>
              </a:ext>
            </a:extLst>
          </p:cNvPr>
          <p:cNvCxnSpPr>
            <a:cxnSpLocks/>
          </p:cNvCxnSpPr>
          <p:nvPr/>
        </p:nvCxnSpPr>
        <p:spPr>
          <a:xfrm flipV="1">
            <a:off x="4137365" y="1609691"/>
            <a:ext cx="551627" cy="4649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9CC477B3-834E-4330-B251-4F783F138397}"/>
              </a:ext>
            </a:extLst>
          </p:cNvPr>
          <p:cNvCxnSpPr>
            <a:cxnSpLocks/>
          </p:cNvCxnSpPr>
          <p:nvPr/>
        </p:nvCxnSpPr>
        <p:spPr>
          <a:xfrm flipH="1">
            <a:off x="1876088" y="2131273"/>
            <a:ext cx="519778" cy="4722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21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38884445-95C7-4BD6-992F-0C3AE1ED1679}"/>
              </a:ext>
            </a:extLst>
          </p:cNvPr>
          <p:cNvGrpSpPr/>
          <p:nvPr/>
        </p:nvGrpSpPr>
        <p:grpSpPr>
          <a:xfrm>
            <a:off x="230732" y="195161"/>
            <a:ext cx="8716320" cy="6529196"/>
            <a:chOff x="1111349" y="420197"/>
            <a:chExt cx="6238332" cy="524908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998F7703-AB30-4A37-BF7B-A6EAE77B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349" y="420197"/>
              <a:ext cx="6238332" cy="524908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DFFAAA83-CEAB-4FB8-B0FB-45D121206C28}"/>
                </a:ext>
              </a:extLst>
            </p:cNvPr>
            <p:cNvCxnSpPr/>
            <p:nvPr/>
          </p:nvCxnSpPr>
          <p:spPr>
            <a:xfrm>
              <a:off x="3967096" y="984738"/>
              <a:ext cx="0" cy="46564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577B6CA9-07D4-4A1F-803E-8C86729CA771}"/>
                </a:ext>
              </a:extLst>
            </p:cNvPr>
            <p:cNvCxnSpPr/>
            <p:nvPr/>
          </p:nvCxnSpPr>
          <p:spPr>
            <a:xfrm>
              <a:off x="1842874" y="3101010"/>
              <a:ext cx="526131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2B010AF0-2079-4663-AC13-7CC87DB58933}"/>
                </a:ext>
              </a:extLst>
            </p:cNvPr>
            <p:cNvCxnSpPr>
              <a:cxnSpLocks/>
            </p:cNvCxnSpPr>
            <p:nvPr/>
          </p:nvCxnSpPr>
          <p:spPr>
            <a:xfrm>
              <a:off x="3305908" y="1575582"/>
              <a:ext cx="2180492" cy="213828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D0240B14-4AF3-40E7-B2CE-7F615F99EC70}"/>
                </a:ext>
              </a:extLst>
            </p:cNvPr>
            <p:cNvSpPr/>
            <p:nvPr/>
          </p:nvSpPr>
          <p:spPr>
            <a:xfrm>
              <a:off x="4628285" y="1575582"/>
              <a:ext cx="422020" cy="4079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47C5302B-85C7-46E3-8A66-37A047D23C0F}"/>
                </a:ext>
              </a:extLst>
            </p:cNvPr>
            <p:cNvSpPr/>
            <p:nvPr/>
          </p:nvSpPr>
          <p:spPr>
            <a:xfrm>
              <a:off x="3334044" y="2412609"/>
              <a:ext cx="422020" cy="44555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FF0000"/>
                  </a:solidFill>
                </a:rPr>
                <a:t>-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D5B585E-B79C-496B-AA31-217755F5B389}"/>
              </a:ext>
            </a:extLst>
          </p:cNvPr>
          <p:cNvSpPr txBox="1"/>
          <p:nvPr/>
        </p:nvSpPr>
        <p:spPr>
          <a:xfrm>
            <a:off x="6342655" y="4290730"/>
            <a:ext cx="1534130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x+y-2 = 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832C1D11-2B36-46C1-A9C6-7BDB8A4AFB88}"/>
              </a:ext>
            </a:extLst>
          </p:cNvPr>
          <p:cNvCxnSpPr>
            <a:cxnSpLocks/>
          </p:cNvCxnSpPr>
          <p:nvPr/>
        </p:nvCxnSpPr>
        <p:spPr>
          <a:xfrm flipV="1">
            <a:off x="6193747" y="1466630"/>
            <a:ext cx="776844" cy="598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9CC477B3-834E-4330-B251-4F783F138397}"/>
              </a:ext>
            </a:extLst>
          </p:cNvPr>
          <p:cNvCxnSpPr>
            <a:cxnSpLocks/>
          </p:cNvCxnSpPr>
          <p:nvPr/>
        </p:nvCxnSpPr>
        <p:spPr>
          <a:xfrm flipH="1">
            <a:off x="1820526" y="2581250"/>
            <a:ext cx="659064" cy="5070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03078FFB-6196-4C97-AF7E-311C2A3F1CFA}"/>
              </a:ext>
            </a:extLst>
          </p:cNvPr>
          <p:cNvCxnSpPr>
            <a:cxnSpLocks/>
          </p:cNvCxnSpPr>
          <p:nvPr/>
        </p:nvCxnSpPr>
        <p:spPr>
          <a:xfrm>
            <a:off x="3426747" y="1146018"/>
            <a:ext cx="3325035" cy="299683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AA74C2E-DE6F-4C13-B7D3-270B10231266}"/>
              </a:ext>
            </a:extLst>
          </p:cNvPr>
          <p:cNvCxnSpPr>
            <a:cxnSpLocks/>
          </p:cNvCxnSpPr>
          <p:nvPr/>
        </p:nvCxnSpPr>
        <p:spPr>
          <a:xfrm>
            <a:off x="3955646" y="1181015"/>
            <a:ext cx="3046626" cy="265976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99D4821E-5149-4961-86A6-92081D66B825}"/>
              </a:ext>
            </a:extLst>
          </p:cNvPr>
          <p:cNvCxnSpPr>
            <a:cxnSpLocks/>
          </p:cNvCxnSpPr>
          <p:nvPr/>
        </p:nvCxnSpPr>
        <p:spPr>
          <a:xfrm>
            <a:off x="3017387" y="2006420"/>
            <a:ext cx="3046626" cy="265976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B7304897-0D35-42CA-B953-4ED6B2B80292}"/>
              </a:ext>
            </a:extLst>
          </p:cNvPr>
          <p:cNvCxnSpPr>
            <a:cxnSpLocks/>
          </p:cNvCxnSpPr>
          <p:nvPr/>
        </p:nvCxnSpPr>
        <p:spPr>
          <a:xfrm>
            <a:off x="2687692" y="2236916"/>
            <a:ext cx="3046626" cy="265976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EB71830-55EE-45AA-9C89-300B804F143D}"/>
              </a:ext>
            </a:extLst>
          </p:cNvPr>
          <p:cNvSpPr txBox="1"/>
          <p:nvPr/>
        </p:nvSpPr>
        <p:spPr>
          <a:xfrm>
            <a:off x="4350573" y="1026087"/>
            <a:ext cx="1537876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x+y-2 =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EE91FDC-5370-43A4-B207-05E0928FE101}"/>
              </a:ext>
            </a:extLst>
          </p:cNvPr>
          <p:cNvSpPr txBox="1"/>
          <p:nvPr/>
        </p:nvSpPr>
        <p:spPr>
          <a:xfrm>
            <a:off x="1980591" y="672255"/>
            <a:ext cx="1843201" cy="4600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x+y-2 =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920F943-031A-4ABE-91DA-3B34F52660ED}"/>
              </a:ext>
            </a:extLst>
          </p:cNvPr>
          <p:cNvSpPr txBox="1"/>
          <p:nvPr/>
        </p:nvSpPr>
        <p:spPr>
          <a:xfrm>
            <a:off x="3955646" y="4816171"/>
            <a:ext cx="166362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x+y-2 = -2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9F1559DC-8A73-4481-94AE-DA59A3B4FEA6}"/>
              </a:ext>
            </a:extLst>
          </p:cNvPr>
          <p:cNvSpPr txBox="1"/>
          <p:nvPr/>
        </p:nvSpPr>
        <p:spPr>
          <a:xfrm>
            <a:off x="1365104" y="1603830"/>
            <a:ext cx="1687748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x+y-2 = -1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8286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8286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0" y="8286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0" y="8382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076786" y="266301"/>
            <a:ext cx="2990755" cy="6395756"/>
            <a:chOff x="9076786" y="266301"/>
            <a:chExt cx="2990755" cy="63957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E384ACD-7B2F-4633-BF9B-6A762D42222D}"/>
                </a:ext>
              </a:extLst>
            </p:cNvPr>
            <p:cNvSpPr txBox="1"/>
            <p:nvPr/>
          </p:nvSpPr>
          <p:spPr>
            <a:xfrm>
              <a:off x="9076786" y="266301"/>
              <a:ext cx="2990755" cy="63957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Now if we represent : </a:t>
              </a:r>
            </a:p>
            <a:p>
              <a:r>
                <a:rPr lang="en-US" dirty="0"/>
                <a:t>X </a:t>
              </a:r>
              <a:r>
                <a:rPr lang="en-US" dirty="0">
                  <a:sym typeface="Wingdings" panose="05000000000000000000" pitchFamily="2" charset="2"/>
                </a:rPr>
                <a:t> X</a:t>
              </a:r>
              <a:r>
                <a:rPr lang="en-US" baseline="-25000" dirty="0">
                  <a:sym typeface="Wingdings" panose="05000000000000000000" pitchFamily="2" charset="2"/>
                </a:rPr>
                <a:t>1</a:t>
              </a:r>
              <a:r>
                <a:rPr lang="en-US" dirty="0">
                  <a:sym typeface="Wingdings" panose="05000000000000000000" pitchFamily="2" charset="2"/>
                </a:rPr>
                <a:t> and Y  X</a:t>
              </a:r>
              <a:r>
                <a:rPr lang="en-US" baseline="-25000" dirty="0">
                  <a:sym typeface="Wingdings" panose="05000000000000000000" pitchFamily="2" charset="2"/>
                </a:rPr>
                <a:t>2</a:t>
              </a:r>
            </a:p>
            <a:p>
              <a:r>
                <a:rPr lang="en-US" dirty="0">
                  <a:sym typeface="Wingdings" panose="05000000000000000000" pitchFamily="2" charset="2"/>
                </a:rPr>
                <a:t>Coefficient of X and Y with </a:t>
              </a:r>
            </a:p>
            <a:p>
              <a:r>
                <a:rPr lang="en-US" dirty="0" smtClean="0">
                  <a:sym typeface="Symbol"/>
                </a:rPr>
                <a:t> </a:t>
              </a:r>
              <a:r>
                <a:rPr lang="en-US" baseline="-25000" dirty="0" smtClean="0">
                  <a:sym typeface="Wingdings" panose="05000000000000000000" pitchFamily="2" charset="2"/>
                </a:rPr>
                <a:t>1</a:t>
              </a:r>
              <a:r>
                <a:rPr lang="en-US" dirty="0" smtClean="0">
                  <a:sym typeface="Wingdings" panose="05000000000000000000" pitchFamily="2" charset="2"/>
                </a:rPr>
                <a:t> </a:t>
              </a:r>
              <a:r>
                <a:rPr lang="en-US" dirty="0">
                  <a:sym typeface="Wingdings" panose="05000000000000000000" pitchFamily="2" charset="2"/>
                </a:rPr>
                <a:t>and </a:t>
              </a:r>
              <a:r>
                <a:rPr lang="en-US" dirty="0" smtClean="0">
                  <a:sym typeface="Symbol"/>
                </a:rPr>
                <a:t> </a:t>
              </a:r>
              <a:r>
                <a:rPr lang="en-US" baseline="-25000" dirty="0" smtClean="0">
                  <a:sym typeface="Wingdings" panose="05000000000000000000" pitchFamily="2" charset="2"/>
                </a:rPr>
                <a:t>2</a:t>
              </a:r>
              <a:r>
                <a:rPr lang="en-US" dirty="0">
                  <a:sym typeface="Wingdings" panose="05000000000000000000" pitchFamily="2" charset="2"/>
                </a:rPr>
                <a:t>, then in</a:t>
              </a:r>
            </a:p>
            <a:p>
              <a:r>
                <a:rPr lang="en-US" dirty="0">
                  <a:sym typeface="Wingdings" panose="05000000000000000000" pitchFamily="2" charset="2"/>
                </a:rPr>
                <a:t> vector </a:t>
              </a:r>
              <a:r>
                <a:rPr lang="en-US" dirty="0" smtClean="0">
                  <a:sym typeface="Wingdings" panose="05000000000000000000" pitchFamily="2" charset="2"/>
                </a:rPr>
                <a:t>Notation:</a:t>
              </a:r>
            </a:p>
            <a:p>
              <a:endParaRPr lang="en-US" dirty="0">
                <a:sym typeface="Wingdings" panose="05000000000000000000" pitchFamily="2" charset="2"/>
              </a:endParaRPr>
            </a:p>
            <a:p>
              <a:r>
                <a:rPr lang="en-US" dirty="0">
                  <a:sym typeface="Wingdings" panose="05000000000000000000" pitchFamily="2" charset="2"/>
                </a:rPr>
                <a:t>X=(X</a:t>
              </a:r>
              <a:r>
                <a:rPr lang="en-US" baseline="-25000" dirty="0">
                  <a:sym typeface="Wingdings" panose="05000000000000000000" pitchFamily="2" charset="2"/>
                </a:rPr>
                <a:t>1</a:t>
              </a:r>
              <a:r>
                <a:rPr lang="en-US" dirty="0">
                  <a:sym typeface="Wingdings" panose="05000000000000000000" pitchFamily="2" charset="2"/>
                </a:rPr>
                <a:t> , X</a:t>
              </a:r>
              <a:r>
                <a:rPr lang="en-US" baseline="-25000" dirty="0">
                  <a:sym typeface="Wingdings" panose="05000000000000000000" pitchFamily="2" charset="2"/>
                </a:rPr>
                <a:t>2</a:t>
              </a:r>
              <a:r>
                <a:rPr lang="en-US" dirty="0">
                  <a:sym typeface="Wingdings" panose="05000000000000000000" pitchFamily="2" charset="2"/>
                </a:rPr>
                <a:t>) and </a:t>
              </a:r>
              <a:r>
                <a:rPr lang="en-US" dirty="0" smtClean="0">
                  <a:sym typeface="Symbol"/>
                </a:rPr>
                <a:t> </a:t>
              </a:r>
              <a:r>
                <a:rPr lang="en-US" dirty="0" smtClean="0">
                  <a:sym typeface="Wingdings" panose="05000000000000000000" pitchFamily="2" charset="2"/>
                </a:rPr>
                <a:t>=(</a:t>
              </a:r>
              <a:r>
                <a:rPr lang="en-US" dirty="0" smtClean="0">
                  <a:sym typeface="Symbol"/>
                </a:rPr>
                <a:t></a:t>
              </a:r>
              <a:r>
                <a:rPr lang="en-US" baseline="-25000" dirty="0" smtClean="0">
                  <a:sym typeface="Wingdings" panose="05000000000000000000" pitchFamily="2" charset="2"/>
                </a:rPr>
                <a:t>1</a:t>
              </a:r>
              <a:r>
                <a:rPr lang="en-US" dirty="0">
                  <a:sym typeface="Wingdings" panose="05000000000000000000" pitchFamily="2" charset="2"/>
                </a:rPr>
                <a:t>, </a:t>
              </a:r>
              <a:r>
                <a:rPr lang="en-US" dirty="0" smtClean="0">
                  <a:sym typeface="Symbol"/>
                </a:rPr>
                <a:t> </a:t>
              </a:r>
              <a:r>
                <a:rPr lang="en-US" baseline="-25000" dirty="0" smtClean="0">
                  <a:sym typeface="Wingdings" panose="05000000000000000000" pitchFamily="2" charset="2"/>
                </a:rPr>
                <a:t>2</a:t>
              </a:r>
              <a:r>
                <a:rPr lang="en-US" dirty="0">
                  <a:sym typeface="Wingdings" panose="05000000000000000000" pitchFamily="2" charset="2"/>
                </a:rPr>
                <a:t>)</a:t>
              </a:r>
            </a:p>
            <a:p>
              <a:endParaRPr lang="en-US" dirty="0">
                <a:sym typeface="Wingdings" panose="05000000000000000000" pitchFamily="2" charset="2"/>
              </a:endParaRPr>
            </a:p>
            <a:p>
              <a:r>
                <a:rPr lang="en-US" dirty="0" err="1">
                  <a:sym typeface="Wingdings" panose="05000000000000000000" pitchFamily="2" charset="2"/>
                </a:rPr>
                <a:t>Similary</a:t>
              </a:r>
              <a:r>
                <a:rPr lang="en-US" dirty="0">
                  <a:sym typeface="Wingdings" panose="05000000000000000000" pitchFamily="2" charset="2"/>
                </a:rPr>
                <a:t>, using ‘b’ for constant</a:t>
              </a:r>
            </a:p>
            <a:p>
              <a:endParaRPr lang="en-US" dirty="0" smtClean="0"/>
            </a:p>
            <a:p>
              <a:r>
                <a:rPr lang="en-US" dirty="0" smtClean="0"/>
                <a:t>Eqn </a:t>
              </a:r>
              <a:r>
                <a:rPr lang="en-US" dirty="0">
                  <a:sym typeface="Wingdings" panose="05000000000000000000" pitchFamily="2" charset="2"/>
                </a:rPr>
                <a:t> </a:t>
              </a:r>
              <a:r>
                <a:rPr lang="en-US" dirty="0"/>
                <a:t>x+y-2 = 0 </a:t>
              </a:r>
              <a:endParaRPr lang="en-US" dirty="0" smtClean="0"/>
            </a:p>
            <a:p>
              <a:r>
                <a:rPr lang="en-US" dirty="0" smtClean="0"/>
                <a:t>can </a:t>
              </a:r>
              <a:r>
                <a:rPr lang="en-US" dirty="0"/>
                <a:t>be written as</a:t>
              </a:r>
              <a:r>
                <a:rPr lang="en-US" dirty="0" smtClean="0"/>
                <a:t>:</a:t>
              </a:r>
            </a:p>
            <a:p>
              <a:endParaRPr lang="en-US" dirty="0">
                <a:sym typeface="Wingdings" panose="05000000000000000000" pitchFamily="2" charset="2"/>
              </a:endParaRPr>
            </a:p>
            <a:p>
              <a:r>
                <a:rPr lang="en-US" dirty="0" smtClean="0">
                  <a:sym typeface="Symbol"/>
                </a:rPr>
                <a:t> </a:t>
              </a:r>
              <a:r>
                <a:rPr lang="en-US" baseline="-25000" dirty="0" smtClean="0">
                  <a:sym typeface="Wingdings" panose="05000000000000000000" pitchFamily="2" charset="2"/>
                </a:rPr>
                <a:t>1</a:t>
              </a:r>
              <a:r>
                <a:rPr lang="en-US" dirty="0" smtClean="0">
                  <a:sym typeface="Wingdings" panose="05000000000000000000" pitchFamily="2" charset="2"/>
                </a:rPr>
                <a:t>*X</a:t>
              </a:r>
              <a:r>
                <a:rPr lang="en-US" baseline="-25000" dirty="0" smtClean="0">
                  <a:sym typeface="Wingdings" panose="05000000000000000000" pitchFamily="2" charset="2"/>
                </a:rPr>
                <a:t>1</a:t>
              </a:r>
              <a:r>
                <a:rPr lang="en-US" dirty="0">
                  <a:sym typeface="Wingdings" panose="05000000000000000000" pitchFamily="2" charset="2"/>
                </a:rPr>
                <a:t>+ </a:t>
              </a:r>
              <a:r>
                <a:rPr lang="en-US" dirty="0" smtClean="0">
                  <a:sym typeface="Symbol"/>
                </a:rPr>
                <a:t> </a:t>
              </a:r>
              <a:r>
                <a:rPr lang="en-US" baseline="-25000" dirty="0" smtClean="0">
                  <a:sym typeface="Wingdings" panose="05000000000000000000" pitchFamily="2" charset="2"/>
                </a:rPr>
                <a:t>2</a:t>
              </a:r>
              <a:r>
                <a:rPr lang="en-US" dirty="0" smtClean="0">
                  <a:sym typeface="Wingdings" panose="05000000000000000000" pitchFamily="2" charset="2"/>
                </a:rPr>
                <a:t>*X</a:t>
              </a:r>
              <a:r>
                <a:rPr lang="en-US" baseline="-25000" dirty="0" smtClean="0">
                  <a:sym typeface="Wingdings" panose="05000000000000000000" pitchFamily="2" charset="2"/>
                </a:rPr>
                <a:t>2</a:t>
              </a:r>
              <a:r>
                <a:rPr lang="en-US" dirty="0" smtClean="0">
                  <a:sym typeface="Wingdings" panose="05000000000000000000" pitchFamily="2" charset="2"/>
                </a:rPr>
                <a:t>+b </a:t>
              </a:r>
              <a:r>
                <a:rPr lang="en-US" dirty="0">
                  <a:sym typeface="Wingdings" panose="05000000000000000000" pitchFamily="2" charset="2"/>
                </a:rPr>
                <a:t>= 0</a:t>
              </a:r>
            </a:p>
            <a:p>
              <a:endParaRPr lang="en-US" dirty="0">
                <a:sym typeface="Wingdings" panose="05000000000000000000" pitchFamily="2" charset="2"/>
              </a:endParaRPr>
            </a:p>
            <a:p>
              <a:r>
                <a:rPr lang="en-US" b="1" dirty="0">
                  <a:sym typeface="Wingdings" panose="05000000000000000000" pitchFamily="2" charset="2"/>
                </a:rPr>
                <a:t>In vector form:</a:t>
              </a:r>
            </a:p>
            <a:p>
              <a:r>
                <a:rPr lang="en-US" dirty="0" smtClean="0">
                  <a:sym typeface="Symbol"/>
                </a:rPr>
                <a:t></a:t>
              </a:r>
              <a:r>
                <a:rPr lang="en-US" dirty="0" smtClean="0">
                  <a:sym typeface="Wingdings" panose="05000000000000000000" pitchFamily="2" charset="2"/>
                </a:rPr>
                <a:t>.</a:t>
              </a:r>
              <a:r>
                <a:rPr lang="en-US" dirty="0">
                  <a:sym typeface="Wingdings" panose="05000000000000000000" pitchFamily="2" charset="2"/>
                </a:rPr>
                <a:t>X + </a:t>
              </a:r>
              <a:r>
                <a:rPr lang="en-US" dirty="0" smtClean="0">
                  <a:sym typeface="Wingdings" panose="05000000000000000000" pitchFamily="2" charset="2"/>
                </a:rPr>
                <a:t>b=0   </a:t>
              </a:r>
            </a:p>
            <a:p>
              <a:r>
                <a:rPr lang="en-US" dirty="0" smtClean="0">
                  <a:sym typeface="Wingdings" panose="05000000000000000000" pitchFamily="2" charset="2"/>
                </a:rPr>
                <a:t> </a:t>
              </a:r>
            </a:p>
            <a:p>
              <a:r>
                <a:rPr lang="en-US" b="1" dirty="0" smtClean="0">
                  <a:sym typeface="Wingdings" panose="05000000000000000000" pitchFamily="2" charset="2"/>
                </a:rPr>
                <a:t>In matrix form:</a:t>
              </a:r>
            </a:p>
            <a:p>
              <a:endParaRPr lang="en-US" dirty="0" smtClean="0">
                <a:sym typeface="Wingdings" panose="05000000000000000000" pitchFamily="2" charset="2"/>
              </a:endParaRPr>
            </a:p>
            <a:p>
              <a:r>
                <a:rPr lang="en-US" dirty="0" smtClean="0">
                  <a:sym typeface="Wingdings" panose="05000000000000000000" pitchFamily="2" charset="2"/>
                </a:rPr>
                <a:t> if</a:t>
              </a:r>
            </a:p>
            <a:p>
              <a:r>
                <a:rPr lang="en-US" dirty="0" smtClean="0">
                  <a:sym typeface="Wingdings" panose="05000000000000000000" pitchFamily="2" charset="2"/>
                </a:rPr>
                <a:t> </a:t>
              </a:r>
              <a:endParaRPr lang="en-US" dirty="0">
                <a:sym typeface="Wingdings" panose="05000000000000000000" pitchFamily="2" charset="2"/>
              </a:endParaRPr>
            </a:p>
          </p:txBody>
        </p:sp>
        <p:pic>
          <p:nvPicPr>
            <p:cNvPr id="8199" name="Picture 7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607137" y="5504451"/>
              <a:ext cx="783772" cy="418728"/>
            </a:xfrm>
            <a:prstGeom prst="rect">
              <a:avLst/>
            </a:prstGeom>
            <a:noFill/>
          </p:spPr>
        </p:pic>
        <p:pic>
          <p:nvPicPr>
            <p:cNvPr id="8202" name="Picture 10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889675" y="5499605"/>
              <a:ext cx="736267" cy="433098"/>
            </a:xfrm>
            <a:prstGeom prst="rect">
              <a:avLst/>
            </a:prstGeom>
            <a:noFill/>
          </p:spPr>
        </p:pic>
        <p:sp>
          <p:nvSpPr>
            <p:cNvPr id="35" name="Rectangle 34"/>
            <p:cNvSpPr/>
            <p:nvPr/>
          </p:nvSpPr>
          <p:spPr>
            <a:xfrm>
              <a:off x="9452748" y="5999402"/>
              <a:ext cx="20781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ym typeface="Symbol"/>
                </a:rPr>
                <a:t>Then ,</a:t>
              </a:r>
            </a:p>
            <a:p>
              <a:r>
                <a:rPr lang="en-US" dirty="0" smtClean="0">
                  <a:sym typeface="Symbol"/>
                </a:rPr>
                <a:t>                 </a:t>
              </a:r>
              <a:r>
                <a:rPr lang="en-US" baseline="30000" dirty="0" smtClean="0">
                  <a:sym typeface="Symbol"/>
                </a:rPr>
                <a:t>T</a:t>
              </a:r>
              <a:r>
                <a:rPr lang="en-US" dirty="0" smtClean="0">
                  <a:sym typeface="Symbol"/>
                </a:rPr>
                <a:t>X+b=0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57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0" grpId="0" animBg="1"/>
      <p:bldP spid="32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0" y="10382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10382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87840" y="436901"/>
            <a:ext cx="5660492" cy="5770120"/>
            <a:chOff x="2782864" y="273125"/>
            <a:chExt cx="5660492" cy="577012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FE384ACD-7B2F-4633-BF9B-6A762D42222D}"/>
                </a:ext>
              </a:extLst>
            </p:cNvPr>
            <p:cNvSpPr txBox="1"/>
            <p:nvPr/>
          </p:nvSpPr>
          <p:spPr>
            <a:xfrm>
              <a:off x="2782864" y="273125"/>
              <a:ext cx="5660492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other way, if </a:t>
              </a:r>
              <a:r>
                <a:rPr lang="en-US" dirty="0"/>
                <a:t>we represent : </a:t>
              </a:r>
            </a:p>
            <a:p>
              <a:r>
                <a:rPr lang="en-US" dirty="0"/>
                <a:t>X </a:t>
              </a:r>
              <a:r>
                <a:rPr lang="en-US" dirty="0">
                  <a:sym typeface="Wingdings" panose="05000000000000000000" pitchFamily="2" charset="2"/>
                </a:rPr>
                <a:t> X</a:t>
              </a:r>
              <a:r>
                <a:rPr lang="en-US" baseline="-25000" dirty="0">
                  <a:sym typeface="Wingdings" panose="05000000000000000000" pitchFamily="2" charset="2"/>
                </a:rPr>
                <a:t>1</a:t>
              </a:r>
              <a:r>
                <a:rPr lang="en-US" dirty="0">
                  <a:sym typeface="Wingdings" panose="05000000000000000000" pitchFamily="2" charset="2"/>
                </a:rPr>
                <a:t> and Y  X</a:t>
              </a:r>
              <a:r>
                <a:rPr lang="en-US" baseline="-25000" dirty="0">
                  <a:sym typeface="Wingdings" panose="05000000000000000000" pitchFamily="2" charset="2"/>
                </a:rPr>
                <a:t>2</a:t>
              </a:r>
            </a:p>
            <a:p>
              <a:r>
                <a:rPr lang="en-US" dirty="0" smtClean="0">
                  <a:sym typeface="Wingdings" panose="05000000000000000000" pitchFamily="2" charset="2"/>
                </a:rPr>
                <a:t>&amp; Coefficient </a:t>
              </a:r>
              <a:r>
                <a:rPr lang="en-US" dirty="0">
                  <a:sym typeface="Wingdings" panose="05000000000000000000" pitchFamily="2" charset="2"/>
                </a:rPr>
                <a:t>of X and Y with </a:t>
              </a:r>
            </a:p>
            <a:p>
              <a:r>
                <a:rPr lang="en-US" dirty="0" smtClean="0">
                  <a:sym typeface="Symbol"/>
                </a:rPr>
                <a:t> </a:t>
              </a:r>
              <a:r>
                <a:rPr lang="en-US" baseline="-25000" dirty="0" smtClean="0">
                  <a:sym typeface="Wingdings" panose="05000000000000000000" pitchFamily="2" charset="2"/>
                </a:rPr>
                <a:t>1</a:t>
              </a:r>
              <a:r>
                <a:rPr lang="en-US" dirty="0" smtClean="0">
                  <a:sym typeface="Wingdings" panose="05000000000000000000" pitchFamily="2" charset="2"/>
                </a:rPr>
                <a:t> </a:t>
              </a:r>
              <a:r>
                <a:rPr lang="en-US" dirty="0">
                  <a:sym typeface="Wingdings" panose="05000000000000000000" pitchFamily="2" charset="2"/>
                </a:rPr>
                <a:t>and </a:t>
              </a:r>
              <a:r>
                <a:rPr lang="en-US" dirty="0" smtClean="0">
                  <a:sym typeface="Symbol"/>
                </a:rPr>
                <a:t> </a:t>
              </a:r>
              <a:r>
                <a:rPr lang="en-US" baseline="-25000" dirty="0" smtClean="0">
                  <a:sym typeface="Wingdings" panose="05000000000000000000" pitchFamily="2" charset="2"/>
                </a:rPr>
                <a:t>2</a:t>
              </a:r>
              <a:r>
                <a:rPr lang="en-US" dirty="0" smtClean="0">
                  <a:sym typeface="Wingdings" panose="05000000000000000000" pitchFamily="2" charset="2"/>
                </a:rPr>
                <a:t> and </a:t>
              </a:r>
              <a:r>
                <a:rPr lang="en-US" dirty="0" smtClean="0">
                  <a:sym typeface="Wingdings" panose="05000000000000000000" pitchFamily="2" charset="2"/>
                </a:rPr>
                <a:t>similarly, </a:t>
              </a:r>
              <a:r>
                <a:rPr lang="en-US" dirty="0" smtClean="0">
                  <a:sym typeface="Wingdings" panose="05000000000000000000" pitchFamily="2" charset="2"/>
                </a:rPr>
                <a:t>using ‘</a:t>
              </a:r>
              <a:r>
                <a:rPr lang="en-US" dirty="0" smtClean="0">
                  <a:sym typeface="Symbol"/>
                </a:rPr>
                <a:t></a:t>
              </a:r>
              <a:r>
                <a:rPr lang="en-US" baseline="-25000" dirty="0" smtClean="0">
                  <a:sym typeface="Wingdings" panose="05000000000000000000" pitchFamily="2" charset="2"/>
                </a:rPr>
                <a:t>0</a:t>
              </a:r>
              <a:r>
                <a:rPr lang="en-US" dirty="0" smtClean="0">
                  <a:sym typeface="Wingdings" panose="05000000000000000000" pitchFamily="2" charset="2"/>
                </a:rPr>
                <a:t>’ for constant, then  </a:t>
              </a:r>
              <a:r>
                <a:rPr lang="en-US" dirty="0" smtClean="0"/>
                <a:t>Eqn </a:t>
              </a:r>
              <a:r>
                <a:rPr lang="en-US" dirty="0">
                  <a:sym typeface="Wingdings" panose="05000000000000000000" pitchFamily="2" charset="2"/>
                </a:rPr>
                <a:t> </a:t>
              </a:r>
              <a:r>
                <a:rPr lang="en-US" dirty="0"/>
                <a:t>x+y-2 = 0 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can </a:t>
              </a:r>
              <a:r>
                <a:rPr lang="en-US" dirty="0"/>
                <a:t>be written as</a:t>
              </a:r>
              <a:r>
                <a:rPr lang="en-US" dirty="0" smtClean="0"/>
                <a:t>:</a:t>
              </a:r>
            </a:p>
            <a:p>
              <a:endParaRPr lang="en-US" dirty="0">
                <a:sym typeface="Wingdings" panose="05000000000000000000" pitchFamily="2" charset="2"/>
              </a:endParaRPr>
            </a:p>
            <a:p>
              <a:pPr>
                <a:buFont typeface="Symbol" pitchFamily="18" charset="2"/>
                <a:buChar char="q"/>
              </a:pPr>
              <a:r>
                <a:rPr lang="en-US" baseline="-25000" dirty="0" smtClean="0">
                  <a:sym typeface="Wingdings" panose="05000000000000000000" pitchFamily="2" charset="2"/>
                </a:rPr>
                <a:t>1</a:t>
              </a:r>
              <a:r>
                <a:rPr lang="en-US" dirty="0" smtClean="0">
                  <a:sym typeface="Wingdings" panose="05000000000000000000" pitchFamily="2" charset="2"/>
                </a:rPr>
                <a:t>*X</a:t>
              </a:r>
              <a:r>
                <a:rPr lang="en-US" baseline="-25000" dirty="0" smtClean="0">
                  <a:sym typeface="Wingdings" panose="05000000000000000000" pitchFamily="2" charset="2"/>
                </a:rPr>
                <a:t>1</a:t>
              </a:r>
              <a:r>
                <a:rPr lang="en-US" dirty="0">
                  <a:sym typeface="Wingdings" panose="05000000000000000000" pitchFamily="2" charset="2"/>
                </a:rPr>
                <a:t>+ </a:t>
              </a:r>
              <a:r>
                <a:rPr lang="en-US" dirty="0" smtClean="0">
                  <a:sym typeface="Symbol"/>
                </a:rPr>
                <a:t> </a:t>
              </a:r>
              <a:r>
                <a:rPr lang="en-US" baseline="-25000" dirty="0" smtClean="0">
                  <a:sym typeface="Wingdings" panose="05000000000000000000" pitchFamily="2" charset="2"/>
                </a:rPr>
                <a:t>2</a:t>
              </a:r>
              <a:r>
                <a:rPr lang="en-US" dirty="0" smtClean="0">
                  <a:sym typeface="Wingdings" panose="05000000000000000000" pitchFamily="2" charset="2"/>
                </a:rPr>
                <a:t>*X</a:t>
              </a:r>
              <a:r>
                <a:rPr lang="en-US" baseline="-25000" dirty="0" smtClean="0">
                  <a:sym typeface="Wingdings" panose="05000000000000000000" pitchFamily="2" charset="2"/>
                </a:rPr>
                <a:t>2</a:t>
              </a:r>
              <a:r>
                <a:rPr lang="en-US" dirty="0" smtClean="0">
                  <a:sym typeface="Wingdings" panose="05000000000000000000" pitchFamily="2" charset="2"/>
                </a:rPr>
                <a:t>+</a:t>
              </a:r>
              <a:r>
                <a:rPr lang="en-US" dirty="0" smtClean="0">
                  <a:sym typeface="Symbol"/>
                </a:rPr>
                <a:t> </a:t>
              </a:r>
              <a:r>
                <a:rPr lang="en-US" baseline="-25000" dirty="0" smtClean="0">
                  <a:sym typeface="Wingdings" panose="05000000000000000000" pitchFamily="2" charset="2"/>
                </a:rPr>
                <a:t>0</a:t>
              </a:r>
              <a:r>
                <a:rPr lang="en-US" dirty="0" smtClean="0">
                  <a:sym typeface="Wingdings" panose="05000000000000000000" pitchFamily="2" charset="2"/>
                </a:rPr>
                <a:t> </a:t>
              </a:r>
              <a:r>
                <a:rPr lang="en-US" dirty="0">
                  <a:sym typeface="Wingdings" panose="05000000000000000000" pitchFamily="2" charset="2"/>
                </a:rPr>
                <a:t>= </a:t>
              </a:r>
              <a:r>
                <a:rPr lang="en-US" dirty="0" smtClean="0">
                  <a:sym typeface="Wingdings" panose="05000000000000000000" pitchFamily="2" charset="2"/>
                </a:rPr>
                <a:t>0</a:t>
              </a:r>
            </a:p>
            <a:p>
              <a:endParaRPr lang="en-US" dirty="0" smtClean="0">
                <a:sym typeface="Wingdings" panose="05000000000000000000" pitchFamily="2" charset="2"/>
              </a:endParaRPr>
            </a:p>
            <a:p>
              <a:r>
                <a:rPr lang="en-US" dirty="0" smtClean="0">
                  <a:sym typeface="Wingdings" panose="05000000000000000000" pitchFamily="2" charset="2"/>
                </a:rPr>
                <a:t>Rewriting above eqn:  </a:t>
              </a:r>
              <a:r>
                <a:rPr lang="en-US" dirty="0" smtClean="0">
                  <a:sym typeface="Symbol"/>
                </a:rPr>
                <a:t></a:t>
              </a:r>
              <a:r>
                <a:rPr lang="en-US" baseline="-25000" dirty="0" smtClean="0">
                  <a:sym typeface="Wingdings" panose="05000000000000000000" pitchFamily="2" charset="2"/>
                </a:rPr>
                <a:t> 0</a:t>
              </a:r>
              <a:r>
                <a:rPr lang="en-US" dirty="0" smtClean="0">
                  <a:sym typeface="Symbol"/>
                </a:rPr>
                <a:t>1  +  </a:t>
              </a:r>
              <a:r>
                <a:rPr lang="en-US" baseline="-25000" dirty="0" smtClean="0">
                  <a:sym typeface="Wingdings" panose="05000000000000000000" pitchFamily="2" charset="2"/>
                </a:rPr>
                <a:t>1</a:t>
              </a:r>
              <a:r>
                <a:rPr lang="en-US" dirty="0" smtClean="0">
                  <a:sym typeface="Wingdings" panose="05000000000000000000" pitchFamily="2" charset="2"/>
                </a:rPr>
                <a:t>*X</a:t>
              </a:r>
              <a:r>
                <a:rPr lang="en-US" baseline="-25000" dirty="0" smtClean="0">
                  <a:sym typeface="Wingdings" panose="05000000000000000000" pitchFamily="2" charset="2"/>
                </a:rPr>
                <a:t>1</a:t>
              </a:r>
              <a:r>
                <a:rPr lang="en-US" dirty="0" smtClean="0">
                  <a:sym typeface="Wingdings" panose="05000000000000000000" pitchFamily="2" charset="2"/>
                </a:rPr>
                <a:t>+ </a:t>
              </a:r>
              <a:r>
                <a:rPr lang="en-US" dirty="0" smtClean="0">
                  <a:sym typeface="Symbol"/>
                </a:rPr>
                <a:t> </a:t>
              </a:r>
              <a:r>
                <a:rPr lang="en-US" baseline="-25000" dirty="0" smtClean="0">
                  <a:sym typeface="Wingdings" panose="05000000000000000000" pitchFamily="2" charset="2"/>
                </a:rPr>
                <a:t>2</a:t>
              </a:r>
              <a:r>
                <a:rPr lang="en-US" dirty="0" smtClean="0">
                  <a:sym typeface="Wingdings" panose="05000000000000000000" pitchFamily="2" charset="2"/>
                </a:rPr>
                <a:t>*X</a:t>
              </a:r>
              <a:r>
                <a:rPr lang="en-US" baseline="-25000" dirty="0" smtClean="0">
                  <a:sym typeface="Wingdings" panose="05000000000000000000" pitchFamily="2" charset="2"/>
                </a:rPr>
                <a:t>2</a:t>
              </a:r>
              <a:r>
                <a:rPr lang="en-US" dirty="0" smtClean="0">
                  <a:sym typeface="Wingdings" panose="05000000000000000000" pitchFamily="2" charset="2"/>
                </a:rPr>
                <a:t> = 0</a:t>
              </a:r>
              <a:endParaRPr lang="en-US" dirty="0" smtClean="0">
                <a:sym typeface="Symbol"/>
              </a:endParaRPr>
            </a:p>
            <a:p>
              <a:endParaRPr lang="en-US" dirty="0" smtClean="0">
                <a:sym typeface="Wingdings" panose="05000000000000000000" pitchFamily="2" charset="2"/>
              </a:endParaRPr>
            </a:p>
            <a:p>
              <a:r>
                <a:rPr lang="en-US" dirty="0" smtClean="0">
                  <a:sym typeface="Wingdings" panose="05000000000000000000" pitchFamily="2" charset="2"/>
                </a:rPr>
                <a:t>In vector Notation : X=(1,X</a:t>
              </a:r>
              <a:r>
                <a:rPr lang="en-US" baseline="-25000" dirty="0" smtClean="0">
                  <a:sym typeface="Wingdings" panose="05000000000000000000" pitchFamily="2" charset="2"/>
                </a:rPr>
                <a:t>1</a:t>
              </a:r>
              <a:r>
                <a:rPr lang="en-US" dirty="0" smtClean="0">
                  <a:sym typeface="Wingdings" panose="05000000000000000000" pitchFamily="2" charset="2"/>
                </a:rPr>
                <a:t> , X</a:t>
              </a:r>
              <a:r>
                <a:rPr lang="en-US" baseline="-25000" dirty="0" smtClean="0">
                  <a:sym typeface="Wingdings" panose="05000000000000000000" pitchFamily="2" charset="2"/>
                </a:rPr>
                <a:t>2</a:t>
              </a:r>
              <a:r>
                <a:rPr lang="en-US" dirty="0" smtClean="0">
                  <a:sym typeface="Wingdings" panose="05000000000000000000" pitchFamily="2" charset="2"/>
                </a:rPr>
                <a:t>) and </a:t>
              </a:r>
              <a:r>
                <a:rPr lang="en-US" dirty="0" smtClean="0">
                  <a:sym typeface="Symbol"/>
                </a:rPr>
                <a:t> </a:t>
              </a:r>
              <a:r>
                <a:rPr lang="en-US" dirty="0" smtClean="0">
                  <a:sym typeface="Wingdings" panose="05000000000000000000" pitchFamily="2" charset="2"/>
                </a:rPr>
                <a:t>=(</a:t>
              </a:r>
              <a:r>
                <a:rPr lang="en-US" dirty="0" smtClean="0">
                  <a:sym typeface="Symbol"/>
                </a:rPr>
                <a:t></a:t>
              </a:r>
              <a:r>
                <a:rPr lang="en-US" baseline="-25000" dirty="0" smtClean="0">
                  <a:sym typeface="Symbol"/>
                </a:rPr>
                <a:t>0</a:t>
              </a:r>
              <a:r>
                <a:rPr lang="en-US" dirty="0" smtClean="0">
                  <a:sym typeface="Symbol"/>
                </a:rPr>
                <a:t> ,</a:t>
              </a:r>
              <a:r>
                <a:rPr lang="en-US" baseline="-25000" dirty="0" smtClean="0">
                  <a:sym typeface="Wingdings" panose="05000000000000000000" pitchFamily="2" charset="2"/>
                </a:rPr>
                <a:t>1</a:t>
              </a:r>
              <a:r>
                <a:rPr lang="en-US" dirty="0" smtClean="0">
                  <a:sym typeface="Wingdings" panose="05000000000000000000" pitchFamily="2" charset="2"/>
                </a:rPr>
                <a:t>, </a:t>
              </a:r>
              <a:r>
                <a:rPr lang="en-US" dirty="0" smtClean="0">
                  <a:sym typeface="Symbol"/>
                </a:rPr>
                <a:t> </a:t>
              </a:r>
              <a:r>
                <a:rPr lang="en-US" baseline="-25000" dirty="0" smtClean="0">
                  <a:sym typeface="Wingdings" panose="05000000000000000000" pitchFamily="2" charset="2"/>
                </a:rPr>
                <a:t>2</a:t>
              </a:r>
              <a:r>
                <a:rPr lang="en-US" dirty="0" smtClean="0">
                  <a:sym typeface="Wingdings" panose="05000000000000000000" pitchFamily="2" charset="2"/>
                </a:rPr>
                <a:t>)</a:t>
              </a:r>
            </a:p>
            <a:p>
              <a:r>
                <a:rPr lang="en-US" b="1" dirty="0" smtClean="0">
                  <a:sym typeface="Wingdings" panose="05000000000000000000" pitchFamily="2" charset="2"/>
                </a:rPr>
                <a:t>In </a:t>
              </a:r>
              <a:r>
                <a:rPr lang="en-US" b="1" dirty="0">
                  <a:sym typeface="Wingdings" panose="05000000000000000000" pitchFamily="2" charset="2"/>
                </a:rPr>
                <a:t>vector form:</a:t>
              </a:r>
            </a:p>
            <a:p>
              <a:r>
                <a:rPr lang="en-US" dirty="0" smtClean="0">
                  <a:sym typeface="Symbol"/>
                </a:rPr>
                <a:t></a:t>
              </a:r>
              <a:r>
                <a:rPr lang="en-US" dirty="0" smtClean="0">
                  <a:sym typeface="Wingdings" panose="05000000000000000000" pitchFamily="2" charset="2"/>
                </a:rPr>
                <a:t>.</a:t>
              </a:r>
              <a:r>
                <a:rPr lang="en-US" dirty="0">
                  <a:sym typeface="Wingdings" panose="05000000000000000000" pitchFamily="2" charset="2"/>
                </a:rPr>
                <a:t>X </a:t>
              </a:r>
              <a:r>
                <a:rPr lang="en-US" dirty="0" smtClean="0">
                  <a:sym typeface="Wingdings" panose="05000000000000000000" pitchFamily="2" charset="2"/>
                </a:rPr>
                <a:t>=0 </a:t>
              </a:r>
            </a:p>
            <a:p>
              <a:r>
                <a:rPr lang="en-US" dirty="0" smtClean="0">
                  <a:sym typeface="Wingdings" panose="05000000000000000000" pitchFamily="2" charset="2"/>
                </a:rPr>
                <a:t>  </a:t>
              </a:r>
            </a:p>
            <a:p>
              <a:r>
                <a:rPr lang="en-US" b="1" dirty="0" smtClean="0">
                  <a:sym typeface="Wingdings" panose="05000000000000000000" pitchFamily="2" charset="2"/>
                </a:rPr>
                <a:t>In matrix form:</a:t>
              </a:r>
            </a:p>
            <a:p>
              <a:endParaRPr lang="en-US" dirty="0" smtClean="0">
                <a:sym typeface="Wingdings" panose="05000000000000000000" pitchFamily="2" charset="2"/>
              </a:endParaRPr>
            </a:p>
            <a:p>
              <a:r>
                <a:rPr lang="en-US" dirty="0" smtClean="0">
                  <a:sym typeface="Wingdings" panose="05000000000000000000" pitchFamily="2" charset="2"/>
                </a:rPr>
                <a:t> </a:t>
              </a:r>
              <a:r>
                <a:rPr lang="en-US" b="1" dirty="0" smtClean="0">
                  <a:sym typeface="Wingdings" panose="05000000000000000000" pitchFamily="2" charset="2"/>
                </a:rPr>
                <a:t>If, </a:t>
              </a:r>
              <a:endParaRPr lang="en-US" b="1" dirty="0">
                <a:sym typeface="Wingdings" panose="05000000000000000000" pitchFamily="2" charset="2"/>
              </a:endParaRPr>
            </a:p>
          </p:txBody>
        </p:sp>
        <p:pic>
          <p:nvPicPr>
            <p:cNvPr id="40961" name="Picture 1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467594" y="4791687"/>
              <a:ext cx="926276" cy="763551"/>
            </a:xfrm>
            <a:prstGeom prst="rect">
              <a:avLst/>
            </a:prstGeom>
            <a:noFill/>
          </p:spPr>
        </p:pic>
        <p:pic>
          <p:nvPicPr>
            <p:cNvPr id="40964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92634" y="4803562"/>
              <a:ext cx="819398" cy="724395"/>
            </a:xfrm>
            <a:prstGeom prst="rect">
              <a:avLst/>
            </a:prstGeom>
            <a:noFill/>
          </p:spPr>
        </p:pic>
        <p:sp>
          <p:nvSpPr>
            <p:cNvPr id="9" name="Rectangle 8"/>
            <p:cNvSpPr/>
            <p:nvPr/>
          </p:nvSpPr>
          <p:spPr>
            <a:xfrm>
              <a:off x="3479459" y="5643135"/>
              <a:ext cx="207818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ym typeface="Symbol"/>
                </a:rPr>
                <a:t>Then </a:t>
              </a:r>
              <a:r>
                <a:rPr lang="en-US" dirty="0" smtClean="0">
                  <a:sym typeface="Symbol"/>
                </a:rPr>
                <a:t>, </a:t>
              </a:r>
              <a:r>
                <a:rPr lang="en-US" sz="2000" dirty="0" smtClean="0">
                  <a:sym typeface="Symbol"/>
                </a:rPr>
                <a:t> </a:t>
              </a:r>
              <a:r>
                <a:rPr lang="en-US" sz="2000" dirty="0" smtClean="0">
                  <a:sym typeface="Symbol"/>
                </a:rPr>
                <a:t></a:t>
              </a:r>
              <a:r>
                <a:rPr lang="en-US" sz="2000" baseline="30000" dirty="0" smtClean="0">
                  <a:sym typeface="Symbol"/>
                </a:rPr>
                <a:t>T</a:t>
              </a:r>
              <a:r>
                <a:rPr lang="en-US" sz="2000" dirty="0" smtClean="0">
                  <a:sym typeface="Symbol"/>
                </a:rPr>
                <a:t>X=0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AE91FA4-836F-45BD-B409-732325A18556}"/>
              </a:ext>
            </a:extLst>
          </p:cNvPr>
          <p:cNvGrpSpPr/>
          <p:nvPr/>
        </p:nvGrpSpPr>
        <p:grpSpPr>
          <a:xfrm>
            <a:off x="121547" y="17738"/>
            <a:ext cx="7043527" cy="4772626"/>
            <a:chOff x="230732" y="181514"/>
            <a:chExt cx="7267348" cy="548818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D529B801-736D-4029-96E9-E7A24B6D50CF}"/>
                </a:ext>
              </a:extLst>
            </p:cNvPr>
            <p:cNvGrpSpPr/>
            <p:nvPr/>
          </p:nvGrpSpPr>
          <p:grpSpPr>
            <a:xfrm>
              <a:off x="230732" y="181514"/>
              <a:ext cx="7267348" cy="5488187"/>
              <a:chOff x="230732" y="178925"/>
              <a:chExt cx="8716320" cy="6529196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xmlns="" id="{38884445-95C7-4BD6-992F-0C3AE1ED1679}"/>
                  </a:ext>
                </a:extLst>
              </p:cNvPr>
              <p:cNvGrpSpPr/>
              <p:nvPr/>
            </p:nvGrpSpPr>
            <p:grpSpPr>
              <a:xfrm>
                <a:off x="230732" y="178925"/>
                <a:ext cx="8716320" cy="6529196"/>
                <a:chOff x="1111349" y="407144"/>
                <a:chExt cx="6238332" cy="5249083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xmlns="" id="{998F7703-AB30-4A37-BF7B-A6EAE77BCA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1349" y="407144"/>
                  <a:ext cx="6238332" cy="5249083"/>
                </a:xfrm>
                <a:prstGeom prst="rect">
                  <a:avLst/>
                </a:prstGeom>
              </p:spPr>
            </p:pic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xmlns="" id="{DFFAAA83-CEAB-4FB8-B0FB-45D121206C28}"/>
                    </a:ext>
                  </a:extLst>
                </p:cNvPr>
                <p:cNvCxnSpPr/>
                <p:nvPr/>
              </p:nvCxnSpPr>
              <p:spPr>
                <a:xfrm>
                  <a:off x="3967096" y="984738"/>
                  <a:ext cx="0" cy="465640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xmlns="" id="{577B6CA9-07D4-4A1F-803E-8C86729CA771}"/>
                    </a:ext>
                  </a:extLst>
                </p:cNvPr>
                <p:cNvCxnSpPr/>
                <p:nvPr/>
              </p:nvCxnSpPr>
              <p:spPr>
                <a:xfrm>
                  <a:off x="1842874" y="3101010"/>
                  <a:ext cx="526131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xmlns="" id="{2B010AF0-2079-4663-AC13-7CC87DB589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05908" y="1575582"/>
                  <a:ext cx="2180492" cy="213828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xmlns="" id="{D0240B14-4AF3-40E7-B2CE-7F615F99EC70}"/>
                    </a:ext>
                  </a:extLst>
                </p:cNvPr>
                <p:cNvSpPr/>
                <p:nvPr/>
              </p:nvSpPr>
              <p:spPr>
                <a:xfrm>
                  <a:off x="4628285" y="1575582"/>
                  <a:ext cx="422020" cy="40796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800" dirty="0">
                      <a:solidFill>
                        <a:srgbClr val="FF0000"/>
                      </a:solidFill>
                    </a:rPr>
                    <a:t>+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xmlns="" id="{47C5302B-85C7-46E3-8A66-37A047D23C0F}"/>
                    </a:ext>
                  </a:extLst>
                </p:cNvPr>
                <p:cNvSpPr/>
                <p:nvPr/>
              </p:nvSpPr>
              <p:spPr>
                <a:xfrm>
                  <a:off x="3334044" y="2412609"/>
                  <a:ext cx="422020" cy="44555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4800" dirty="0">
                      <a:solidFill>
                        <a:srgbClr val="FF0000"/>
                      </a:solidFill>
                    </a:rPr>
                    <a:t>-</a:t>
                  </a:r>
                </a:p>
              </p:txBody>
            </p:sp>
          </p:grp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xmlns="" id="{832C1D11-2B36-46C1-A9C6-7BDB8A4AF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3747" y="1466630"/>
                <a:ext cx="776844" cy="59886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9CC477B3-834E-4330-B251-4F783F1383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0526" y="2581250"/>
                <a:ext cx="659064" cy="50702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03078FFB-6196-4C97-AF7E-311C2A3F1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6747" y="1146018"/>
                <a:ext cx="3325035" cy="2996830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xmlns="" id="{1AA74C2E-DE6F-4C13-B7D3-270B102312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5646" y="1181015"/>
                <a:ext cx="3046626" cy="2659761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xmlns="" id="{99D4821E-5149-4961-86A6-92081D66B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7387" y="2006420"/>
                <a:ext cx="3046626" cy="2659761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xmlns="" id="{B7304897-0D35-42CA-B953-4ED6B2B80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7692" y="2236916"/>
                <a:ext cx="3046626" cy="2659761"/>
              </a:xfrm>
              <a:prstGeom prst="line">
                <a:avLst/>
              </a:prstGeom>
              <a:ln w="381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5EB71830-55EE-45AA-9C89-300B804F143D}"/>
                  </a:ext>
                </a:extLst>
              </p:cNvPr>
              <p:cNvSpPr txBox="1"/>
              <p:nvPr/>
            </p:nvSpPr>
            <p:spPr>
              <a:xfrm>
                <a:off x="4350573" y="1026087"/>
                <a:ext cx="1993062" cy="54923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x+y-2 = 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CEE91FDC-5370-43A4-B207-05E0928FE101}"/>
                  </a:ext>
                </a:extLst>
              </p:cNvPr>
              <p:cNvSpPr txBox="1"/>
              <p:nvPr/>
            </p:nvSpPr>
            <p:spPr>
              <a:xfrm>
                <a:off x="1980591" y="672255"/>
                <a:ext cx="1843201" cy="63158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x+y-2 </a:t>
                </a:r>
                <a:r>
                  <a:rPr lang="en-US" sz="2400" dirty="0"/>
                  <a:t>= 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F920F943-031A-4ABE-91DA-3B34F52660ED}"/>
                  </a:ext>
                </a:extLst>
              </p:cNvPr>
              <p:cNvSpPr txBox="1"/>
              <p:nvPr/>
            </p:nvSpPr>
            <p:spPr>
              <a:xfrm>
                <a:off x="3699703" y="4822345"/>
                <a:ext cx="1919569" cy="54923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x+y-2 = -2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9F1559DC-8A73-4481-94AE-DA59A3B4FEA6}"/>
                  </a:ext>
                </a:extLst>
              </p:cNvPr>
              <p:cNvSpPr txBox="1"/>
              <p:nvPr/>
            </p:nvSpPr>
            <p:spPr>
              <a:xfrm>
                <a:off x="1072608" y="1573788"/>
                <a:ext cx="1980244" cy="54923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x+y-2 = -1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AD5B585E-B79C-496B-AA31-217755F5B389}"/>
                </a:ext>
              </a:extLst>
            </p:cNvPr>
            <p:cNvSpPr txBox="1"/>
            <p:nvPr/>
          </p:nvSpPr>
          <p:spPr>
            <a:xfrm>
              <a:off x="5328935" y="3648221"/>
              <a:ext cx="1534130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 x+y-2 = 0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66D2D219-6B49-43BE-8092-C7B1767B9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089" y="2051879"/>
            <a:ext cx="5134036" cy="348628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0643866-A313-4E78-B981-5929C263D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7489" y="1356167"/>
            <a:ext cx="1865685" cy="738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91AFF88-F3A4-4604-BA9E-CD471E97A8D5}"/>
              </a:ext>
            </a:extLst>
          </p:cNvPr>
          <p:cNvSpPr txBox="1"/>
          <p:nvPr/>
        </p:nvSpPr>
        <p:spPr>
          <a:xfrm>
            <a:off x="4026879" y="5709629"/>
            <a:ext cx="459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Probability </a:t>
            </a:r>
            <a:r>
              <a:rPr lang="en-US" dirty="0"/>
              <a:t>of any point X lying on  +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smtClean="0"/>
              <a:t>side : &gt;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F0322DE-4F3A-48EB-8804-58D54EC783E9}"/>
              </a:ext>
            </a:extLst>
          </p:cNvPr>
          <p:cNvSpPr txBox="1"/>
          <p:nvPr/>
        </p:nvSpPr>
        <p:spPr>
          <a:xfrm>
            <a:off x="4125607" y="6325109"/>
            <a:ext cx="767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any point X lying on  -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smtClean="0"/>
              <a:t>side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 (y = 0|x ) </a:t>
            </a:r>
            <a:r>
              <a:rPr lang="en-US" dirty="0" smtClean="0"/>
              <a:t>=   1 – Pr (y=1|x)  =1- y</a:t>
            </a:r>
            <a:r>
              <a:rPr lang="en-US" baseline="-25000" dirty="0" smtClean="0"/>
              <a:t>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8A36F56-CA32-4115-AAAB-3D44C718D888}"/>
              </a:ext>
            </a:extLst>
          </p:cNvPr>
          <p:cNvSpPr/>
          <p:nvPr/>
        </p:nvSpPr>
        <p:spPr>
          <a:xfrm>
            <a:off x="64914" y="3507460"/>
            <a:ext cx="2818912" cy="135421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ym typeface="Symbol"/>
              </a:rPr>
              <a:t>Both ‘’ Or ‘W’ are </a:t>
            </a:r>
          </a:p>
          <a:p>
            <a:pPr algn="ctr"/>
            <a:r>
              <a:rPr lang="en-US" sz="1600" b="1" dirty="0" smtClean="0">
                <a:sym typeface="Symbol"/>
              </a:rPr>
              <a:t>used for denoting coefficients </a:t>
            </a:r>
            <a:r>
              <a:rPr lang="en-US" sz="1600" dirty="0" smtClean="0">
                <a:sym typeface="Symbol"/>
              </a:rPr>
              <a:t>:</a:t>
            </a:r>
            <a:endParaRPr lang="en-US" sz="1600" b="1" dirty="0" smtClean="0">
              <a:sym typeface="Wingdings" panose="05000000000000000000" pitchFamily="2" charset="2"/>
            </a:endParaRPr>
          </a:p>
          <a:p>
            <a:pPr algn="ctr"/>
            <a:r>
              <a:rPr lang="en-US" sz="1600" b="1" dirty="0" smtClean="0">
                <a:sym typeface="Wingdings" panose="05000000000000000000" pitchFamily="2" charset="2"/>
              </a:rPr>
              <a:t>W</a:t>
            </a:r>
            <a:r>
              <a:rPr lang="en-US" sz="1600" b="1" baseline="-25000" dirty="0" smtClean="0"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ym typeface="Wingdings" panose="05000000000000000000" pitchFamily="2" charset="2"/>
              </a:rPr>
              <a:t>*X</a:t>
            </a:r>
            <a:r>
              <a:rPr lang="en-US" sz="1600" b="1" baseline="-25000" dirty="0" smtClean="0">
                <a:sym typeface="Wingdings" panose="05000000000000000000" pitchFamily="2" charset="2"/>
              </a:rPr>
              <a:t>1</a:t>
            </a:r>
            <a:r>
              <a:rPr lang="en-US" sz="1600" b="1" dirty="0">
                <a:sym typeface="Wingdings" panose="05000000000000000000" pitchFamily="2" charset="2"/>
              </a:rPr>
              <a:t>+ W</a:t>
            </a:r>
            <a:r>
              <a:rPr lang="en-US" sz="1600" b="1" baseline="-25000" dirty="0">
                <a:sym typeface="Wingdings" panose="05000000000000000000" pitchFamily="2" charset="2"/>
              </a:rPr>
              <a:t>2</a:t>
            </a:r>
            <a:r>
              <a:rPr lang="en-US" sz="1600" b="1" dirty="0">
                <a:sym typeface="Wingdings" panose="05000000000000000000" pitchFamily="2" charset="2"/>
              </a:rPr>
              <a:t>*X</a:t>
            </a:r>
            <a:r>
              <a:rPr lang="en-US" sz="1600" b="1" baseline="-25000" dirty="0">
                <a:sym typeface="Wingdings" panose="05000000000000000000" pitchFamily="2" charset="2"/>
              </a:rPr>
              <a:t>2</a:t>
            </a:r>
            <a:r>
              <a:rPr lang="en-US" sz="1600" b="1" dirty="0">
                <a:sym typeface="Wingdings" panose="05000000000000000000" pitchFamily="2" charset="2"/>
              </a:rPr>
              <a:t>+b = </a:t>
            </a:r>
            <a:r>
              <a:rPr lang="en-US" sz="1600" b="1" dirty="0" smtClean="0">
                <a:sym typeface="Wingdings" panose="05000000000000000000" pitchFamily="2" charset="2"/>
              </a:rPr>
              <a:t>0</a:t>
            </a:r>
          </a:p>
          <a:p>
            <a:pPr algn="ctr"/>
            <a:r>
              <a:rPr lang="en-US" sz="1600" b="1" dirty="0">
                <a:sym typeface="Wingdings" panose="05000000000000000000" pitchFamily="2" charset="2"/>
              </a:rPr>
              <a:t>X=(X</a:t>
            </a:r>
            <a:r>
              <a:rPr lang="en-US" sz="1600" b="1" baseline="-25000" dirty="0">
                <a:sym typeface="Wingdings" panose="05000000000000000000" pitchFamily="2" charset="2"/>
              </a:rPr>
              <a:t>1</a:t>
            </a:r>
            <a:r>
              <a:rPr lang="en-US" sz="1600" b="1" dirty="0">
                <a:sym typeface="Wingdings" panose="05000000000000000000" pitchFamily="2" charset="2"/>
              </a:rPr>
              <a:t> , X</a:t>
            </a:r>
            <a:r>
              <a:rPr lang="en-US" sz="1600" b="1" baseline="-25000" dirty="0">
                <a:sym typeface="Wingdings" panose="05000000000000000000" pitchFamily="2" charset="2"/>
              </a:rPr>
              <a:t>2</a:t>
            </a:r>
            <a:r>
              <a:rPr lang="en-US" sz="1600" b="1" dirty="0">
                <a:sym typeface="Wingdings" panose="05000000000000000000" pitchFamily="2" charset="2"/>
              </a:rPr>
              <a:t>) and W=(W</a:t>
            </a:r>
            <a:r>
              <a:rPr lang="en-US" sz="1600" b="1" baseline="-25000" dirty="0">
                <a:sym typeface="Wingdings" panose="05000000000000000000" pitchFamily="2" charset="2"/>
              </a:rPr>
              <a:t>1</a:t>
            </a:r>
            <a:r>
              <a:rPr lang="en-US" sz="1600" b="1" dirty="0">
                <a:sym typeface="Wingdings" panose="05000000000000000000" pitchFamily="2" charset="2"/>
              </a:rPr>
              <a:t>, W</a:t>
            </a:r>
            <a:r>
              <a:rPr lang="en-US" sz="1600" b="1" baseline="-25000" dirty="0">
                <a:sym typeface="Wingdings" panose="05000000000000000000" pitchFamily="2" charset="2"/>
              </a:rPr>
              <a:t>2</a:t>
            </a:r>
            <a:r>
              <a:rPr lang="en-US" sz="1600" b="1" dirty="0">
                <a:sym typeface="Wingdings" panose="05000000000000000000" pitchFamily="2" charset="2"/>
              </a:rPr>
              <a:t>)</a:t>
            </a:r>
          </a:p>
          <a:p>
            <a:pPr algn="ctr"/>
            <a:r>
              <a:rPr lang="en-US" sz="1600" b="1" dirty="0">
                <a:sym typeface="Wingdings" panose="05000000000000000000" pitchFamily="2" charset="2"/>
              </a:rPr>
              <a:t>W.X + b=0  </a:t>
            </a:r>
            <a:endParaRPr lang="en-US" sz="1600" b="1" dirty="0">
              <a:sym typeface="Wingdings" panose="05000000000000000000" pitchFamily="2" charset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33A428E-30AC-4C6F-9DD3-40AE9C6B0C30}"/>
              </a:ext>
            </a:extLst>
          </p:cNvPr>
          <p:cNvSpPr txBox="1"/>
          <p:nvPr/>
        </p:nvSpPr>
        <p:spPr>
          <a:xfrm>
            <a:off x="4452725" y="621573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12310" y="5462305"/>
            <a:ext cx="3716976" cy="12208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we </a:t>
            </a:r>
            <a:r>
              <a:rPr lang="en-US" sz="2000" dirty="0" smtClean="0"/>
              <a:t>can say predicted output 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 algn="ctr"/>
            <a:r>
              <a:rPr lang="en-US" sz="2000" dirty="0" smtClean="0"/>
              <a:t>y</a:t>
            </a:r>
            <a:r>
              <a:rPr lang="en-US" sz="2000" baseline="-25000" dirty="0" smtClean="0"/>
              <a:t>p  </a:t>
            </a:r>
            <a:r>
              <a:rPr lang="en-US" sz="2000" dirty="0" smtClean="0"/>
              <a:t>= </a:t>
            </a:r>
            <a:r>
              <a:rPr lang="en-US" sz="2000" dirty="0" smtClean="0">
                <a:latin typeface="Arial Narrow" pitchFamily="34" charset="0"/>
              </a:rPr>
              <a:t>g</a:t>
            </a:r>
            <a:r>
              <a:rPr lang="en-US" sz="2000" dirty="0" smtClean="0">
                <a:latin typeface="Arial Narrow" pitchFamily="34" charset="0"/>
              </a:rPr>
              <a:t>(</a:t>
            </a:r>
            <a:r>
              <a:rPr lang="en-US" sz="2000" dirty="0">
                <a:sym typeface="Symbol"/>
              </a:rPr>
              <a:t> </a:t>
            </a:r>
            <a:r>
              <a:rPr lang="en-US" sz="2000" baseline="30000" dirty="0" smtClean="0">
                <a:latin typeface="Arial Narrow" pitchFamily="34" charset="0"/>
              </a:rPr>
              <a:t>T</a:t>
            </a:r>
            <a:r>
              <a:rPr lang="en-US" sz="2000" dirty="0" smtClean="0">
                <a:latin typeface="Arial Narrow" pitchFamily="34" charset="0"/>
              </a:rPr>
              <a:t>x+b</a:t>
            </a:r>
            <a:r>
              <a:rPr lang="en-US" sz="2000" dirty="0">
                <a:latin typeface="Arial Narrow" pitchFamily="34" charset="0"/>
              </a:rPr>
              <a:t>) </a:t>
            </a:r>
            <a:r>
              <a:rPr lang="en-US" sz="2000" dirty="0" smtClean="0">
                <a:latin typeface="Arial Narrow" pitchFamily="34" charset="0"/>
              </a:rPr>
              <a:t> Or, </a:t>
            </a:r>
            <a:r>
              <a:rPr lang="en-US" sz="2000" dirty="0" err="1"/>
              <a:t>y</a:t>
            </a:r>
            <a:r>
              <a:rPr lang="en-US" sz="2000" baseline="-25000" dirty="0" err="1"/>
              <a:t>p</a:t>
            </a:r>
            <a:r>
              <a:rPr lang="en-US" sz="2000" dirty="0" smtClean="0">
                <a:latin typeface="Arial Narrow" pitchFamily="34" charset="0"/>
              </a:rPr>
              <a:t> = g(</a:t>
            </a:r>
            <a:r>
              <a:rPr lang="en-US" sz="2000" dirty="0" smtClean="0">
                <a:sym typeface="Symbol"/>
              </a:rPr>
              <a:t>W </a:t>
            </a:r>
            <a:r>
              <a:rPr lang="en-US" sz="2000" baseline="30000" dirty="0">
                <a:latin typeface="Arial Narrow" pitchFamily="34" charset="0"/>
              </a:rPr>
              <a:t>T</a:t>
            </a:r>
            <a:r>
              <a:rPr lang="en-US" sz="2000" dirty="0">
                <a:latin typeface="Arial Narrow" pitchFamily="34" charset="0"/>
              </a:rPr>
              <a:t>x+b) </a:t>
            </a:r>
            <a:endParaRPr lang="en-US" sz="2000" dirty="0" smtClean="0">
              <a:latin typeface="Arial Narrow" pitchFamily="34" charset="0"/>
            </a:endParaRPr>
          </a:p>
          <a:p>
            <a:pPr algn="ctr"/>
            <a:r>
              <a:rPr lang="en-US" sz="2000" dirty="0" smtClean="0"/>
              <a:t>In </a:t>
            </a:r>
            <a:r>
              <a:rPr lang="en-US" sz="2000" dirty="0" smtClean="0"/>
              <a:t>notation ,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p</a:t>
            </a:r>
            <a:r>
              <a:rPr lang="en-US" sz="2000" baseline="-25000" dirty="0" smtClean="0"/>
              <a:t>  </a:t>
            </a:r>
            <a:r>
              <a:rPr lang="en-US" sz="2000" dirty="0" smtClean="0"/>
              <a:t>= Pr (y=1|x) </a:t>
            </a:r>
            <a:endParaRPr lang="en-US" sz="2000" baseline="-25000" dirty="0" smtClean="0">
              <a:latin typeface="Arial Narrow" pitchFamily="34" charset="0"/>
            </a:endParaRPr>
          </a:p>
          <a:p>
            <a:endParaRPr lang="en-US" sz="2000" baseline="-25000" dirty="0">
              <a:latin typeface="Arial Narrow" pitchFamily="34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9810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77617" y="5649071"/>
            <a:ext cx="2581275" cy="523875"/>
          </a:xfrm>
          <a:prstGeom prst="rect">
            <a:avLst/>
          </a:prstGeom>
          <a:noFill/>
        </p:spPr>
      </p:pic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9810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06946" y="181351"/>
            <a:ext cx="6244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The value of term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x+b ( Or,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X), (after putting any point in it) is passed into Sigmoid function g(z), where z = 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x+b. The result of Sigmoid  function lies in between 0 or 1, which acts as  probability  of  that point lying on  +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side.</a:t>
            </a:r>
          </a:p>
        </p:txBody>
      </p:sp>
    </p:spTree>
    <p:extLst>
      <p:ext uri="{BB962C8B-B14F-4D97-AF65-F5344CB8AC3E}">
        <p14:creationId xmlns:p14="http://schemas.microsoft.com/office/powerpoint/2010/main" val="242713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  <p:bldP spid="15" grpId="0" animBg="1"/>
      <p:bldP spid="37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135A346-4F30-4AFC-A570-8B779D05F110}"/>
              </a:ext>
            </a:extLst>
          </p:cNvPr>
          <p:cNvSpPr txBox="1"/>
          <p:nvPr/>
        </p:nvSpPr>
        <p:spPr>
          <a:xfrm>
            <a:off x="688699" y="108572"/>
            <a:ext cx="425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of any point X lying on  +</a:t>
            </a:r>
            <a:r>
              <a:rPr lang="en-US" dirty="0" err="1"/>
              <a:t>ve</a:t>
            </a:r>
            <a:r>
              <a:rPr lang="en-US" dirty="0"/>
              <a:t>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25C73E5-5C61-44A6-B892-22E01D7DDD20}"/>
              </a:ext>
            </a:extLst>
          </p:cNvPr>
          <p:cNvSpPr txBox="1"/>
          <p:nvPr/>
        </p:nvSpPr>
        <p:spPr>
          <a:xfrm>
            <a:off x="283686" y="1166808"/>
            <a:ext cx="6425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Interpretation:</a:t>
            </a:r>
          </a:p>
          <a:p>
            <a:r>
              <a:rPr lang="en-US" dirty="0" smtClean="0"/>
              <a:t>If  y=1 : Pr(</a:t>
            </a:r>
            <a:r>
              <a:rPr lang="en-US" dirty="0" err="1" smtClean="0"/>
              <a:t>y|x</a:t>
            </a:r>
            <a:r>
              <a:rPr lang="en-US" dirty="0" smtClean="0"/>
              <a:t>)= y</a:t>
            </a:r>
            <a:r>
              <a:rPr lang="en-US" baseline="-25000" dirty="0" smtClean="0"/>
              <a:t>p       </a:t>
            </a:r>
            <a:r>
              <a:rPr lang="en-US" dirty="0" smtClean="0"/>
              <a:t>(Probability of point X lying on  +</a:t>
            </a:r>
            <a:r>
              <a:rPr lang="en-US" dirty="0" err="1" smtClean="0"/>
              <a:t>ve</a:t>
            </a:r>
            <a:r>
              <a:rPr lang="en-US" dirty="0" smtClean="0"/>
              <a:t> side)</a:t>
            </a:r>
          </a:p>
          <a:p>
            <a:r>
              <a:rPr lang="en-US" dirty="0" smtClean="0"/>
              <a:t>If  y=0 : Pr(</a:t>
            </a:r>
            <a:r>
              <a:rPr lang="en-US" dirty="0" err="1" smtClean="0"/>
              <a:t>y|x</a:t>
            </a:r>
            <a:r>
              <a:rPr lang="en-US" dirty="0" smtClean="0"/>
              <a:t>)= 1-y</a:t>
            </a:r>
            <a:r>
              <a:rPr lang="en-US" baseline="-25000" dirty="0" smtClean="0"/>
              <a:t>p   </a:t>
            </a:r>
            <a:r>
              <a:rPr lang="en-US" dirty="0" smtClean="0"/>
              <a:t>(Probability of point X lying on  -</a:t>
            </a:r>
            <a:r>
              <a:rPr lang="en-US" dirty="0" err="1" smtClean="0"/>
              <a:t>ve</a:t>
            </a:r>
            <a:r>
              <a:rPr lang="en-US" dirty="0" smtClean="0"/>
              <a:t> side)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FB7387F9-A19C-4AE7-8DA3-41B73CD26115}"/>
              </a:ext>
            </a:extLst>
          </p:cNvPr>
          <p:cNvGrpSpPr/>
          <p:nvPr/>
        </p:nvGrpSpPr>
        <p:grpSpPr>
          <a:xfrm>
            <a:off x="7671454" y="3800104"/>
            <a:ext cx="4298868" cy="3117272"/>
            <a:chOff x="1219142" y="3235051"/>
            <a:chExt cx="5018087" cy="3570287"/>
          </a:xfrm>
        </p:grpSpPr>
        <p:pic>
          <p:nvPicPr>
            <p:cNvPr id="12" name="Picture 1" descr="C:\Users\Ramendra\Desktop\download (4).png">
              <a:extLst>
                <a:ext uri="{FF2B5EF4-FFF2-40B4-BE49-F238E27FC236}">
                  <a16:creationId xmlns:a16="http://schemas.microsoft.com/office/drawing/2014/main" xmlns="" id="{A5D2578C-DAE6-4F50-B8C6-8034F596DC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9142" y="3235051"/>
              <a:ext cx="5018087" cy="3570287"/>
            </a:xfrm>
            <a:prstGeom prst="rect">
              <a:avLst/>
            </a:prstGeom>
            <a:noFill/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2B9E4C0B-8D9B-4825-B08A-A6947B8EC8AC}"/>
                </a:ext>
              </a:extLst>
            </p:cNvPr>
            <p:cNvCxnSpPr/>
            <p:nvPr/>
          </p:nvCxnSpPr>
          <p:spPr>
            <a:xfrm>
              <a:off x="2385721" y="3638888"/>
              <a:ext cx="2971800" cy="25146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13164" y="433450"/>
            <a:ext cx="3130439" cy="635329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804433" y="501134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p  </a:t>
            </a:r>
            <a:r>
              <a:rPr lang="en-US" dirty="0" smtClean="0"/>
              <a:t>= </a:t>
            </a:r>
            <a:endParaRPr lang="en-US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01475" y="2146797"/>
            <a:ext cx="3272997" cy="931930"/>
            <a:chOff x="301475" y="2215037"/>
            <a:chExt cx="3272997" cy="9319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A148331-B345-4D4A-A354-4B82A17E1DD9}"/>
                </a:ext>
              </a:extLst>
            </p:cNvPr>
            <p:cNvSpPr txBox="1"/>
            <p:nvPr/>
          </p:nvSpPr>
          <p:spPr>
            <a:xfrm>
              <a:off x="301475" y="2215037"/>
              <a:ext cx="32729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Putting them together </a:t>
              </a:r>
              <a:r>
                <a:rPr lang="en-US" dirty="0" smtClean="0"/>
                <a:t>:</a:t>
              </a:r>
            </a:p>
            <a:p>
              <a:endParaRPr lang="en-US" dirty="0" smtClean="0"/>
            </a:p>
            <a:p>
              <a:r>
                <a:rPr lang="en-US" dirty="0" smtClean="0"/>
                <a:t>Pr (y |x ) =</a:t>
              </a:r>
              <a:endParaRPr lang="en-US" dirty="0"/>
            </a:p>
          </p:txBody>
        </p:sp>
        <p:pic>
          <p:nvPicPr>
            <p:cNvPr id="6145" name="Picture 1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13163" y="2761019"/>
              <a:ext cx="1833253" cy="385948"/>
            </a:xfrm>
            <a:prstGeom prst="rect">
              <a:avLst/>
            </a:prstGeom>
            <a:noFill/>
          </p:spPr>
        </p:pic>
      </p:grp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7620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08760" y="3185603"/>
            <a:ext cx="216131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Cost calculation: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Mangal" pitchFamily="18" charset="0"/>
              </a:rPr>
              <a:t>Loss (error) function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11536" y="6149174"/>
            <a:ext cx="5242461" cy="646331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libri" pitchFamily="34" charset="0"/>
                <a:cs typeface="Mangal" pitchFamily="18" charset="0"/>
              </a:rPr>
              <a:t>This becomes Non-Convex problem</a:t>
            </a:r>
            <a:r>
              <a:rPr lang="en-US" dirty="0" smtClean="0">
                <a:latin typeface="Calibri" pitchFamily="34" charset="0"/>
                <a:cs typeface="Mangal" pitchFamily="18" charset="0"/>
              </a:rPr>
              <a:t>.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libri" pitchFamily="34" charset="0"/>
                <a:cs typeface="Mangal" pitchFamily="18" charset="0"/>
              </a:rPr>
              <a:t>Difficult for Optimization. Don’t use this loss Function.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217" y="3909757"/>
            <a:ext cx="28670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856765" y="35625"/>
          <a:ext cx="3733552" cy="3657595"/>
        </p:xfrm>
        <a:graphic>
          <a:graphicData uri="http://schemas.openxmlformats.org/drawingml/2006/table">
            <a:tbl>
              <a:tblPr/>
              <a:tblGrid>
                <a:gridCol w="849786"/>
                <a:gridCol w="1007155"/>
                <a:gridCol w="1121245"/>
                <a:gridCol w="755366"/>
              </a:tblGrid>
              <a:tr h="19250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Student 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Marks Subj 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Marks in Subj2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Label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34.62365962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78.02469282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30.28671077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43.89499752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35.84740877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72.90219803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60.18259939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86.3085521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79.03273605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75.34437644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45.08327748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56.31637178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61.10666454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96.51142588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75.02474557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46.55401354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76.0987867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87.42056972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84.43281996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43.53339331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95.86155507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38.22527806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75.01365839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30.60326323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82.30705337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76.4819633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69.36458876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97.71869196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39.53833914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76.03681085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53.97105215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89.20735014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69.07014406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52.74046973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25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67.94685548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46.67857411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1314" y="3375605"/>
            <a:ext cx="3857625" cy="5334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252830" y="4282772"/>
            <a:ext cx="3295792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Black dots are used for students with label ‘1’ &amp; Red dots for students with label ‘0’.</a:t>
            </a:r>
          </a:p>
          <a:p>
            <a:pPr algn="just"/>
            <a:r>
              <a:rPr lang="en-US" dirty="0" smtClean="0"/>
              <a:t>We have to find a decision function (Blue St. line) which can classify two types of data.    	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46205" y="108131"/>
            <a:ext cx="2061077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Example of Data Set</a:t>
            </a:r>
          </a:p>
          <a:p>
            <a:r>
              <a:rPr lang="en-US" dirty="0" smtClean="0"/>
              <a:t>With two class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5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3" grpId="0"/>
      <p:bldP spid="6149" grpId="0"/>
      <p:bldP spid="26" grpId="0" animBg="1"/>
      <p:bldP spid="3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7538" y="496824"/>
            <a:ext cx="86382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Using principle of maximum likelihood:</a:t>
            </a:r>
          </a:p>
          <a:p>
            <a:pPr algn="ctr"/>
            <a:r>
              <a:rPr lang="en-US" dirty="0" smtClean="0"/>
              <a:t> Probability of all the labels in training set=Product of  Probability of each training example</a:t>
            </a:r>
          </a:p>
          <a:p>
            <a:pPr algn="ctr"/>
            <a:r>
              <a:rPr lang="en-US" dirty="0" smtClean="0"/>
              <a:t>(Assuming all training examples are generated independently)</a:t>
            </a:r>
          </a:p>
          <a:p>
            <a:pPr algn="ctr"/>
            <a:r>
              <a:rPr lang="en-US" dirty="0" smtClean="0"/>
              <a:t>Given data (</a:t>
            </a:r>
            <a:r>
              <a:rPr lang="en-US" dirty="0" err="1" smtClean="0"/>
              <a:t>x</a:t>
            </a:r>
            <a:r>
              <a:rPr lang="en-US" baseline="30000" dirty="0" err="1" smtClean="0"/>
              <a:t>i</a:t>
            </a:r>
            <a:r>
              <a:rPr lang="en-US" dirty="0" err="1" smtClean="0"/>
              <a:t>,y</a:t>
            </a:r>
            <a:r>
              <a:rPr lang="en-US" baseline="30000" dirty="0" err="1" smtClean="0"/>
              <a:t>i</a:t>
            </a:r>
            <a:r>
              <a:rPr lang="en-US" dirty="0" smtClean="0"/>
              <a:t>),…,(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dirty="0" err="1" smtClean="0"/>
              <a:t>,y</a:t>
            </a:r>
            <a:r>
              <a:rPr lang="en-US" baseline="30000" dirty="0" err="1" smtClean="0"/>
              <a:t>n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R</a:t>
            </a:r>
            <a:r>
              <a:rPr lang="en-US" baseline="30000" dirty="0" smtClean="0">
                <a:sym typeface="Symbol"/>
              </a:rPr>
              <a:t>d </a:t>
            </a:r>
            <a:r>
              <a:rPr lang="en-US" dirty="0" smtClean="0">
                <a:sym typeface="Symbol"/>
              </a:rPr>
              <a:t>{1,0}, pick  R</a:t>
            </a:r>
            <a:r>
              <a:rPr lang="en-US" baseline="30000" dirty="0" smtClean="0">
                <a:sym typeface="Symbol"/>
              </a:rPr>
              <a:t>d</a:t>
            </a:r>
            <a:r>
              <a:rPr lang="en-US" dirty="0" smtClean="0">
                <a:sym typeface="Symbol"/>
              </a:rPr>
              <a:t> that maximize</a:t>
            </a:r>
            <a:endParaRPr lang="en-US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30141" y="1725921"/>
            <a:ext cx="1838325" cy="857250"/>
          </a:xfrm>
          <a:prstGeom prst="rect">
            <a:avLst/>
          </a:prstGeom>
          <a:noFill/>
        </p:spPr>
      </p:pic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13144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8208" y="2670012"/>
            <a:ext cx="534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Maximizing this is same as maximizing after taking log :</a:t>
            </a:r>
            <a:endParaRPr lang="en-US" dirty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60717" y="3032215"/>
            <a:ext cx="4772025" cy="857250"/>
          </a:xfrm>
          <a:prstGeom prst="rect">
            <a:avLst/>
          </a:prstGeom>
          <a:noFill/>
        </p:spPr>
      </p:pic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13144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0691" y="299259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L(</a:t>
            </a:r>
            <a:r>
              <a:rPr lang="en-US" sz="2400" dirty="0" smtClean="0">
                <a:sym typeface="Symbol"/>
              </a:rPr>
              <a:t></a:t>
            </a:r>
            <a:r>
              <a:rPr lang="en-US" sz="2200" dirty="0" smtClean="0"/>
              <a:t> ) =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2137558" y="3881305"/>
            <a:ext cx="8369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 function is strictly monotonically increasing fn, We have to maximize log of Pr(</a:t>
            </a:r>
            <a:r>
              <a:rPr lang="en-US" dirty="0" err="1" smtClean="0"/>
              <a:t>y|x</a:t>
            </a:r>
            <a:r>
              <a:rPr lang="en-US" dirty="0" smtClean="0"/>
              <a:t>). </a:t>
            </a:r>
          </a:p>
          <a:p>
            <a:pPr algn="ctr"/>
            <a:r>
              <a:rPr lang="en-US" dirty="0" smtClean="0"/>
              <a:t>Calculating log of Pr(</a:t>
            </a:r>
            <a:r>
              <a:rPr lang="en-US" dirty="0" err="1" smtClean="0"/>
              <a:t>y|x</a:t>
            </a:r>
            <a:r>
              <a:rPr lang="en-US" dirty="0" smtClean="0"/>
              <a:t>) for each training example, it is called loss function (l)</a:t>
            </a:r>
            <a:endParaRPr lang="en-US" dirty="0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0" y="7620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0" y="7810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0" y="7620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3024" name="Picture 1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21384" y="5264786"/>
            <a:ext cx="4773881" cy="473213"/>
          </a:xfrm>
          <a:prstGeom prst="rect">
            <a:avLst/>
          </a:prstGeom>
          <a:noFill/>
        </p:spPr>
      </p:pic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0" y="7810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8324602" y="3050028"/>
            <a:ext cx="2863933" cy="1828785"/>
            <a:chOff x="8324602" y="3325091"/>
            <a:chExt cx="2863933" cy="2280061"/>
          </a:xfrm>
        </p:grpSpPr>
        <p:sp>
          <p:nvSpPr>
            <p:cNvPr id="25" name="Right Brace 24"/>
            <p:cNvSpPr/>
            <p:nvPr/>
          </p:nvSpPr>
          <p:spPr>
            <a:xfrm>
              <a:off x="8324602" y="3325091"/>
              <a:ext cx="783771" cy="914400"/>
            </a:xfrm>
            <a:prstGeom prst="righ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8657112" y="3677392"/>
              <a:ext cx="2531423" cy="1892135"/>
            </a:xfrm>
            <a:custGeom>
              <a:avLst/>
              <a:gdLst>
                <a:gd name="connsiteX0" fmla="*/ 451262 w 2531423"/>
                <a:gd name="connsiteY0" fmla="*/ 98961 h 1892135"/>
                <a:gd name="connsiteX1" fmla="*/ 1793174 w 2531423"/>
                <a:gd name="connsiteY1" fmla="*/ 158338 h 1892135"/>
                <a:gd name="connsiteX2" fmla="*/ 2232561 w 2531423"/>
                <a:gd name="connsiteY2" fmla="*/ 1048987 h 1892135"/>
                <a:gd name="connsiteX3" fmla="*/ 0 w 2531423"/>
                <a:gd name="connsiteY3" fmla="*/ 1892135 h 189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1423" h="1892135">
                  <a:moveTo>
                    <a:pt x="451262" y="98961"/>
                  </a:moveTo>
                  <a:cubicBezTo>
                    <a:pt x="973776" y="49480"/>
                    <a:pt x="1496291" y="0"/>
                    <a:pt x="1793174" y="158338"/>
                  </a:cubicBezTo>
                  <a:cubicBezTo>
                    <a:pt x="2090057" y="316676"/>
                    <a:pt x="2531423" y="760021"/>
                    <a:pt x="2232561" y="1048987"/>
                  </a:cubicBezTo>
                  <a:cubicBezTo>
                    <a:pt x="1933699" y="1337953"/>
                    <a:pt x="409699" y="1727860"/>
                    <a:pt x="0" y="1892135"/>
                  </a:cubicBezTo>
                </a:path>
              </a:pathLst>
            </a:cu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10800000" flipV="1">
              <a:off x="8562109" y="5533900"/>
              <a:ext cx="178130" cy="7125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0" y="14001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30" name="Picture 2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7592" y="5901207"/>
            <a:ext cx="5267325" cy="942975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831273" y="5496332"/>
            <a:ext cx="315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Finally, for all training example :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013372" y="6162585"/>
            <a:ext cx="2181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to maximize</a:t>
            </a:r>
          </a:p>
          <a:p>
            <a:r>
              <a:rPr lang="en-US" dirty="0" smtClean="0"/>
              <a:t>this function.</a:t>
            </a:r>
            <a:endParaRPr lang="en-US" dirty="0"/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3032" name="Picture 2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6379" y="4730372"/>
            <a:ext cx="3437345" cy="445324"/>
          </a:xfrm>
          <a:prstGeom prst="rect">
            <a:avLst/>
          </a:prstGeom>
          <a:noFill/>
        </p:spPr>
      </p:pic>
      <p:sp>
        <p:nvSpPr>
          <p:cNvPr id="43034" name="Rectangle 26"/>
          <p:cNvSpPr>
            <a:spLocks noChangeArrowheads="1"/>
          </p:cNvSpPr>
          <p:nvPr/>
        </p:nvSpPr>
        <p:spPr bwMode="auto">
          <a:xfrm>
            <a:off x="0" y="7620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27631" y="98526"/>
            <a:ext cx="373807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none" rtlCol="0">
            <a:spAutoFit/>
          </a:bodyPr>
          <a:lstStyle/>
          <a:p>
            <a:r>
              <a:rPr lang="en-US" b="1" dirty="0" smtClean="0"/>
              <a:t>Finding a different loss/cost  function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5691" y="428658"/>
            <a:ext cx="5267325" cy="94297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051471" y="771924"/>
            <a:ext cx="2181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to maximize</a:t>
            </a:r>
          </a:p>
          <a:p>
            <a:r>
              <a:rPr lang="en-US" dirty="0" smtClean="0"/>
              <a:t>this function.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399" y="1650671"/>
            <a:ext cx="110651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Instead of maximizing this, we are going to take –</a:t>
            </a:r>
            <a:r>
              <a:rPr lang="en-US" dirty="0" err="1" smtClean="0"/>
              <a:t>ve</a:t>
            </a:r>
            <a:r>
              <a:rPr lang="en-US" dirty="0" smtClean="0"/>
              <a:t> of this function and then we have to minimize that fn so that</a:t>
            </a:r>
          </a:p>
          <a:p>
            <a:r>
              <a:rPr lang="en-US" dirty="0" smtClean="0"/>
              <a:t>Log of probability will be maximized. We call this  as a cost function, that has to be minimized. Dividing by m will just</a:t>
            </a:r>
          </a:p>
          <a:p>
            <a:r>
              <a:rPr lang="en-US" dirty="0" smtClean="0"/>
              <a:t>diminishes the magnitude of cost and it is mathematically convenient.</a:t>
            </a:r>
            <a:endParaRPr lang="en-US" dirty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92619" y="2517568"/>
            <a:ext cx="5984361" cy="926275"/>
          </a:xfrm>
          <a:prstGeom prst="rect">
            <a:avLst/>
          </a:prstGeom>
          <a:noFill/>
        </p:spPr>
      </p:pic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34494" y="4079174"/>
            <a:ext cx="3903744" cy="670956"/>
          </a:xfrm>
          <a:prstGeom prst="rect">
            <a:avLst/>
          </a:prstGeom>
          <a:noFill/>
        </p:spPr>
      </p:pic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9810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56956" y="4239489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Note, here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E2E3505-F6E4-4FF6-AA87-0882DAB86E2C}"/>
              </a:ext>
            </a:extLst>
          </p:cNvPr>
          <p:cNvSpPr txBox="1"/>
          <p:nvPr/>
        </p:nvSpPr>
        <p:spPr>
          <a:xfrm>
            <a:off x="3412176" y="0"/>
            <a:ext cx="530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Gradient Calculation </a:t>
            </a:r>
            <a:r>
              <a:rPr lang="en-US" sz="2400" b="1" dirty="0" smtClean="0">
                <a:solidFill>
                  <a:srgbClr val="002060"/>
                </a:solidFill>
              </a:rPr>
              <a:t>of Cost </a:t>
            </a:r>
            <a:r>
              <a:rPr lang="en-US" sz="2400" b="1" dirty="0">
                <a:solidFill>
                  <a:srgbClr val="002060"/>
                </a:solidFill>
              </a:rPr>
              <a:t>function  </a:t>
            </a:r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1896" y="1359718"/>
            <a:ext cx="1657350" cy="600075"/>
          </a:xfrm>
          <a:prstGeom prst="rect">
            <a:avLst/>
          </a:prstGeom>
          <a:noFill/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0643" y="2256672"/>
            <a:ext cx="2305050" cy="609600"/>
          </a:xfrm>
          <a:prstGeom prst="rect">
            <a:avLst/>
          </a:prstGeom>
          <a:noFill/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5016" y="3103779"/>
            <a:ext cx="3181350" cy="685800"/>
          </a:xfrm>
          <a:prstGeom prst="rect">
            <a:avLst/>
          </a:prstGeom>
          <a:noFill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6892" y="4110209"/>
            <a:ext cx="2114550" cy="323850"/>
          </a:xfrm>
          <a:prstGeom prst="rect">
            <a:avLst/>
          </a:prstGeom>
          <a:noFill/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6893" y="4647817"/>
            <a:ext cx="2924175" cy="600075"/>
          </a:xfrm>
          <a:prstGeom prst="rect">
            <a:avLst/>
          </a:prstGeom>
          <a:noFill/>
        </p:spPr>
      </p:pic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5017" y="5592273"/>
            <a:ext cx="1971675" cy="323850"/>
          </a:xfrm>
          <a:prstGeom prst="rect">
            <a:avLst/>
          </a:prstGeom>
          <a:noFill/>
        </p:spPr>
      </p:pic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10572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16668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0" y="23526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0" y="26765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0" y="32766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2520" y="712519"/>
            <a:ext cx="234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Gradient of sigmoid fn:</a:t>
            </a:r>
            <a:endParaRPr lang="en-US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88910" y="308772"/>
            <a:ext cx="5984361" cy="926275"/>
          </a:xfrm>
          <a:prstGeom prst="rect">
            <a:avLst/>
          </a:prstGeom>
          <a:noFill/>
        </p:spPr>
      </p:pic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4045" name="Picture 13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98875" y="1353798"/>
            <a:ext cx="4248150" cy="352425"/>
          </a:xfrm>
          <a:prstGeom prst="rect">
            <a:avLst/>
          </a:prstGeom>
          <a:noFill/>
        </p:spPr>
      </p:pic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0" y="11620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4050" name="Picture 18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10750" y="1977256"/>
            <a:ext cx="5545770" cy="685120"/>
          </a:xfrm>
          <a:prstGeom prst="rect">
            <a:avLst/>
          </a:prstGeom>
          <a:noFill/>
        </p:spPr>
      </p:pic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0" y="11620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0" y="10477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4056" name="Picture 24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47022" y="2731337"/>
            <a:ext cx="3978226" cy="673375"/>
          </a:xfrm>
          <a:prstGeom prst="rect">
            <a:avLst/>
          </a:prstGeom>
          <a:noFill/>
        </p:spPr>
      </p:pic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4058" name="Picture 26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3269" y="3532924"/>
            <a:ext cx="5035131" cy="679698"/>
          </a:xfrm>
          <a:prstGeom prst="rect">
            <a:avLst/>
          </a:prstGeom>
          <a:noFill/>
        </p:spPr>
      </p:pic>
      <p:sp>
        <p:nvSpPr>
          <p:cNvPr id="44060" name="Rectangle 28"/>
          <p:cNvSpPr>
            <a:spLocks noChangeArrowheads="1"/>
          </p:cNvSpPr>
          <p:nvPr/>
        </p:nvSpPr>
        <p:spPr bwMode="auto">
          <a:xfrm>
            <a:off x="0" y="1181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62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4061" name="Picture 29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95116" y="4298887"/>
            <a:ext cx="6060811" cy="691780"/>
          </a:xfrm>
          <a:prstGeom prst="rect">
            <a:avLst/>
          </a:prstGeom>
          <a:noFill/>
        </p:spPr>
      </p:pic>
      <p:sp>
        <p:nvSpPr>
          <p:cNvPr id="44063" name="Rectangle 31"/>
          <p:cNvSpPr>
            <a:spLocks noChangeArrowheads="1"/>
          </p:cNvSpPr>
          <p:nvPr/>
        </p:nvSpPr>
        <p:spPr bwMode="auto">
          <a:xfrm>
            <a:off x="0" y="10953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65" name="Rectangle 3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4064" name="Picture 32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11130" y="5094533"/>
            <a:ext cx="4976018" cy="690255"/>
          </a:xfrm>
          <a:prstGeom prst="rect">
            <a:avLst/>
          </a:prstGeom>
          <a:noFill/>
        </p:spPr>
      </p:pic>
      <p:sp>
        <p:nvSpPr>
          <p:cNvPr id="44066" name="Rectangle 34"/>
          <p:cNvSpPr>
            <a:spLocks noChangeArrowheads="1"/>
          </p:cNvSpPr>
          <p:nvPr/>
        </p:nvSpPr>
        <p:spPr bwMode="auto">
          <a:xfrm>
            <a:off x="0" y="109537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68" name="Rectangle 3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4067" name="Picture 35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99511" y="5943602"/>
            <a:ext cx="3192722" cy="433449"/>
          </a:xfrm>
          <a:prstGeom prst="rect">
            <a:avLst/>
          </a:prstGeom>
          <a:noFill/>
        </p:spPr>
      </p:pic>
      <p:sp>
        <p:nvSpPr>
          <p:cNvPr id="44069" name="Rectangle 37"/>
          <p:cNvSpPr>
            <a:spLocks noChangeArrowheads="1"/>
          </p:cNvSpPr>
          <p:nvPr/>
        </p:nvSpPr>
        <p:spPr bwMode="auto">
          <a:xfrm>
            <a:off x="0" y="8477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071" name="Rectangle 3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4070" name="Picture 38"/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48355" y="5955478"/>
            <a:ext cx="1480647" cy="421573"/>
          </a:xfrm>
          <a:prstGeom prst="rect">
            <a:avLst/>
          </a:prstGeom>
          <a:noFill/>
        </p:spPr>
      </p:pic>
      <p:sp>
        <p:nvSpPr>
          <p:cNvPr id="44072" name="Rectangle 40"/>
          <p:cNvSpPr>
            <a:spLocks noChangeArrowheads="1"/>
          </p:cNvSpPr>
          <p:nvPr/>
        </p:nvSpPr>
        <p:spPr bwMode="auto">
          <a:xfrm>
            <a:off x="0" y="8477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rot="5400000">
            <a:off x="1181591" y="3580411"/>
            <a:ext cx="5842664" cy="1187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3341</TotalTime>
  <Words>968</Words>
  <Application>Microsoft Office PowerPoint</Application>
  <PresentationFormat>Custom</PresentationFormat>
  <Paragraphs>209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Ramendra</dc:creator>
  <cp:lastModifiedBy>hP</cp:lastModifiedBy>
  <cp:revision>80</cp:revision>
  <cp:lastPrinted>2020-06-23T18:26:06Z</cp:lastPrinted>
  <dcterms:created xsi:type="dcterms:W3CDTF">2019-10-17T09:09:06Z</dcterms:created>
  <dcterms:modified xsi:type="dcterms:W3CDTF">2020-10-17T10:10:01Z</dcterms:modified>
</cp:coreProperties>
</file>