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sldIdLst>
    <p:sldId id="260" r:id="rId4"/>
    <p:sldId id="312" r:id="rId5"/>
    <p:sldId id="313" r:id="rId6"/>
    <p:sldId id="314" r:id="rId7"/>
    <p:sldId id="315" r:id="rId8"/>
    <p:sldId id="318" r:id="rId9"/>
    <p:sldId id="323" r:id="rId10"/>
    <p:sldId id="268" r:id="rId11"/>
    <p:sldId id="269" r:id="rId12"/>
    <p:sldId id="270" r:id="rId13"/>
    <p:sldId id="272" r:id="rId14"/>
    <p:sldId id="273" r:id="rId15"/>
    <p:sldId id="290" r:id="rId16"/>
    <p:sldId id="288" r:id="rId17"/>
    <p:sldId id="322" r:id="rId18"/>
    <p:sldId id="287" r:id="rId19"/>
    <p:sldId id="278" r:id="rId20"/>
    <p:sldId id="279" r:id="rId21"/>
    <p:sldId id="280" r:id="rId22"/>
    <p:sldId id="282" r:id="rId23"/>
    <p:sldId id="283" r:id="rId24"/>
    <p:sldId id="284" r:id="rId25"/>
    <p:sldId id="256" r:id="rId26"/>
    <p:sldId id="261" r:id="rId27"/>
    <p:sldId id="262" r:id="rId28"/>
    <p:sldId id="264" r:id="rId29"/>
    <p:sldId id="265" r:id="rId30"/>
    <p:sldId id="257" r:id="rId31"/>
    <p:sldId id="274" r:id="rId32"/>
    <p:sldId id="276" r:id="rId33"/>
    <p:sldId id="275" r:id="rId34"/>
    <p:sldId id="277" r:id="rId35"/>
    <p:sldId id="281" r:id="rId36"/>
    <p:sldId id="285" r:id="rId37"/>
    <p:sldId id="266" r:id="rId38"/>
    <p:sldId id="291" r:id="rId39"/>
    <p:sldId id="271" r:id="rId40"/>
    <p:sldId id="32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8" autoAdjust="0"/>
    <p:restoredTop sz="94660"/>
  </p:normalViewPr>
  <p:slideViewPr>
    <p:cSldViewPr snapToGrid="0">
      <p:cViewPr>
        <p:scale>
          <a:sx n="70" d="100"/>
          <a:sy n="70" d="100"/>
        </p:scale>
        <p:origin x="-786"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B2A5E8-28A0-46D3-AACA-34701F250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EFA1432-5518-40EC-B36A-5AA3976769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E326859-70B6-45C4-838C-76A863A796D3}"/>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a:extLst>
              <a:ext uri="{FF2B5EF4-FFF2-40B4-BE49-F238E27FC236}">
                <a16:creationId xmlns="" xmlns:a16="http://schemas.microsoft.com/office/drawing/2014/main" id="{EB75CF7A-E20A-4179-BA12-A7E3C757C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8965623-3789-4CA3-9013-98D1E5F12F69}"/>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316587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FE211-C6E8-4733-81AF-118C3AB02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0693518-8ACC-4658-9EB8-7B9D5B5802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229F4E8-0690-4390-A171-A7400C4076F9}"/>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a:extLst>
              <a:ext uri="{FF2B5EF4-FFF2-40B4-BE49-F238E27FC236}">
                <a16:creationId xmlns="" xmlns:a16="http://schemas.microsoft.com/office/drawing/2014/main" id="{43A6FC99-1655-485B-9522-D1530626F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F2F6BE1-A635-463F-B546-EDBE4B5EBD75}"/>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363975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C05A829-D71E-4C31-909F-03DF10E72CB7}"/>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A378CD-D0B0-498B-8B7F-96A14CD7C0BB}"/>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04B18EB-559E-4E96-8F3B-2058815D182D}"/>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a:extLst>
              <a:ext uri="{FF2B5EF4-FFF2-40B4-BE49-F238E27FC236}">
                <a16:creationId xmlns="" xmlns:a16="http://schemas.microsoft.com/office/drawing/2014/main" id="{80EADCAC-B260-4591-A4DF-378754CD5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B1F0ED9-9C28-43BA-9EEE-34C7AE5B9B0F}"/>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121081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a:xfrm>
            <a:off x="1565393" y="5357593"/>
            <a:ext cx="6713127" cy="365125"/>
          </a:xfrm>
        </p:spPr>
        <p:txBody>
          <a:bodyPr/>
          <a:lstStyle/>
          <a:p>
            <a:endParaRPr lang="en-US"/>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B003CF56-550A-499A-B322-CF0D6CF146A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DD1BCB2-403D-4065-8E50-1834C90EDB96}"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3CF56-550A-499A-B322-CF0D6CF146AA}" type="slidenum">
              <a:rPr lang="en-US" smtClean="0"/>
              <a:t>‹#›</a:t>
            </a:fld>
            <a:endParaRPr lang="en-US"/>
          </a:p>
        </p:txBody>
      </p:sp>
      <p:sp>
        <p:nvSpPr>
          <p:cNvPr id="9" name="Content Placeholder 8"/>
          <p:cNvSpPr>
            <a:spLocks noGrp="1"/>
          </p:cNvSpPr>
          <p:nvPr>
            <p:ph sz="quarter" idx="13"/>
          </p:nvPr>
        </p:nvSpPr>
        <p:spPr>
          <a:xfrm>
            <a:off x="1731264" y="2121407"/>
            <a:ext cx="42672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D1BCB2-403D-4065-8E50-1834C90EDB96}"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3CF56-550A-499A-B322-CF0D6CF146AA}" type="slidenum">
              <a:rPr lang="en-US" smtClean="0"/>
              <a:t>‹#›</a:t>
            </a:fld>
            <a:endParaRPr lang="en-US"/>
          </a:p>
        </p:txBody>
      </p:sp>
      <p:sp>
        <p:nvSpPr>
          <p:cNvPr id="11" name="Content Placeholder 10"/>
          <p:cNvSpPr>
            <a:spLocks noGrp="1"/>
          </p:cNvSpPr>
          <p:nvPr>
            <p:ph sz="quarter" idx="13"/>
          </p:nvPr>
        </p:nvSpPr>
        <p:spPr>
          <a:xfrm>
            <a:off x="1731264" y="2944368"/>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D1BCB2-403D-4065-8E50-1834C90EDB96}"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D1BCB2-403D-4065-8E50-1834C90EDB96}"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FDD1BCB2-403D-4065-8E50-1834C90EDB96}" type="datetimeFigureOut">
              <a:rPr lang="en-US" smtClean="0"/>
              <a:t>10/28/2020</a:t>
            </a:fld>
            <a:endParaRPr lang="en-US"/>
          </a:p>
        </p:txBody>
      </p:sp>
      <p:sp>
        <p:nvSpPr>
          <p:cNvPr id="6" name="Footer Placeholder 5"/>
          <p:cNvSpPr>
            <a:spLocks noGrp="1"/>
          </p:cNvSpPr>
          <p:nvPr>
            <p:ph type="ftr" sz="quarter" idx="11"/>
          </p:nvPr>
        </p:nvSpPr>
        <p:spPr>
          <a:xfrm rot="-60000">
            <a:off x="1219406" y="5829262"/>
            <a:ext cx="4696809" cy="365125"/>
          </a:xfrm>
        </p:spPr>
        <p:txBody>
          <a:bodyPr/>
          <a:lstStyle/>
          <a:p>
            <a:endParaRPr lang="en-US"/>
          </a:p>
        </p:txBody>
      </p:sp>
      <p:sp>
        <p:nvSpPr>
          <p:cNvPr id="7" name="Slide Number Placeholder 6"/>
          <p:cNvSpPr>
            <a:spLocks noGrp="1"/>
          </p:cNvSpPr>
          <p:nvPr>
            <p:ph type="sldNum" sz="quarter" idx="12"/>
          </p:nvPr>
        </p:nvSpPr>
        <p:spPr>
          <a:xfrm rot="60000">
            <a:off x="10076418" y="5896962"/>
            <a:ext cx="738697" cy="365125"/>
          </a:xfrm>
        </p:spPr>
        <p:txBody>
          <a:bodyPr/>
          <a:lstStyle/>
          <a:p>
            <a:fld id="{B003CF56-550A-499A-B322-CF0D6CF146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047A68-D4EA-48C1-8A31-8F87074F9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D4D8C0E-7CA1-496C-A79A-B42F70908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98CDC4-4B2B-45CE-8A44-256B472E3026}"/>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a:extLst>
              <a:ext uri="{FF2B5EF4-FFF2-40B4-BE49-F238E27FC236}">
                <a16:creationId xmlns="" xmlns:a16="http://schemas.microsoft.com/office/drawing/2014/main" id="{698BA31A-EDEE-4833-85F4-CE78EFCC6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D94B2D-D675-4228-BA42-F6B46BE72804}"/>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1598649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FDD1BCB2-403D-4065-8E50-1834C90EDB96}" type="datetimeFigureOut">
              <a:rPr lang="en-US" smtClean="0"/>
              <a:t>10/28/2020</a:t>
            </a:fld>
            <a:endParaRPr lang="en-US"/>
          </a:p>
        </p:txBody>
      </p:sp>
      <p:sp>
        <p:nvSpPr>
          <p:cNvPr id="6" name="Footer Placeholder 5"/>
          <p:cNvSpPr>
            <a:spLocks noGrp="1"/>
          </p:cNvSpPr>
          <p:nvPr>
            <p:ph type="ftr" sz="quarter" idx="11"/>
          </p:nvPr>
        </p:nvSpPr>
        <p:spPr>
          <a:xfrm rot="-60000">
            <a:off x="1219426" y="5831038"/>
            <a:ext cx="4425391" cy="365125"/>
          </a:xfrm>
        </p:spPr>
        <p:txBody>
          <a:bodyPr/>
          <a:lstStyle/>
          <a:p>
            <a:endParaRPr lang="en-US"/>
          </a:p>
        </p:txBody>
      </p:sp>
      <p:sp>
        <p:nvSpPr>
          <p:cNvPr id="7" name="Slide Number Placeholder 6"/>
          <p:cNvSpPr>
            <a:spLocks noGrp="1"/>
          </p:cNvSpPr>
          <p:nvPr>
            <p:ph type="sldNum" sz="quarter" idx="12"/>
          </p:nvPr>
        </p:nvSpPr>
        <p:spPr>
          <a:xfrm rot="60000">
            <a:off x="10082786" y="5900027"/>
            <a:ext cx="738697" cy="365125"/>
          </a:xfrm>
        </p:spPr>
        <p:txBody>
          <a:bodyPr/>
          <a:lstStyle/>
          <a:p>
            <a:fld id="{B003CF56-550A-499A-B322-CF0D6CF146AA}"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3CF56-550A-499A-B322-CF0D6CF146A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DD1BCB2-403D-4065-8E50-1834C90EDB96}"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3CF56-550A-499A-B322-CF0D6CF146AA}"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D1BCB2-403D-4065-8E50-1834C90EDB96}"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D1BCB2-403D-4065-8E50-1834C90EDB96}"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DD1BCB2-403D-4065-8E50-1834C90EDB96}"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FA19C-EC9C-4F64-B78B-3009C70C6D7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878D241-811B-4463-AD53-9387640B614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EE6FDD4-E23D-45E6-ABD7-E77EE092317B}"/>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a:extLst>
              <a:ext uri="{FF2B5EF4-FFF2-40B4-BE49-F238E27FC236}">
                <a16:creationId xmlns="" xmlns:a16="http://schemas.microsoft.com/office/drawing/2014/main" id="{32577EBD-8CE9-4A37-9E70-8D8AC0998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314B636-F94C-4E87-92C1-7072BA5091C0}"/>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15004540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D1BCB2-403D-4065-8E50-1834C90EDB96}"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3CF56-550A-499A-B322-CF0D6CF146AA}" type="slidenum">
              <a:rPr lang="en-US" smtClean="0"/>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1BCB2-403D-4065-8E50-1834C90EDB96}"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3CF56-550A-499A-B322-CF0D6CF146AA}"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3CF56-550A-499A-B322-CF0D6CF146AA}"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D1BCB2-403D-4065-8E50-1834C90EDB96}"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3CF56-550A-499A-B322-CF0D6CF146AA}"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BA760-803E-4FD6-9C70-BA0245A4AC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14A646B-FE42-4C95-852E-A56DB6B5B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4064B56-A15C-4DD3-8520-6806857AA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9DB0794-8B6D-4DCD-B2D4-7426C0546A1E}"/>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6" name="Footer Placeholder 5">
            <a:extLst>
              <a:ext uri="{FF2B5EF4-FFF2-40B4-BE49-F238E27FC236}">
                <a16:creationId xmlns="" xmlns:a16="http://schemas.microsoft.com/office/drawing/2014/main" id="{E5B62D9A-1590-4A7F-B037-C95E8C64C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A576738-8585-4A68-8762-866FCA8FE234}"/>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139344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0ED50F-BD1F-4A6F-96D8-3A88B5CD7866}"/>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069B9E2-70F3-4755-9814-BFC01082CAB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4E1BEE4-4C82-4661-9D73-84AB5888865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04320A3-FA03-45C3-A29A-E258AB62FDFC}"/>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5BC247F-908D-4D0E-BF1A-17D3B0AAA1D8}"/>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9ED18DF-0B30-4989-8E8F-1B67C8B262DE}"/>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8" name="Footer Placeholder 7">
            <a:extLst>
              <a:ext uri="{FF2B5EF4-FFF2-40B4-BE49-F238E27FC236}">
                <a16:creationId xmlns="" xmlns:a16="http://schemas.microsoft.com/office/drawing/2014/main" id="{0E4E845E-AC4E-4F2C-B127-6202EFCF34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233A8D6-A4F9-4C83-9B78-44421EBCD099}"/>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356327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E33CC6-8E7B-4FF6-BB20-EFBBC98FFC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91A3AD2-6EB5-4F20-B3D6-046D543F283F}"/>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4" name="Footer Placeholder 3">
            <a:extLst>
              <a:ext uri="{FF2B5EF4-FFF2-40B4-BE49-F238E27FC236}">
                <a16:creationId xmlns="" xmlns:a16="http://schemas.microsoft.com/office/drawing/2014/main" id="{450343A0-B5CE-420A-A20A-19591D3C61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4C8EC8E-9CA0-4C0B-8E0E-54CD28254BCE}"/>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72847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4D38D55-D36B-4B88-ADFD-45AE2BB1577A}"/>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3" name="Footer Placeholder 2">
            <a:extLst>
              <a:ext uri="{FF2B5EF4-FFF2-40B4-BE49-F238E27FC236}">
                <a16:creationId xmlns="" xmlns:a16="http://schemas.microsoft.com/office/drawing/2014/main" id="{A100A8D1-38F0-44DD-AEA6-12E389EFF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10F981A-4C5F-4660-B3A4-00D30E73DCE8}"/>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225718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7E4C2D-99D6-4AD8-8093-02EE25AD0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829622A-955A-4845-BC39-5F93155C194E}"/>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F010EF8-F533-44B9-89E1-3292931A5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642664B-62C6-452A-AECC-5EF42A411DA2}"/>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6" name="Footer Placeholder 5">
            <a:extLst>
              <a:ext uri="{FF2B5EF4-FFF2-40B4-BE49-F238E27FC236}">
                <a16:creationId xmlns="" xmlns:a16="http://schemas.microsoft.com/office/drawing/2014/main" id="{5E24083C-6B9A-4BFE-9E91-EA7A3EFDA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6D5C060-8B10-4574-8EFD-42FCDD14782D}"/>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105712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02023E-E605-46F4-94C4-7B453B9EA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23C8967-C573-4709-A1FC-D55A32768E98}"/>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933C932-33DF-4DCF-8FAC-8EC74B2AE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D550574-7A6D-40F7-A762-49FE796BBD4B}"/>
              </a:ext>
            </a:extLst>
          </p:cNvPr>
          <p:cNvSpPr>
            <a:spLocks noGrp="1"/>
          </p:cNvSpPr>
          <p:nvPr>
            <p:ph type="dt" sz="half" idx="10"/>
          </p:nvPr>
        </p:nvSpPr>
        <p:spPr/>
        <p:txBody>
          <a:bodyPr/>
          <a:lstStyle/>
          <a:p>
            <a:fld id="{FDD1BCB2-403D-4065-8E50-1834C90EDB96}" type="datetimeFigureOut">
              <a:rPr lang="en-US" smtClean="0"/>
              <a:t>10/28/2020</a:t>
            </a:fld>
            <a:endParaRPr lang="en-US"/>
          </a:p>
        </p:txBody>
      </p:sp>
      <p:sp>
        <p:nvSpPr>
          <p:cNvPr id="6" name="Footer Placeholder 5">
            <a:extLst>
              <a:ext uri="{FF2B5EF4-FFF2-40B4-BE49-F238E27FC236}">
                <a16:creationId xmlns="" xmlns:a16="http://schemas.microsoft.com/office/drawing/2014/main" id="{806C6285-593F-4C59-B7F8-106C4EC6A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5CF99BE-B3D7-48E9-BC67-C33AF63E9772}"/>
              </a:ext>
            </a:extLst>
          </p:cNvPr>
          <p:cNvSpPr>
            <a:spLocks noGrp="1"/>
          </p:cNvSpPr>
          <p:nvPr>
            <p:ph type="sldNum" sz="quarter" idx="12"/>
          </p:nvPr>
        </p:nvSpPr>
        <p:spPr/>
        <p:txBody>
          <a:bodyPr/>
          <a:lstStyle/>
          <a:p>
            <a:fld id="{B003CF56-550A-499A-B322-CF0D6CF146AA}" type="slidenum">
              <a:rPr lang="en-US" smtClean="0"/>
              <a:t>‹#›</a:t>
            </a:fld>
            <a:endParaRPr lang="en-US"/>
          </a:p>
        </p:txBody>
      </p:sp>
    </p:spTree>
    <p:extLst>
      <p:ext uri="{BB962C8B-B14F-4D97-AF65-F5344CB8AC3E}">
        <p14:creationId xmlns:p14="http://schemas.microsoft.com/office/powerpoint/2010/main" val="276904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9DEE50-DFD3-45EF-BC02-F4AC5E08B11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4B3919E-F065-452C-B8FC-0AF4F0A6C1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41DBFA0-8DD4-43AB-8600-03C789C70602}"/>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BCB2-403D-4065-8E50-1834C90EDB96}" type="datetimeFigureOut">
              <a:rPr lang="en-US" smtClean="0"/>
              <a:t>10/28/2020</a:t>
            </a:fld>
            <a:endParaRPr lang="en-US"/>
          </a:p>
        </p:txBody>
      </p:sp>
      <p:sp>
        <p:nvSpPr>
          <p:cNvPr id="5" name="Footer Placeholder 4">
            <a:extLst>
              <a:ext uri="{FF2B5EF4-FFF2-40B4-BE49-F238E27FC236}">
                <a16:creationId xmlns="" xmlns:a16="http://schemas.microsoft.com/office/drawing/2014/main" id="{BD3631DB-15D8-4AD6-8D08-6EF9210F239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058FEC4-D01B-43DA-941C-6FE4E224101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3CF56-550A-499A-B322-CF0D6CF146AA}" type="slidenum">
              <a:rPr lang="en-US" smtClean="0"/>
              <a:t>‹#›</a:t>
            </a:fld>
            <a:endParaRPr lang="en-US"/>
          </a:p>
        </p:txBody>
      </p:sp>
    </p:spTree>
    <p:extLst>
      <p:ext uri="{BB962C8B-B14F-4D97-AF65-F5344CB8AC3E}">
        <p14:creationId xmlns:p14="http://schemas.microsoft.com/office/powerpoint/2010/main" val="2717846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DD1BCB2-403D-4065-8E50-1834C90EDB96}" type="datetimeFigureOut">
              <a:rPr lang="en-US" smtClean="0"/>
              <a:t>10/28/2020</a:t>
            </a:fld>
            <a:endParaRPr lang="en-US"/>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003CF56-550A-499A-B322-CF0D6CF146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FDD1BCB2-403D-4065-8E50-1834C90EDB96}" type="datetimeFigureOut">
              <a:rPr lang="en-US" smtClean="0"/>
              <a:t>10/28/2020</a:t>
            </a:fld>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B003CF56-550A-499A-B322-CF0D6CF146AA}" type="slidenum">
              <a:rPr lang="en-US" smtClean="0"/>
              <a:t>‹#›</a:t>
            </a:fld>
            <a:endParaRPr 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edx.org/courses/course-v1:UCSanDiegoX+DSE220x+1T2020a/course/" TargetMode="External"/><Relationship Id="rId2" Type="http://schemas.openxmlformats.org/officeDocument/2006/relationships/hyperlink" Target="https://courses.edx.org/courses/course-v1:UCSanDiegoX+DSE210x+1T2018/course/" TargetMode="Externa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hyperlink" Target="http://www.statistics4u.com/fundstat_eng/cc_standarddev.html" TargetMode="External"/><Relationship Id="rId10" Type="http://schemas.openxmlformats.org/officeDocument/2006/relationships/image" Target="../media/image43.png"/><Relationship Id="rId4" Type="http://schemas.openxmlformats.org/officeDocument/2006/relationships/hyperlink" Target="http://www.statistics4u.com/fundstat_eng/cc_meanval.html" TargetMode="External"/><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stattrek.com/help/glossary.aspx?Target=Matrix"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80.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710.png"/><Relationship Id="rId5" Type="http://schemas.openxmlformats.org/officeDocument/2006/relationships/image" Target="../media/image610.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0.png"/><Relationship Id="rId2"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120.png"/><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321.png"/><Relationship Id="rId5" Type="http://schemas.openxmlformats.org/officeDocument/2006/relationships/image" Target="../media/image63.png"/><Relationship Id="rId4" Type="http://schemas.openxmlformats.org/officeDocument/2006/relationships/image" Target="../media/image300.png"/></Relationships>
</file>

<file path=ppt/slides/_rels/slide28.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7.xml"/><Relationship Id="rId6" Type="http://schemas.openxmlformats.org/officeDocument/2006/relationships/image" Target="../media/image360.png"/><Relationship Id="rId5" Type="http://schemas.openxmlformats.org/officeDocument/2006/relationships/image" Target="../media/image350.png"/><Relationship Id="rId10" Type="http://schemas.openxmlformats.org/officeDocument/2006/relationships/image" Target="../media/image61.png"/><Relationship Id="rId4" Type="http://schemas.openxmlformats.org/officeDocument/2006/relationships/image" Target="../media/image340.png"/><Relationship Id="rId9" Type="http://schemas.openxmlformats.org/officeDocument/2006/relationships/image" Target="../media/image64.png"/></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scikit-learn.org/stable/modules/naive_bayes.html#gaussian-naive-bayes" TargetMode="External"/><Relationship Id="rId2" Type="http://schemas.openxmlformats.org/officeDocument/2006/relationships/image" Target="../media/image77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Rami-RK" TargetMode="External"/><Relationship Id="rId2" Type="http://schemas.openxmlformats.org/officeDocument/2006/relationships/hyperlink" Target="http://www.linkedin.com/in/ramendra-kumar-57334478/"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1F5DB02-C6F0-4552-9408-085BEB75FA0B}"/>
              </a:ext>
            </a:extLst>
          </p:cNvPr>
          <p:cNvSpPr txBox="1"/>
          <p:nvPr/>
        </p:nvSpPr>
        <p:spPr>
          <a:xfrm>
            <a:off x="1625500" y="1245701"/>
            <a:ext cx="8746435" cy="1754326"/>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Bayes &amp; Naïve Bayes</a:t>
            </a:r>
          </a:p>
          <a:p>
            <a:pPr algn="ctr"/>
            <a:r>
              <a:rPr lang="en-US" sz="3600" dirty="0">
                <a:latin typeface="Times New Roman" panose="02020603050405020304" pitchFamily="18" charset="0"/>
                <a:cs typeface="Times New Roman" panose="02020603050405020304" pitchFamily="18" charset="0"/>
              </a:rPr>
              <a:t>Generative Approach to </a:t>
            </a:r>
            <a:r>
              <a:rPr lang="en-US" sz="3600" dirty="0" smtClean="0">
                <a:latin typeface="Times New Roman" panose="02020603050405020304" pitchFamily="18" charset="0"/>
                <a:cs typeface="Times New Roman" panose="02020603050405020304" pitchFamily="18" charset="0"/>
              </a:rPr>
              <a:t>Classification</a:t>
            </a:r>
          </a:p>
          <a:p>
            <a:pPr algn="ctr"/>
            <a:r>
              <a:rPr lang="en-US" sz="3600" dirty="0" smtClean="0">
                <a:latin typeface="Times New Roman" panose="02020603050405020304" pitchFamily="18" charset="0"/>
                <a:cs typeface="Times New Roman" panose="02020603050405020304" pitchFamily="18" charset="0"/>
              </a:rPr>
              <a:t>With Quick Review of Statistics </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757832" y="3391558"/>
            <a:ext cx="2481770" cy="461665"/>
          </a:xfrm>
          <a:prstGeom prst="rect">
            <a:avLst/>
          </a:prstGeom>
          <a:noFill/>
        </p:spPr>
        <p:txBody>
          <a:bodyPr wrap="none" rtlCol="0">
            <a:spAutoFit/>
          </a:bodyPr>
          <a:lstStyle/>
          <a:p>
            <a:r>
              <a:rPr lang="en-US" sz="2400" b="1" dirty="0" smtClean="0"/>
              <a:t>Ramendra </a:t>
            </a:r>
            <a:r>
              <a:rPr lang="en-US" sz="2400" b="1" dirty="0" smtClean="0"/>
              <a:t>Kumar</a:t>
            </a:r>
            <a:endParaRPr lang="en-US" sz="2400" b="1" dirty="0"/>
          </a:p>
        </p:txBody>
      </p:sp>
      <p:sp>
        <p:nvSpPr>
          <p:cNvPr id="4" name="TextBox 3"/>
          <p:cNvSpPr txBox="1"/>
          <p:nvPr/>
        </p:nvSpPr>
        <p:spPr>
          <a:xfrm>
            <a:off x="1078153" y="4470058"/>
            <a:ext cx="10510506" cy="1477328"/>
          </a:xfrm>
          <a:prstGeom prst="rect">
            <a:avLst/>
          </a:prstGeom>
          <a:noFill/>
        </p:spPr>
        <p:txBody>
          <a:bodyPr wrap="none" rtlCol="0">
            <a:spAutoFit/>
          </a:bodyPr>
          <a:lstStyle/>
          <a:p>
            <a:r>
              <a:rPr lang="en-US" dirty="0" smtClean="0">
                <a:hlinkClick r:id="rId2"/>
              </a:rPr>
              <a:t>References:</a:t>
            </a:r>
          </a:p>
          <a:p>
            <a:r>
              <a:rPr lang="en-US" dirty="0">
                <a:hlinkClick r:id="rId2"/>
              </a:rPr>
              <a:t>https://ocw.mit.edu/resources/res-6-012-introduction-to-probability-spring-2018/part-i-the-fundamentals/</a:t>
            </a:r>
            <a:endParaRPr lang="en-US" dirty="0" smtClean="0">
              <a:hlinkClick r:id="rId2"/>
            </a:endParaRPr>
          </a:p>
          <a:p>
            <a:r>
              <a:rPr lang="en-US" dirty="0" smtClean="0">
                <a:hlinkClick r:id="rId2"/>
              </a:rPr>
              <a:t>https</a:t>
            </a:r>
            <a:r>
              <a:rPr lang="en-US" dirty="0">
                <a:hlinkClick r:id="rId2"/>
              </a:rPr>
              <a:t>://courses.edx.org/courses/course-v1:UCSanDiegoX+DSE210x+1T2018/course</a:t>
            </a:r>
            <a:r>
              <a:rPr lang="en-US" dirty="0" smtClean="0">
                <a:hlinkClick r:id="rId2"/>
              </a:rPr>
              <a:t>/</a:t>
            </a:r>
            <a:endParaRPr lang="en-US" dirty="0" smtClean="0"/>
          </a:p>
          <a:p>
            <a:r>
              <a:rPr lang="en-US" dirty="0">
                <a:hlinkClick r:id="rId3"/>
              </a:rPr>
              <a:t>https://courses.edx.org/courses/course-v1:UCSanDiegoX+DSE220x+1T2020a/course</a:t>
            </a:r>
            <a:r>
              <a:rPr lang="en-US" dirty="0" smtClean="0">
                <a:hlinkClick r:id="rId3"/>
              </a:rPr>
              <a:t>/</a:t>
            </a:r>
            <a:endParaRPr lang="en-US" dirty="0" smtClean="0"/>
          </a:p>
          <a:p>
            <a:r>
              <a:rPr lang="en-US" u="sng" dirty="0" smtClean="0"/>
              <a:t>(The </a:t>
            </a:r>
            <a:r>
              <a:rPr lang="en-US" u="sng" dirty="0"/>
              <a:t>University of California, San </a:t>
            </a:r>
            <a:r>
              <a:rPr lang="en-US" u="sng" dirty="0" smtClean="0"/>
              <a:t>Diego)</a:t>
            </a:r>
            <a:endParaRPr lang="en-US" dirty="0"/>
          </a:p>
        </p:txBody>
      </p:sp>
    </p:spTree>
    <p:extLst>
      <p:ext uri="{BB962C8B-B14F-4D97-AF65-F5344CB8AC3E}">
        <p14:creationId xmlns:p14="http://schemas.microsoft.com/office/powerpoint/2010/main" val="3489253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E9F1AF3-2FE2-47D2-9CFD-327FCF2D4B6F}"/>
              </a:ext>
            </a:extLst>
          </p:cNvPr>
          <p:cNvSpPr/>
          <p:nvPr/>
        </p:nvSpPr>
        <p:spPr>
          <a:xfrm>
            <a:off x="609600" y="175017"/>
            <a:ext cx="6096000" cy="2308324"/>
          </a:xfrm>
          <a:prstGeom prst="rect">
            <a:avLst/>
          </a:prstGeom>
        </p:spPr>
        <p:txBody>
          <a:bodyPr>
            <a:spAutoFit/>
          </a:bodyPr>
          <a:lstStyle/>
          <a:p>
            <a:pPr marL="285750" indent="-285750" algn="just">
              <a:buFont typeface="Wingdings" panose="05000000000000000000" pitchFamily="2" charset="2"/>
              <a:buChar char="Ø"/>
            </a:pPr>
            <a:r>
              <a:rPr lang="en-US" dirty="0">
                <a:latin typeface="Times New Roman" panose="02020603050405020304" pitchFamily="18" charset="0"/>
              </a:rPr>
              <a:t>The pdf captures the chance property of a random variable as shown in Fig. below and fully describes a random variable.</a:t>
            </a:r>
          </a:p>
          <a:p>
            <a:pPr marL="285750" indent="-285750" algn="just">
              <a:buFont typeface="Wingdings" panose="05000000000000000000" pitchFamily="2" charset="2"/>
              <a:buChar char="Ø"/>
            </a:pPr>
            <a:r>
              <a:rPr lang="en-US" dirty="0">
                <a:latin typeface="Times New Roman" panose="02020603050405020304" pitchFamily="18" charset="0"/>
              </a:rPr>
              <a:t> </a:t>
            </a:r>
            <a:r>
              <a:rPr lang="en-US" i="1" dirty="0">
                <a:latin typeface="Times New Roman" panose="02020603050405020304" pitchFamily="18" charset="0"/>
              </a:rPr>
              <a:t>f </a:t>
            </a:r>
            <a:r>
              <a:rPr lang="en-US" dirty="0">
                <a:latin typeface="Times New Roman" panose="02020603050405020304" pitchFamily="18" charset="0"/>
              </a:rPr>
              <a:t>(</a:t>
            </a:r>
            <a:r>
              <a:rPr lang="en-US" i="1" dirty="0">
                <a:latin typeface="Times New Roman" panose="02020603050405020304" pitchFamily="18" charset="0"/>
              </a:rPr>
              <a:t>x</a:t>
            </a:r>
            <a:r>
              <a:rPr lang="en-US" dirty="0">
                <a:latin typeface="Times New Roman" panose="02020603050405020304" pitchFamily="18" charset="0"/>
              </a:rPr>
              <a:t>) is used the denote a probability density function of random variable X, where </a:t>
            </a:r>
            <a:r>
              <a:rPr lang="en-US" i="1" dirty="0">
                <a:latin typeface="Times New Roman" panose="02020603050405020304" pitchFamily="18" charset="0"/>
              </a:rPr>
              <a:t>x </a:t>
            </a:r>
            <a:r>
              <a:rPr lang="en-US" dirty="0">
                <a:latin typeface="Times New Roman" panose="02020603050405020304" pitchFamily="18" charset="0"/>
              </a:rPr>
              <a:t>is a realization (a specific value) of X. </a:t>
            </a:r>
          </a:p>
          <a:p>
            <a:pPr marL="285750" indent="-285750" algn="just">
              <a:buFont typeface="Wingdings" panose="05000000000000000000" pitchFamily="2" charset="2"/>
              <a:buChar char="Ø"/>
            </a:pPr>
            <a:r>
              <a:rPr lang="en-US" dirty="0">
                <a:latin typeface="Times New Roman" panose="02020603050405020304" pitchFamily="18" charset="0"/>
              </a:rPr>
              <a:t>The significance of the pdf is that </a:t>
            </a:r>
            <a:r>
              <a:rPr lang="en-US" i="1" dirty="0">
                <a:latin typeface="Times New Roman" panose="02020603050405020304" pitchFamily="18" charset="0"/>
              </a:rPr>
              <a:t>f </a:t>
            </a:r>
            <a:r>
              <a:rPr lang="en-US" dirty="0">
                <a:latin typeface="Times New Roman" panose="02020603050405020304" pitchFamily="18" charset="0"/>
              </a:rPr>
              <a:t>(</a:t>
            </a:r>
            <a:r>
              <a:rPr lang="en-US" i="1" dirty="0">
                <a:latin typeface="Times New Roman" panose="02020603050405020304" pitchFamily="18" charset="0"/>
              </a:rPr>
              <a:t>x</a:t>
            </a:r>
            <a:r>
              <a:rPr lang="en-US" dirty="0">
                <a:latin typeface="Times New Roman" panose="02020603050405020304" pitchFamily="18" charset="0"/>
              </a:rPr>
              <a:t>)</a:t>
            </a:r>
            <a:r>
              <a:rPr lang="en-US" i="1" dirty="0">
                <a:latin typeface="Times New Roman" panose="02020603050405020304" pitchFamily="18" charset="0"/>
              </a:rPr>
              <a:t>dx </a:t>
            </a:r>
            <a:r>
              <a:rPr lang="en-US" dirty="0">
                <a:latin typeface="Times New Roman" panose="02020603050405020304" pitchFamily="18" charset="0"/>
              </a:rPr>
              <a:t>is the probability that the random variable </a:t>
            </a:r>
            <a:r>
              <a:rPr lang="en-US" i="1" dirty="0">
                <a:latin typeface="Times New Roman" panose="02020603050405020304" pitchFamily="18" charset="0"/>
              </a:rPr>
              <a:t>X </a:t>
            </a:r>
            <a:r>
              <a:rPr lang="en-US" dirty="0">
                <a:latin typeface="Times New Roman" panose="02020603050405020304" pitchFamily="18" charset="0"/>
              </a:rPr>
              <a:t>is in the interval[</a:t>
            </a:r>
            <a:r>
              <a:rPr lang="en-US" i="1" dirty="0">
                <a:latin typeface="Times New Roman" panose="02020603050405020304" pitchFamily="18" charset="0"/>
              </a:rPr>
              <a:t>x</a:t>
            </a:r>
            <a:r>
              <a:rPr lang="en-US" dirty="0">
                <a:latin typeface="Times New Roman" panose="02020603050405020304" pitchFamily="18" charset="0"/>
              </a:rPr>
              <a:t>, </a:t>
            </a:r>
            <a:r>
              <a:rPr lang="en-US" i="1" dirty="0">
                <a:latin typeface="Times New Roman" panose="02020603050405020304" pitchFamily="18" charset="0"/>
              </a:rPr>
              <a:t>x </a:t>
            </a:r>
            <a:r>
              <a:rPr lang="en-US" dirty="0">
                <a:latin typeface="Symbol" panose="05050102010706020507" pitchFamily="18" charset="2"/>
              </a:rPr>
              <a:t>+ </a:t>
            </a:r>
            <a:r>
              <a:rPr lang="en-US" i="1" dirty="0">
                <a:latin typeface="Times New Roman" panose="02020603050405020304" pitchFamily="18" charset="0"/>
              </a:rPr>
              <a:t>dx</a:t>
            </a:r>
            <a:r>
              <a:rPr lang="en-US" dirty="0">
                <a:latin typeface="Times New Roman" panose="02020603050405020304" pitchFamily="18" charset="0"/>
              </a:rPr>
              <a:t>] (see Fig below), written as</a:t>
            </a:r>
            <a:endParaRPr lang="en-US" dirty="0"/>
          </a:p>
        </p:txBody>
      </p:sp>
      <p:pic>
        <p:nvPicPr>
          <p:cNvPr id="3" name="Picture 2">
            <a:extLst>
              <a:ext uri="{FF2B5EF4-FFF2-40B4-BE49-F238E27FC236}">
                <a16:creationId xmlns="" xmlns:a16="http://schemas.microsoft.com/office/drawing/2014/main" id="{843183BE-3C95-4203-A3F5-8D0055CC8090}"/>
              </a:ext>
            </a:extLst>
          </p:cNvPr>
          <p:cNvPicPr>
            <a:picLocks noChangeAspect="1"/>
          </p:cNvPicPr>
          <p:nvPr/>
        </p:nvPicPr>
        <p:blipFill>
          <a:blip r:embed="rId2">
            <a:duotone>
              <a:prstClr val="black"/>
              <a:schemeClr val="accent4">
                <a:tint val="45000"/>
                <a:satMod val="400000"/>
              </a:schemeClr>
            </a:duotone>
          </a:blip>
          <a:stretch>
            <a:fillRect/>
          </a:stretch>
        </p:blipFill>
        <p:spPr>
          <a:xfrm>
            <a:off x="714225" y="2497415"/>
            <a:ext cx="5173737" cy="4277499"/>
          </a:xfrm>
          <a:prstGeom prst="rect">
            <a:avLst/>
          </a:prstGeom>
          <a:noFill/>
          <a:effectLst>
            <a:glow rad="127000">
              <a:schemeClr val="accent1">
                <a:alpha val="97000"/>
              </a:schemeClr>
            </a:glow>
          </a:effectLst>
        </p:spPr>
      </p:pic>
      <p:sp>
        <p:nvSpPr>
          <p:cNvPr id="5" name="Rectangle 4">
            <a:extLst>
              <a:ext uri="{FF2B5EF4-FFF2-40B4-BE49-F238E27FC236}">
                <a16:creationId xmlns="" xmlns:a16="http://schemas.microsoft.com/office/drawing/2014/main" id="{63E9BE51-1A9B-492D-8182-D4506C6B3760}"/>
              </a:ext>
            </a:extLst>
          </p:cNvPr>
          <p:cNvSpPr/>
          <p:nvPr/>
        </p:nvSpPr>
        <p:spPr>
          <a:xfrm>
            <a:off x="7413673" y="274887"/>
            <a:ext cx="4471811" cy="646331"/>
          </a:xfrm>
          <a:prstGeom prst="rect">
            <a:avLst/>
          </a:prstGeom>
        </p:spPr>
        <p:txBody>
          <a:bodyPr wrap="square">
            <a:spAutoFit/>
          </a:bodyPr>
          <a:lstStyle/>
          <a:p>
            <a:r>
              <a:rPr lang="en-US" dirty="0">
                <a:latin typeface="Times New Roman" panose="02020603050405020304" pitchFamily="18" charset="0"/>
              </a:rPr>
              <a:t>We can also determine the probability of </a:t>
            </a:r>
            <a:r>
              <a:rPr lang="en-US" i="1" dirty="0">
                <a:latin typeface="Times New Roman" panose="02020603050405020304" pitchFamily="18" charset="0"/>
              </a:rPr>
              <a:t>X </a:t>
            </a:r>
            <a:r>
              <a:rPr lang="en-US" dirty="0">
                <a:latin typeface="Times New Roman" panose="02020603050405020304" pitchFamily="18" charset="0"/>
              </a:rPr>
              <a:t>over a finite interval [ </a:t>
            </a:r>
            <a:r>
              <a:rPr lang="en-US" i="1" dirty="0">
                <a:latin typeface="Times New Roman" panose="02020603050405020304" pitchFamily="18" charset="0"/>
              </a:rPr>
              <a:t>a</a:t>
            </a:r>
            <a:r>
              <a:rPr lang="en-US" dirty="0">
                <a:latin typeface="Times New Roman" panose="02020603050405020304" pitchFamily="18" charset="0"/>
              </a:rPr>
              <a:t>, </a:t>
            </a:r>
            <a:r>
              <a:rPr lang="en-US" i="1" dirty="0">
                <a:latin typeface="Times New Roman" panose="02020603050405020304" pitchFamily="18" charset="0"/>
              </a:rPr>
              <a:t>b</a:t>
            </a:r>
            <a:r>
              <a:rPr lang="en-US" dirty="0">
                <a:latin typeface="Times New Roman" panose="02020603050405020304" pitchFamily="18" charset="0"/>
              </a:rPr>
              <a:t>] as</a:t>
            </a:r>
            <a:endParaRPr lang="en-US" dirty="0"/>
          </a:p>
        </p:txBody>
      </p:sp>
      <p:pic>
        <p:nvPicPr>
          <p:cNvPr id="6" name="Picture 5">
            <a:extLst>
              <a:ext uri="{FF2B5EF4-FFF2-40B4-BE49-F238E27FC236}">
                <a16:creationId xmlns="" xmlns:a16="http://schemas.microsoft.com/office/drawing/2014/main" id="{42CE24DD-DFDC-42B0-8FC1-EF33FCD33D73}"/>
              </a:ext>
            </a:extLst>
          </p:cNvPr>
          <p:cNvPicPr>
            <a:picLocks noChangeAspect="1"/>
          </p:cNvPicPr>
          <p:nvPr/>
        </p:nvPicPr>
        <p:blipFill>
          <a:blip r:embed="rId3"/>
          <a:stretch>
            <a:fillRect/>
          </a:stretch>
        </p:blipFill>
        <p:spPr>
          <a:xfrm>
            <a:off x="8081496" y="967382"/>
            <a:ext cx="2841413" cy="646330"/>
          </a:xfrm>
          <a:prstGeom prst="rect">
            <a:avLst/>
          </a:prstGeom>
          <a:gradFill>
            <a:gsLst>
              <a:gs pos="47782">
                <a:srgbClr val="A2B9E2"/>
              </a:gs>
              <a:gs pos="38036">
                <a:srgbClr val="9FB7E1"/>
              </a:gs>
              <a:gs pos="22137">
                <a:srgbClr val="9AB3DF"/>
              </a:gs>
              <a:gs pos="0">
                <a:schemeClr val="accent1">
                  <a:lumMod val="58000"/>
                  <a:lumOff val="4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7" name="Rectangle 6">
            <a:extLst>
              <a:ext uri="{FF2B5EF4-FFF2-40B4-BE49-F238E27FC236}">
                <a16:creationId xmlns="" xmlns:a16="http://schemas.microsoft.com/office/drawing/2014/main" id="{58BF8416-AA77-4C71-A4EE-B129647263D2}"/>
              </a:ext>
            </a:extLst>
          </p:cNvPr>
          <p:cNvSpPr/>
          <p:nvPr/>
        </p:nvSpPr>
        <p:spPr>
          <a:xfrm>
            <a:off x="7608903" y="1774945"/>
            <a:ext cx="4276580" cy="646331"/>
          </a:xfrm>
          <a:prstGeom prst="rect">
            <a:avLst/>
          </a:prstGeom>
        </p:spPr>
        <p:txBody>
          <a:bodyPr wrap="square">
            <a:spAutoFit/>
          </a:bodyPr>
          <a:lstStyle/>
          <a:p>
            <a:r>
              <a:rPr lang="en-US" dirty="0">
                <a:latin typeface="Times New Roman" panose="02020603050405020304" pitchFamily="18" charset="0"/>
              </a:rPr>
              <a:t>which is the area underneath the curve of </a:t>
            </a:r>
            <a:r>
              <a:rPr lang="en-US" i="1" dirty="0">
                <a:latin typeface="Times New Roman" panose="02020603050405020304" pitchFamily="18" charset="0"/>
              </a:rPr>
              <a:t>f </a:t>
            </a:r>
            <a:r>
              <a:rPr lang="en-US" dirty="0">
                <a:latin typeface="Times New Roman" panose="02020603050405020304" pitchFamily="18" charset="0"/>
              </a:rPr>
              <a:t>(</a:t>
            </a:r>
            <a:r>
              <a:rPr lang="en-US" i="1" dirty="0">
                <a:latin typeface="Times New Roman" panose="02020603050405020304" pitchFamily="18" charset="0"/>
              </a:rPr>
              <a:t>x</a:t>
            </a:r>
            <a:r>
              <a:rPr lang="en-US" dirty="0">
                <a:latin typeface="Times New Roman" panose="02020603050405020304" pitchFamily="18" charset="0"/>
              </a:rPr>
              <a:t>) from </a:t>
            </a:r>
            <a:r>
              <a:rPr lang="en-US" i="1" dirty="0">
                <a:latin typeface="Times New Roman" panose="02020603050405020304" pitchFamily="18" charset="0"/>
              </a:rPr>
              <a:t>x </a:t>
            </a:r>
            <a:r>
              <a:rPr lang="en-US" dirty="0">
                <a:latin typeface="Symbol" panose="05050102010706020507" pitchFamily="18" charset="2"/>
              </a:rPr>
              <a:t>= </a:t>
            </a:r>
            <a:r>
              <a:rPr lang="en-US" i="1" dirty="0">
                <a:latin typeface="Times New Roman" panose="02020603050405020304" pitchFamily="18" charset="0"/>
              </a:rPr>
              <a:t>a </a:t>
            </a:r>
            <a:r>
              <a:rPr lang="en-US" dirty="0">
                <a:latin typeface="Times New Roman" panose="02020603050405020304" pitchFamily="18" charset="0"/>
              </a:rPr>
              <a:t>to </a:t>
            </a:r>
            <a:r>
              <a:rPr lang="en-US" i="1" dirty="0">
                <a:latin typeface="Times New Roman" panose="02020603050405020304" pitchFamily="18" charset="0"/>
              </a:rPr>
              <a:t>x </a:t>
            </a:r>
            <a:r>
              <a:rPr lang="en-US" dirty="0">
                <a:latin typeface="Symbol" panose="05050102010706020507" pitchFamily="18" charset="2"/>
              </a:rPr>
              <a:t>= </a:t>
            </a:r>
            <a:r>
              <a:rPr lang="en-US" i="1" dirty="0">
                <a:latin typeface="Times New Roman" panose="02020603050405020304" pitchFamily="18" charset="0"/>
              </a:rPr>
              <a:t>b </a:t>
            </a:r>
            <a:r>
              <a:rPr lang="en-US" dirty="0">
                <a:latin typeface="Times New Roman" panose="02020603050405020304" pitchFamily="18" charset="0"/>
              </a:rPr>
              <a:t>(see Fig.)</a:t>
            </a:r>
            <a:endParaRPr lang="en-US" dirty="0"/>
          </a:p>
        </p:txBody>
      </p:sp>
      <p:sp>
        <p:nvSpPr>
          <p:cNvPr id="8" name="Rectangle 7">
            <a:extLst>
              <a:ext uri="{FF2B5EF4-FFF2-40B4-BE49-F238E27FC236}">
                <a16:creationId xmlns="" xmlns:a16="http://schemas.microsoft.com/office/drawing/2014/main" id="{4F7D78BB-A142-4F87-AD77-67A9FB0C99CD}"/>
              </a:ext>
            </a:extLst>
          </p:cNvPr>
          <p:cNvSpPr/>
          <p:nvPr/>
        </p:nvSpPr>
        <p:spPr>
          <a:xfrm>
            <a:off x="7852771" y="2596131"/>
            <a:ext cx="3070136" cy="369332"/>
          </a:xfrm>
          <a:prstGeom prst="rect">
            <a:avLst/>
          </a:prstGeom>
        </p:spPr>
        <p:txBody>
          <a:bodyPr wrap="none">
            <a:spAutoFit/>
          </a:bodyPr>
          <a:lstStyle/>
          <a:p>
            <a:r>
              <a:rPr lang="en-US" dirty="0">
                <a:latin typeface="Times New Roman" panose="02020603050405020304" pitchFamily="18" charset="0"/>
              </a:rPr>
              <a:t>A pdf must be nonnegative, i.e.</a:t>
            </a:r>
            <a:endParaRPr lang="en-US" dirty="0"/>
          </a:p>
        </p:txBody>
      </p:sp>
      <p:sp>
        <p:nvSpPr>
          <p:cNvPr id="9" name="Rectangle 8">
            <a:extLst>
              <a:ext uri="{FF2B5EF4-FFF2-40B4-BE49-F238E27FC236}">
                <a16:creationId xmlns="" xmlns:a16="http://schemas.microsoft.com/office/drawing/2014/main" id="{01CC3726-E533-4200-ADDE-D4085221C13C}"/>
              </a:ext>
            </a:extLst>
          </p:cNvPr>
          <p:cNvSpPr/>
          <p:nvPr/>
        </p:nvSpPr>
        <p:spPr>
          <a:xfrm>
            <a:off x="7721444" y="3584537"/>
            <a:ext cx="3544560" cy="369332"/>
          </a:xfrm>
          <a:prstGeom prst="rect">
            <a:avLst/>
          </a:prstGeom>
        </p:spPr>
        <p:txBody>
          <a:bodyPr wrap="none">
            <a:spAutoFit/>
          </a:bodyPr>
          <a:lstStyle/>
          <a:p>
            <a:r>
              <a:rPr lang="en-US" dirty="0">
                <a:latin typeface="Times New Roman" panose="02020603050405020304" pitchFamily="18" charset="0"/>
              </a:rPr>
              <a:t>and satisfies the following condition</a:t>
            </a:r>
            <a:endParaRPr lang="en-US" dirty="0"/>
          </a:p>
        </p:txBody>
      </p:sp>
      <p:pic>
        <p:nvPicPr>
          <p:cNvPr id="10" name="Picture 9">
            <a:extLst>
              <a:ext uri="{FF2B5EF4-FFF2-40B4-BE49-F238E27FC236}">
                <a16:creationId xmlns="" xmlns:a16="http://schemas.microsoft.com/office/drawing/2014/main" id="{20896B32-3AE9-4414-A0C1-88E7B5B6EDBB}"/>
              </a:ext>
            </a:extLst>
          </p:cNvPr>
          <p:cNvPicPr>
            <a:picLocks noChangeAspect="1"/>
          </p:cNvPicPr>
          <p:nvPr/>
        </p:nvPicPr>
        <p:blipFill>
          <a:blip r:embed="rId4"/>
          <a:stretch>
            <a:fillRect/>
          </a:stretch>
        </p:blipFill>
        <p:spPr>
          <a:xfrm>
            <a:off x="8555751" y="2965463"/>
            <a:ext cx="1650864" cy="619074"/>
          </a:xfrm>
          <a:prstGeom prst="rect">
            <a:avLst/>
          </a:prstGeom>
        </p:spPr>
      </p:pic>
      <p:pic>
        <p:nvPicPr>
          <p:cNvPr id="11" name="Picture 10">
            <a:extLst>
              <a:ext uri="{FF2B5EF4-FFF2-40B4-BE49-F238E27FC236}">
                <a16:creationId xmlns="" xmlns:a16="http://schemas.microsoft.com/office/drawing/2014/main" id="{E6AF3B4F-2C99-4720-917C-AE84C3E08322}"/>
              </a:ext>
            </a:extLst>
          </p:cNvPr>
          <p:cNvPicPr>
            <a:picLocks noChangeAspect="1"/>
          </p:cNvPicPr>
          <p:nvPr/>
        </p:nvPicPr>
        <p:blipFill>
          <a:blip r:embed="rId5"/>
          <a:stretch>
            <a:fillRect/>
          </a:stretch>
        </p:blipFill>
        <p:spPr>
          <a:xfrm>
            <a:off x="8662048" y="4161356"/>
            <a:ext cx="2007205" cy="677930"/>
          </a:xfrm>
          <a:prstGeom prst="rect">
            <a:avLst/>
          </a:prstGeom>
        </p:spPr>
      </p:pic>
      <p:sp>
        <p:nvSpPr>
          <p:cNvPr id="12" name="Rectangle 11"/>
          <p:cNvSpPr/>
          <p:nvPr/>
        </p:nvSpPr>
        <p:spPr>
          <a:xfrm>
            <a:off x="6129246" y="4920605"/>
            <a:ext cx="5756239" cy="1631216"/>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just"/>
            <a:r>
              <a:rPr lang="en-US" sz="2000" dirty="0" smtClean="0">
                <a:latin typeface="Times New Roman" pitchFamily="18" charset="0"/>
                <a:cs typeface="Times New Roman" pitchFamily="18" charset="0"/>
              </a:rPr>
              <a:t>Note: 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function</a:t>
            </a:r>
            <a:r>
              <a:rPr lang="en-US" sz="2000" dirty="0">
                <a:latin typeface="Times New Roman" pitchFamily="18" charset="0"/>
                <a:cs typeface="Times New Roman" pitchFamily="18" charset="0"/>
              </a:rPr>
              <a:t> that represents a discrete </a:t>
            </a:r>
            <a:r>
              <a:rPr lang="en-US" sz="2000" b="1" dirty="0">
                <a:latin typeface="Times New Roman" pitchFamily="18" charset="0"/>
                <a:cs typeface="Times New Roman" pitchFamily="18" charset="0"/>
              </a:rPr>
              <a:t>probability distribution is</a:t>
            </a:r>
            <a:r>
              <a:rPr lang="en-US" sz="2000" dirty="0">
                <a:latin typeface="Times New Roman" pitchFamily="18" charset="0"/>
                <a:cs typeface="Times New Roman" pitchFamily="18" charset="0"/>
              </a:rPr>
              <a:t> called a </a:t>
            </a:r>
            <a:r>
              <a:rPr lang="en-US" sz="2000" b="1" dirty="0">
                <a:latin typeface="Times New Roman" pitchFamily="18" charset="0"/>
                <a:cs typeface="Times New Roman" pitchFamily="18" charset="0"/>
              </a:rPr>
              <a:t>probability</a:t>
            </a:r>
            <a:r>
              <a:rPr lang="en-US" sz="2000" dirty="0">
                <a:latin typeface="Times New Roman" pitchFamily="18" charset="0"/>
                <a:cs typeface="Times New Roman" pitchFamily="18" charset="0"/>
              </a:rPr>
              <a:t> mass </a:t>
            </a:r>
            <a:r>
              <a:rPr lang="en-US" sz="2000" b="1" dirty="0">
                <a:latin typeface="Times New Roman" pitchFamily="18" charset="0"/>
                <a:cs typeface="Times New Roman" pitchFamily="18" charset="0"/>
              </a:rPr>
              <a:t>function</a:t>
            </a:r>
            <a:r>
              <a:rPr lang="en-US" sz="2000" dirty="0">
                <a:latin typeface="Times New Roman" pitchFamily="18" charset="0"/>
                <a:cs typeface="Times New Roman" pitchFamily="18" charset="0"/>
              </a:rPr>
              <a:t>. A </a:t>
            </a:r>
            <a:r>
              <a:rPr lang="en-US" sz="2000" b="1" dirty="0">
                <a:latin typeface="Times New Roman" pitchFamily="18" charset="0"/>
                <a:cs typeface="Times New Roman" pitchFamily="18" charset="0"/>
              </a:rPr>
              <a:t>function</a:t>
            </a:r>
            <a:r>
              <a:rPr lang="en-US" sz="2000" dirty="0">
                <a:latin typeface="Times New Roman" pitchFamily="18" charset="0"/>
                <a:cs typeface="Times New Roman" pitchFamily="18" charset="0"/>
              </a:rPr>
              <a:t> that represents a continuous </a:t>
            </a:r>
            <a:r>
              <a:rPr lang="en-US" sz="2000" b="1" dirty="0">
                <a:latin typeface="Times New Roman" pitchFamily="18" charset="0"/>
                <a:cs typeface="Times New Roman" pitchFamily="18" charset="0"/>
              </a:rPr>
              <a:t>probability distribution is</a:t>
            </a:r>
            <a:r>
              <a:rPr lang="en-US" sz="2000" dirty="0">
                <a:latin typeface="Times New Roman" pitchFamily="18" charset="0"/>
                <a:cs typeface="Times New Roman" pitchFamily="18" charset="0"/>
              </a:rPr>
              <a:t> called a </a:t>
            </a:r>
            <a:r>
              <a:rPr lang="en-US" sz="2000" b="1" dirty="0">
                <a:latin typeface="Times New Roman" pitchFamily="18" charset="0"/>
                <a:cs typeface="Times New Roman" pitchFamily="18" charset="0"/>
              </a:rPr>
              <a:t>probability density function</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89277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7112C17-D5DB-40B0-A6F8-A8B187168163}"/>
              </a:ext>
            </a:extLst>
          </p:cNvPr>
          <p:cNvPicPr>
            <a:picLocks noChangeAspect="1"/>
          </p:cNvPicPr>
          <p:nvPr/>
        </p:nvPicPr>
        <p:blipFill>
          <a:blip r:embed="rId2"/>
          <a:stretch>
            <a:fillRect/>
          </a:stretch>
        </p:blipFill>
        <p:spPr>
          <a:xfrm>
            <a:off x="1781945" y="1186056"/>
            <a:ext cx="8432919" cy="5315536"/>
          </a:xfrm>
          <a:prstGeom prst="rect">
            <a:avLst/>
          </a:prstGeom>
        </p:spPr>
      </p:pic>
      <p:sp>
        <p:nvSpPr>
          <p:cNvPr id="3" name="TextBox 2">
            <a:extLst>
              <a:ext uri="{FF2B5EF4-FFF2-40B4-BE49-F238E27FC236}">
                <a16:creationId xmlns="" xmlns:a16="http://schemas.microsoft.com/office/drawing/2014/main" id="{78E68C38-F875-4AB7-9928-DD12DF91FD47}"/>
              </a:ext>
            </a:extLst>
          </p:cNvPr>
          <p:cNvSpPr txBox="1"/>
          <p:nvPr/>
        </p:nvSpPr>
        <p:spPr>
          <a:xfrm>
            <a:off x="2876215" y="288171"/>
            <a:ext cx="6144955" cy="584775"/>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Normal (Gaussian) Distributions</a:t>
            </a:r>
          </a:p>
        </p:txBody>
      </p:sp>
    </p:spTree>
    <p:extLst>
      <p:ext uri="{BB962C8B-B14F-4D97-AF65-F5344CB8AC3E}">
        <p14:creationId xmlns:p14="http://schemas.microsoft.com/office/powerpoint/2010/main" val="1870544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2462F8A-65A4-4A44-BA35-3CE116EA43B0}"/>
              </a:ext>
            </a:extLst>
          </p:cNvPr>
          <p:cNvPicPr>
            <a:picLocks noChangeAspect="1"/>
          </p:cNvPicPr>
          <p:nvPr/>
        </p:nvPicPr>
        <p:blipFill>
          <a:blip r:embed="rId2"/>
          <a:stretch>
            <a:fillRect/>
          </a:stretch>
        </p:blipFill>
        <p:spPr>
          <a:xfrm>
            <a:off x="750279" y="422037"/>
            <a:ext cx="10940208" cy="6153867"/>
          </a:xfrm>
          <a:prstGeom prst="rect">
            <a:avLst/>
          </a:prstGeom>
        </p:spPr>
      </p:pic>
    </p:spTree>
    <p:extLst>
      <p:ext uri="{BB962C8B-B14F-4D97-AF65-F5344CB8AC3E}">
        <p14:creationId xmlns:p14="http://schemas.microsoft.com/office/powerpoint/2010/main" val="1601135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376B98E-DDCC-43D1-9466-68E405AFC341}"/>
              </a:ext>
            </a:extLst>
          </p:cNvPr>
          <p:cNvSpPr txBox="1"/>
          <p:nvPr/>
        </p:nvSpPr>
        <p:spPr>
          <a:xfrm>
            <a:off x="4481199" y="65247"/>
            <a:ext cx="3229602" cy="523220"/>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sz="2800" dirty="0">
                <a:latin typeface="Times New Roman" panose="02020603050405020304" pitchFamily="18" charset="0"/>
                <a:cs typeface="Times New Roman" panose="02020603050405020304" pitchFamily="18" charset="0"/>
              </a:rPr>
              <a:t>Population</a:t>
            </a:r>
            <a:r>
              <a:rPr lang="en-US" sz="2400" dirty="0">
                <a:latin typeface="Times New Roman" panose="02020603050405020304" pitchFamily="18" charset="0"/>
                <a:cs typeface="Times New Roman" panose="02020603050405020304" pitchFamily="18" charset="0"/>
              </a:rPr>
              <a:t> Vs Sample </a:t>
            </a:r>
          </a:p>
        </p:txBody>
      </p:sp>
      <p:pic>
        <p:nvPicPr>
          <p:cNvPr id="4" name="Picture 3">
            <a:extLst>
              <a:ext uri="{FF2B5EF4-FFF2-40B4-BE49-F238E27FC236}">
                <a16:creationId xmlns="" xmlns:a16="http://schemas.microsoft.com/office/drawing/2014/main" id="{765F8763-CC0F-4623-9E6C-24AAEBDCB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 y="588467"/>
            <a:ext cx="3455095" cy="3442666"/>
          </a:xfrm>
          <a:prstGeom prst="rect">
            <a:avLst/>
          </a:prstGeom>
        </p:spPr>
      </p:pic>
      <p:pic>
        <p:nvPicPr>
          <p:cNvPr id="6" name="Picture 5">
            <a:extLst>
              <a:ext uri="{FF2B5EF4-FFF2-40B4-BE49-F238E27FC236}">
                <a16:creationId xmlns="" xmlns:a16="http://schemas.microsoft.com/office/drawing/2014/main" id="{D4B15EE6-E9F2-4B68-BC1E-37A462327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157" y="683200"/>
            <a:ext cx="4083563" cy="3253200"/>
          </a:xfrm>
          <a:prstGeom prst="rect">
            <a:avLst/>
          </a:prstGeom>
        </p:spPr>
      </p:pic>
      <p:sp>
        <p:nvSpPr>
          <p:cNvPr id="7" name="Rectangle 6">
            <a:extLst>
              <a:ext uri="{FF2B5EF4-FFF2-40B4-BE49-F238E27FC236}">
                <a16:creationId xmlns="" xmlns:a16="http://schemas.microsoft.com/office/drawing/2014/main" id="{412E0D44-1BB5-475E-B94C-10D70E6E46E7}"/>
              </a:ext>
            </a:extLst>
          </p:cNvPr>
          <p:cNvSpPr/>
          <p:nvPr/>
        </p:nvSpPr>
        <p:spPr>
          <a:xfrm>
            <a:off x="7589569" y="1291849"/>
            <a:ext cx="4239043" cy="1200329"/>
          </a:xfrm>
          <a:prstGeom prst="rect">
            <a:avLst/>
          </a:prstGeom>
        </p:spPr>
        <p:txBody>
          <a:bodyPr wrap="square">
            <a:spAutoFit/>
          </a:bodyPr>
          <a:lstStyle/>
          <a:p>
            <a:pPr algn="just"/>
            <a:r>
              <a:rPr lang="en-US" dirty="0">
                <a:solidFill>
                  <a:srgbClr val="222222"/>
                </a:solidFill>
                <a:latin typeface="Arial" panose="020B0604020202020204" pitchFamily="34" charset="0"/>
              </a:rPr>
              <a:t>Descriptive statistical measures e.g. the </a:t>
            </a:r>
            <a:r>
              <a:rPr lang="en-US" dirty="0">
                <a:latin typeface="Arial" panose="020B0604020202020204" pitchFamily="34" charset="0"/>
                <a:hlinkClick r:id="rId4"/>
              </a:rPr>
              <a:t>mean</a:t>
            </a:r>
            <a:r>
              <a:rPr lang="en-US" dirty="0">
                <a:solidFill>
                  <a:srgbClr val="222222"/>
                </a:solidFill>
                <a:latin typeface="Arial" panose="020B0604020202020204" pitchFamily="34" charset="0"/>
              </a:rPr>
              <a:t> or the </a:t>
            </a:r>
            <a:r>
              <a:rPr lang="en-US" dirty="0">
                <a:latin typeface="Arial" panose="020B0604020202020204" pitchFamily="34" charset="0"/>
                <a:hlinkClick r:id="rId5"/>
              </a:rPr>
              <a:t>standard deviation</a:t>
            </a:r>
            <a:r>
              <a:rPr lang="en-US" dirty="0">
                <a:solidFill>
                  <a:srgbClr val="222222"/>
                </a:solidFill>
                <a:latin typeface="Arial" panose="020B0604020202020204" pitchFamily="34" charset="0"/>
              </a:rPr>
              <a:t> are called </a:t>
            </a:r>
            <a:r>
              <a:rPr lang="en-US" b="1" dirty="0">
                <a:solidFill>
                  <a:srgbClr val="222222"/>
                </a:solidFill>
                <a:latin typeface="Arial" panose="020B0604020202020204" pitchFamily="34" charset="0"/>
              </a:rPr>
              <a:t>parameters</a:t>
            </a:r>
            <a:r>
              <a:rPr lang="en-US" dirty="0">
                <a:solidFill>
                  <a:srgbClr val="222222"/>
                </a:solidFill>
                <a:latin typeface="Arial" panose="020B0604020202020204" pitchFamily="34" charset="0"/>
              </a:rPr>
              <a:t> if they are calculated from the population. </a:t>
            </a:r>
            <a:endParaRPr lang="en-US" dirty="0"/>
          </a:p>
        </p:txBody>
      </p:sp>
      <p:sp>
        <p:nvSpPr>
          <p:cNvPr id="8" name="Rectangle 7">
            <a:extLst>
              <a:ext uri="{FF2B5EF4-FFF2-40B4-BE49-F238E27FC236}">
                <a16:creationId xmlns="" xmlns:a16="http://schemas.microsoft.com/office/drawing/2014/main" id="{CFE65C03-290E-4943-B750-F0F59A00C41C}"/>
              </a:ext>
            </a:extLst>
          </p:cNvPr>
          <p:cNvSpPr/>
          <p:nvPr/>
        </p:nvSpPr>
        <p:spPr>
          <a:xfrm>
            <a:off x="7589569" y="2867804"/>
            <a:ext cx="4239043" cy="1200329"/>
          </a:xfrm>
          <a:prstGeom prst="rect">
            <a:avLst/>
          </a:prstGeom>
        </p:spPr>
        <p:txBody>
          <a:bodyPr wrap="square">
            <a:spAutoFit/>
          </a:bodyPr>
          <a:lstStyle/>
          <a:p>
            <a:pPr algn="just"/>
            <a:r>
              <a:rPr lang="en-US" dirty="0">
                <a:solidFill>
                  <a:srgbClr val="222222"/>
                </a:solidFill>
                <a:latin typeface="Arial" panose="020B0604020202020204" pitchFamily="34" charset="0"/>
              </a:rPr>
              <a:t>A subset of the population  is called a </a:t>
            </a:r>
            <a:r>
              <a:rPr lang="en-US" b="1" dirty="0">
                <a:solidFill>
                  <a:srgbClr val="222222"/>
                </a:solidFill>
                <a:latin typeface="Arial" panose="020B0604020202020204" pitchFamily="34" charset="0"/>
              </a:rPr>
              <a:t>sample</a:t>
            </a:r>
            <a:r>
              <a:rPr lang="en-US" dirty="0">
                <a:solidFill>
                  <a:srgbClr val="222222"/>
                </a:solidFill>
                <a:latin typeface="Arial" panose="020B0604020202020204" pitchFamily="34" charset="0"/>
              </a:rPr>
              <a:t>. A descriptive measure referring to a sample is called an </a:t>
            </a:r>
            <a:r>
              <a:rPr lang="en-US" b="1" dirty="0">
                <a:solidFill>
                  <a:srgbClr val="222222"/>
                </a:solidFill>
                <a:latin typeface="Arial" panose="020B0604020202020204" pitchFamily="34" charset="0"/>
              </a:rPr>
              <a:t>estimate </a:t>
            </a:r>
            <a:r>
              <a:rPr lang="en-US" dirty="0">
                <a:solidFill>
                  <a:srgbClr val="222222"/>
                </a:solidFill>
                <a:latin typeface="Arial" panose="020B0604020202020204" pitchFamily="34" charset="0"/>
              </a:rPr>
              <a:t>(or </a:t>
            </a:r>
            <a:r>
              <a:rPr lang="en-US" b="1" dirty="0">
                <a:solidFill>
                  <a:srgbClr val="222222"/>
                </a:solidFill>
                <a:latin typeface="Arial" panose="020B0604020202020204" pitchFamily="34" charset="0"/>
              </a:rPr>
              <a:t>statistic</a:t>
            </a:r>
            <a:r>
              <a:rPr lang="en-US" dirty="0">
                <a:solidFill>
                  <a:srgbClr val="222222"/>
                </a:solidFill>
                <a:latin typeface="Arial" panose="020B0604020202020204" pitchFamily="34" charset="0"/>
              </a:rPr>
              <a:t>).</a:t>
            </a:r>
            <a:endParaRPr lang="en-US" dirty="0"/>
          </a:p>
        </p:txBody>
      </p:sp>
      <p:pic>
        <p:nvPicPr>
          <p:cNvPr id="10" name="Picture 9">
            <a:extLst>
              <a:ext uri="{FF2B5EF4-FFF2-40B4-BE49-F238E27FC236}">
                <a16:creationId xmlns="" xmlns:a16="http://schemas.microsoft.com/office/drawing/2014/main" id="{0521A9AD-A77F-4FDC-93D6-82EB9436FD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280" y="4125866"/>
            <a:ext cx="11825449" cy="1200328"/>
          </a:xfrm>
          <a:prstGeom prst="rect">
            <a:avLst/>
          </a:prstGeom>
        </p:spPr>
      </p:pic>
      <p:pic>
        <p:nvPicPr>
          <p:cNvPr id="12" name="Picture 11">
            <a:extLst>
              <a:ext uri="{FF2B5EF4-FFF2-40B4-BE49-F238E27FC236}">
                <a16:creationId xmlns="" xmlns:a16="http://schemas.microsoft.com/office/drawing/2014/main" id="{BF73D6EF-ACFA-4A09-876D-072023705F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4733" y="5770474"/>
            <a:ext cx="1069137" cy="740172"/>
          </a:xfrm>
          <a:prstGeom prst="rect">
            <a:avLst/>
          </a:prstGeom>
        </p:spPr>
      </p:pic>
      <p:pic>
        <p:nvPicPr>
          <p:cNvPr id="14" name="Picture 13">
            <a:extLst>
              <a:ext uri="{FF2B5EF4-FFF2-40B4-BE49-F238E27FC236}">
                <a16:creationId xmlns="" xmlns:a16="http://schemas.microsoft.com/office/drawing/2014/main" id="{7DF7F13D-643B-4936-9E06-3844069B5C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3633" y="5770474"/>
            <a:ext cx="1342923" cy="998118"/>
          </a:xfrm>
          <a:prstGeom prst="rect">
            <a:avLst/>
          </a:prstGeom>
        </p:spPr>
      </p:pic>
      <p:pic>
        <p:nvPicPr>
          <p:cNvPr id="16" name="Picture 15">
            <a:extLst>
              <a:ext uri="{FF2B5EF4-FFF2-40B4-BE49-F238E27FC236}">
                <a16:creationId xmlns="" xmlns:a16="http://schemas.microsoft.com/office/drawing/2014/main" id="{74CDC24A-E856-419A-846F-D73D12086E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473" y="5925451"/>
            <a:ext cx="2251519" cy="699155"/>
          </a:xfrm>
          <a:prstGeom prst="rect">
            <a:avLst/>
          </a:prstGeom>
        </p:spPr>
      </p:pic>
      <p:sp>
        <p:nvSpPr>
          <p:cNvPr id="17" name="TextBox 16">
            <a:extLst>
              <a:ext uri="{FF2B5EF4-FFF2-40B4-BE49-F238E27FC236}">
                <a16:creationId xmlns="" xmlns:a16="http://schemas.microsoft.com/office/drawing/2014/main" id="{07DBB334-E652-41BB-9BE9-9B586F87E0E0}"/>
              </a:ext>
            </a:extLst>
          </p:cNvPr>
          <p:cNvSpPr txBox="1"/>
          <p:nvPr/>
        </p:nvSpPr>
        <p:spPr>
          <a:xfrm>
            <a:off x="4272608" y="4488356"/>
            <a:ext cx="2505494" cy="369332"/>
          </a:xfrm>
          <a:prstGeom prst="rect">
            <a:avLst/>
          </a:prstGeom>
          <a:noFill/>
        </p:spPr>
        <p:txBody>
          <a:bodyPr wrap="none" rtlCol="0">
            <a:spAutoFit/>
          </a:bodyPr>
          <a:lstStyle/>
          <a:p>
            <a:r>
              <a:rPr lang="en-US" dirty="0"/>
              <a:t>N : Objects in Population</a:t>
            </a:r>
          </a:p>
        </p:txBody>
      </p:sp>
      <p:sp>
        <p:nvSpPr>
          <p:cNvPr id="18" name="TextBox 17">
            <a:extLst>
              <a:ext uri="{FF2B5EF4-FFF2-40B4-BE49-F238E27FC236}">
                <a16:creationId xmlns="" xmlns:a16="http://schemas.microsoft.com/office/drawing/2014/main" id="{45553A98-91FF-4BCE-9ABC-01655C0469BC}"/>
              </a:ext>
            </a:extLst>
          </p:cNvPr>
          <p:cNvSpPr txBox="1"/>
          <p:nvPr/>
        </p:nvSpPr>
        <p:spPr>
          <a:xfrm>
            <a:off x="8254887" y="4837804"/>
            <a:ext cx="2505495" cy="369332"/>
          </a:xfrm>
          <a:prstGeom prst="rect">
            <a:avLst/>
          </a:prstGeom>
          <a:noFill/>
        </p:spPr>
        <p:txBody>
          <a:bodyPr wrap="square" rtlCol="0">
            <a:spAutoFit/>
          </a:bodyPr>
          <a:lstStyle/>
          <a:p>
            <a:r>
              <a:rPr lang="en-US" dirty="0"/>
              <a:t>n : Objects in Sample</a:t>
            </a:r>
          </a:p>
        </p:txBody>
      </p:sp>
      <p:pic>
        <p:nvPicPr>
          <p:cNvPr id="19" name="Picture 18">
            <a:extLst>
              <a:ext uri="{FF2B5EF4-FFF2-40B4-BE49-F238E27FC236}">
                <a16:creationId xmlns="" xmlns:a16="http://schemas.microsoft.com/office/drawing/2014/main" id="{420267F5-E511-423B-9465-CE9AC5F9C7FE}"/>
              </a:ext>
            </a:extLst>
          </p:cNvPr>
          <p:cNvPicPr>
            <a:picLocks noChangeAspect="1"/>
          </p:cNvPicPr>
          <p:nvPr/>
        </p:nvPicPr>
        <p:blipFill>
          <a:blip r:embed="rId10"/>
          <a:stretch>
            <a:fillRect/>
          </a:stretch>
        </p:blipFill>
        <p:spPr>
          <a:xfrm>
            <a:off x="9942937" y="5746081"/>
            <a:ext cx="1768071" cy="764571"/>
          </a:xfrm>
          <a:prstGeom prst="rect">
            <a:avLst/>
          </a:prstGeom>
        </p:spPr>
      </p:pic>
      <p:pic>
        <p:nvPicPr>
          <p:cNvPr id="20" name="Picture 19">
            <a:extLst>
              <a:ext uri="{FF2B5EF4-FFF2-40B4-BE49-F238E27FC236}">
                <a16:creationId xmlns="" xmlns:a16="http://schemas.microsoft.com/office/drawing/2014/main" id="{B74DF2D3-C176-432F-A315-93A27BB94A59}"/>
              </a:ext>
            </a:extLst>
          </p:cNvPr>
          <p:cNvPicPr>
            <a:picLocks noChangeAspect="1"/>
          </p:cNvPicPr>
          <p:nvPr/>
        </p:nvPicPr>
        <p:blipFill>
          <a:blip r:embed="rId11"/>
          <a:stretch>
            <a:fillRect/>
          </a:stretch>
        </p:blipFill>
        <p:spPr>
          <a:xfrm>
            <a:off x="4548203" y="5770474"/>
            <a:ext cx="1773087" cy="863214"/>
          </a:xfrm>
          <a:prstGeom prst="rect">
            <a:avLst/>
          </a:prstGeom>
        </p:spPr>
      </p:pic>
      <p:sp>
        <p:nvSpPr>
          <p:cNvPr id="21" name="TextBox 20">
            <a:extLst>
              <a:ext uri="{FF2B5EF4-FFF2-40B4-BE49-F238E27FC236}">
                <a16:creationId xmlns="" xmlns:a16="http://schemas.microsoft.com/office/drawing/2014/main" id="{3DBA54BC-BB73-4E15-8065-DE40BB73DC6C}"/>
              </a:ext>
            </a:extLst>
          </p:cNvPr>
          <p:cNvSpPr txBox="1"/>
          <p:nvPr/>
        </p:nvSpPr>
        <p:spPr>
          <a:xfrm>
            <a:off x="424071" y="5351468"/>
            <a:ext cx="11101404" cy="400110"/>
          </a:xfrm>
          <a:prstGeom prst="rect">
            <a:avLst/>
          </a:prstGeom>
          <a:noFill/>
        </p:spPr>
        <p:txBody>
          <a:bodyPr wrap="square" rtlCol="0">
            <a:spAutoFit/>
          </a:bodyPr>
          <a:lstStyle/>
          <a:p>
            <a:r>
              <a:rPr lang="en-US" sz="2000" b="1" dirty="0"/>
              <a:t>                      Sample                                                                                                                         Population</a:t>
            </a:r>
          </a:p>
        </p:txBody>
      </p:sp>
      <p:cxnSp>
        <p:nvCxnSpPr>
          <p:cNvPr id="23" name="Straight Connector 22">
            <a:extLst>
              <a:ext uri="{FF2B5EF4-FFF2-40B4-BE49-F238E27FC236}">
                <a16:creationId xmlns="" xmlns:a16="http://schemas.microsoft.com/office/drawing/2014/main" id="{F8E09C62-15AB-4F1E-AAAD-992A4A321E38}"/>
              </a:ext>
            </a:extLst>
          </p:cNvPr>
          <p:cNvCxnSpPr>
            <a:cxnSpLocks/>
          </p:cNvCxnSpPr>
          <p:nvPr/>
        </p:nvCxnSpPr>
        <p:spPr>
          <a:xfrm>
            <a:off x="7076661" y="5551529"/>
            <a:ext cx="0" cy="121706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 xmlns:a16="http://schemas.microsoft.com/office/drawing/2014/main" id="{38D4EED8-D9DD-4F54-A0FB-9A42993C8550}"/>
              </a:ext>
            </a:extLst>
          </p:cNvPr>
          <p:cNvSpPr txBox="1"/>
          <p:nvPr/>
        </p:nvSpPr>
        <p:spPr>
          <a:xfrm>
            <a:off x="9179956" y="6256752"/>
            <a:ext cx="321856" cy="369332"/>
          </a:xfrm>
          <a:prstGeom prst="rect">
            <a:avLst/>
          </a:prstGeom>
          <a:solidFill>
            <a:schemeClr val="bg1"/>
          </a:solidFill>
        </p:spPr>
        <p:txBody>
          <a:bodyPr wrap="square" rtlCol="0">
            <a:spAutoFit/>
          </a:bodyPr>
          <a:lstStyle/>
          <a:p>
            <a:r>
              <a:rPr lang="en-US" dirty="0"/>
              <a:t>N</a:t>
            </a:r>
          </a:p>
        </p:txBody>
      </p:sp>
    </p:spTree>
    <p:extLst>
      <p:ext uri="{BB962C8B-B14F-4D97-AF65-F5344CB8AC3E}">
        <p14:creationId xmlns:p14="http://schemas.microsoft.com/office/powerpoint/2010/main" val="3484430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9864680-237E-44AD-9FAD-C4E646D74543}"/>
              </a:ext>
            </a:extLst>
          </p:cNvPr>
          <p:cNvSpPr/>
          <p:nvPr/>
        </p:nvSpPr>
        <p:spPr>
          <a:xfrm>
            <a:off x="987289" y="1166846"/>
            <a:ext cx="10217427" cy="4524315"/>
          </a:xfrm>
          <a:prstGeom prst="rect">
            <a:avLst/>
          </a:prstGeom>
          <a:ln w="28575">
            <a:solidFill>
              <a:schemeClr val="tx1"/>
            </a:solidFill>
          </a:ln>
        </p:spPr>
        <p:txBody>
          <a:bodyPr wrap="square">
            <a:spAutoFit/>
          </a:bodyPr>
          <a:lstStyle/>
          <a:p>
            <a:r>
              <a:rPr lang="en-US" dirty="0"/>
              <a:t>It is the issue about degree of freedom.</a:t>
            </a:r>
          </a:p>
          <a:p>
            <a:r>
              <a:rPr lang="en-US" dirty="0"/>
              <a:t>The degree of freedom is the number of values in a calculation that we can vary.</a:t>
            </a:r>
          </a:p>
          <a:p>
            <a:r>
              <a:rPr lang="en-US" dirty="0"/>
              <a:t>E.g. To estimate mean, there are N observations in an experiment, but one parameter that needs to be estimated. That leaves N-1 degrees of freedom for estimating variability.</a:t>
            </a:r>
          </a:p>
          <a:p>
            <a:r>
              <a:rPr lang="en-US" dirty="0"/>
              <a:t>Consider the following question:</a:t>
            </a:r>
          </a:p>
          <a:p>
            <a:r>
              <a:rPr lang="en-US" dirty="0"/>
              <a:t>Freely assign values to a dataset containing three variables (n=3) and a mean of 10.</a:t>
            </a:r>
          </a:p>
          <a:p>
            <a:r>
              <a:rPr lang="en-US" dirty="0"/>
              <a:t>Given the variables are X1,X2 &amp; X3 values can be freely assigned only for two of the above variables. Since we need to satisfy the mean, our third variable has to be fixed - not free. Think that you have assigned X1=10 &amp; X2=5. The value for X3 invariably become 15 because:</a:t>
            </a:r>
          </a:p>
          <a:p>
            <a:r>
              <a:rPr lang="en-US" dirty="0"/>
              <a:t>(X1+X2+X3)/n = 10 :</a:t>
            </a:r>
          </a:p>
          <a:p>
            <a:r>
              <a:rPr lang="en-US" dirty="0"/>
              <a:t>(10+5+X3)/3 = 10</a:t>
            </a:r>
          </a:p>
          <a:p>
            <a:r>
              <a:rPr lang="en-US" dirty="0"/>
              <a:t>X3 = (30-15) = 15 ~ X3 is fixed by the values of 'n' and mean</a:t>
            </a:r>
          </a:p>
          <a:p>
            <a:r>
              <a:rPr lang="en-US" dirty="0"/>
              <a:t>Our degrees of freedom hence is, (n-1) OR (3-1) = 2</a:t>
            </a:r>
          </a:p>
          <a:p>
            <a:r>
              <a:rPr lang="en-US" dirty="0"/>
              <a:t>In general, degree of freedom = n – no. of parameters estimated</a:t>
            </a:r>
          </a:p>
          <a:p>
            <a:r>
              <a:rPr lang="en-US" dirty="0"/>
              <a:t>Now, you need to estimate standard deviation, so n-1 is the degree of freedom and need to divide the sum of square-deviations by n-1, while for population standard deviation, it is divided by n instead of n-1.</a:t>
            </a:r>
          </a:p>
        </p:txBody>
      </p:sp>
      <p:sp>
        <p:nvSpPr>
          <p:cNvPr id="3" name="TextBox 2">
            <a:extLst>
              <a:ext uri="{FF2B5EF4-FFF2-40B4-BE49-F238E27FC236}">
                <a16:creationId xmlns="" xmlns:a16="http://schemas.microsoft.com/office/drawing/2014/main" id="{CB06AE9A-C487-472D-B221-FB01C5D57DF0}"/>
              </a:ext>
            </a:extLst>
          </p:cNvPr>
          <p:cNvSpPr txBox="1"/>
          <p:nvPr/>
        </p:nvSpPr>
        <p:spPr>
          <a:xfrm>
            <a:off x="3087757" y="344558"/>
            <a:ext cx="6510950" cy="461665"/>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sz="2400" dirty="0" smtClean="0">
                <a:latin typeface="Times New Roman" pitchFamily="18" charset="0"/>
                <a:cs typeface="Times New Roman" pitchFamily="18" charset="0"/>
              </a:rPr>
              <a:t>Why, </a:t>
            </a:r>
            <a:r>
              <a:rPr lang="en-US" sz="2400" dirty="0">
                <a:latin typeface="Times New Roman" pitchFamily="18" charset="0"/>
                <a:cs typeface="Times New Roman" pitchFamily="18" charset="0"/>
              </a:rPr>
              <a:t>we use (n-1) for standard deviation of sample</a:t>
            </a:r>
          </a:p>
        </p:txBody>
      </p:sp>
    </p:spTree>
    <p:extLst>
      <p:ext uri="{BB962C8B-B14F-4D97-AF65-F5344CB8AC3E}">
        <p14:creationId xmlns:p14="http://schemas.microsoft.com/office/powerpoint/2010/main" val="2982559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DD92296-28DB-4491-B823-4C5062427328}"/>
              </a:ext>
            </a:extLst>
          </p:cNvPr>
          <p:cNvPicPr>
            <a:picLocks noChangeAspect="1"/>
          </p:cNvPicPr>
          <p:nvPr/>
        </p:nvPicPr>
        <p:blipFill>
          <a:blip r:embed="rId2"/>
          <a:stretch>
            <a:fillRect/>
          </a:stretch>
        </p:blipFill>
        <p:spPr>
          <a:xfrm>
            <a:off x="1392618" y="2194825"/>
            <a:ext cx="9406765" cy="4567647"/>
          </a:xfrm>
          <a:prstGeom prst="rect">
            <a:avLst/>
          </a:prstGeom>
          <a:ln>
            <a:gradFill>
              <a:gsLst>
                <a:gs pos="0">
                  <a:schemeClr val="accent1">
                    <a:lumMod val="16000"/>
                    <a:lumOff val="8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50800" dir="5400000" algn="ctr" rotWithShape="0">
              <a:srgbClr val="000000">
                <a:alpha val="63000"/>
              </a:srgbClr>
            </a:outerShdw>
          </a:effectLst>
        </p:spPr>
      </p:pic>
      <p:sp>
        <p:nvSpPr>
          <p:cNvPr id="3" name="Rectangle 2">
            <a:extLst>
              <a:ext uri="{FF2B5EF4-FFF2-40B4-BE49-F238E27FC236}">
                <a16:creationId xmlns="" xmlns:a16="http://schemas.microsoft.com/office/drawing/2014/main" id="{82A96DFB-9B19-483B-AE9B-E0C4312FB261}"/>
              </a:ext>
            </a:extLst>
          </p:cNvPr>
          <p:cNvSpPr/>
          <p:nvPr/>
        </p:nvSpPr>
        <p:spPr>
          <a:xfrm>
            <a:off x="596349" y="709696"/>
            <a:ext cx="10508975" cy="1477328"/>
          </a:xfrm>
          <a:prstGeom prst="rect">
            <a:avLst/>
          </a:prstGeom>
        </p:spPr>
        <p:txBody>
          <a:bodyPr wrap="square">
            <a:spAutoFit/>
          </a:bodyPr>
          <a:lstStyle/>
          <a:p>
            <a:pPr algn="just"/>
            <a:r>
              <a:rPr lang="en-US" dirty="0" smtClean="0">
                <a:solidFill>
                  <a:srgbClr val="000000"/>
                </a:solidFill>
                <a:latin typeface="Times New Roman" panose="02020603050405020304" pitchFamily="18" charset="0"/>
              </a:rPr>
              <a:t>The </a:t>
            </a:r>
            <a:r>
              <a:rPr lang="en-US" u="sng" dirty="0">
                <a:solidFill>
                  <a:srgbClr val="000000"/>
                </a:solidFill>
                <a:latin typeface="Times New Roman" panose="02020603050405020304" pitchFamily="18" charset="0"/>
              </a:rPr>
              <a:t>expected value </a:t>
            </a:r>
            <a:r>
              <a:rPr lang="en-US" dirty="0">
                <a:solidFill>
                  <a:srgbClr val="000000"/>
                </a:solidFill>
                <a:latin typeface="Times New Roman" panose="02020603050405020304" pitchFamily="18" charset="0"/>
              </a:rPr>
              <a:t>of a random variable is the arithmetic mean of that variable, i.e. E(X) = μ. The idea of the expectation of a random variable began with probability theory in games of chance. Gamblers wanted to know their expected long-run winnings (or losings) if they played a game repeatedly. This term has been retained in mathematical statistics to mean the long-run average for any random variable over an indefinite number of trials or samplings. </a:t>
            </a:r>
            <a:endParaRPr lang="en-US" dirty="0"/>
          </a:p>
        </p:txBody>
      </p:sp>
      <p:sp>
        <p:nvSpPr>
          <p:cNvPr id="4" name="Rectangle 3"/>
          <p:cNvSpPr/>
          <p:nvPr/>
        </p:nvSpPr>
        <p:spPr>
          <a:xfrm>
            <a:off x="5016217" y="159940"/>
            <a:ext cx="2159566" cy="52322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lgn="ctr"/>
            <a:r>
              <a:rPr lang="en-US" sz="2800" b="1" dirty="0">
                <a:solidFill>
                  <a:srgbClr val="000000"/>
                </a:solidFill>
                <a:latin typeface="Times New Roman" panose="02020603050405020304" pitchFamily="18" charset="0"/>
              </a:rPr>
              <a:t>Expectations</a:t>
            </a:r>
          </a:p>
        </p:txBody>
      </p:sp>
    </p:spTree>
    <p:extLst>
      <p:ext uri="{BB962C8B-B14F-4D97-AF65-F5344CB8AC3E}">
        <p14:creationId xmlns:p14="http://schemas.microsoft.com/office/powerpoint/2010/main" val="4085243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1E3E43F-16DA-4C69-8AF1-0268C264986E}"/>
              </a:ext>
            </a:extLst>
          </p:cNvPr>
          <p:cNvPicPr>
            <a:picLocks noChangeAspect="1"/>
          </p:cNvPicPr>
          <p:nvPr/>
        </p:nvPicPr>
        <p:blipFill>
          <a:blip r:embed="rId2"/>
          <a:stretch>
            <a:fillRect/>
          </a:stretch>
        </p:blipFill>
        <p:spPr>
          <a:xfrm>
            <a:off x="926433" y="1088462"/>
            <a:ext cx="9400971" cy="4949307"/>
          </a:xfrm>
          <a:prstGeom prst="rect">
            <a:avLst/>
          </a:prstGeom>
        </p:spPr>
      </p:pic>
      <p:sp>
        <p:nvSpPr>
          <p:cNvPr id="3" name="TextBox 2">
            <a:extLst>
              <a:ext uri="{FF2B5EF4-FFF2-40B4-BE49-F238E27FC236}">
                <a16:creationId xmlns="" xmlns:a16="http://schemas.microsoft.com/office/drawing/2014/main" id="{FFEA98F3-9CB7-4C13-AE08-7AD9A31E0BE0}"/>
              </a:ext>
            </a:extLst>
          </p:cNvPr>
          <p:cNvSpPr txBox="1"/>
          <p:nvPr/>
        </p:nvSpPr>
        <p:spPr>
          <a:xfrm>
            <a:off x="1077383" y="551659"/>
            <a:ext cx="2397644"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EXPECTATION</a:t>
            </a:r>
          </a:p>
        </p:txBody>
      </p:sp>
    </p:spTree>
    <p:extLst>
      <p:ext uri="{BB962C8B-B14F-4D97-AF65-F5344CB8AC3E}">
        <p14:creationId xmlns:p14="http://schemas.microsoft.com/office/powerpoint/2010/main" val="472284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C693442-7570-4399-96A9-4D360BB9497B}"/>
              </a:ext>
            </a:extLst>
          </p:cNvPr>
          <p:cNvSpPr/>
          <p:nvPr/>
        </p:nvSpPr>
        <p:spPr>
          <a:xfrm>
            <a:off x="4399721" y="197346"/>
            <a:ext cx="3724096" cy="523220"/>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US" sz="2800" b="1" dirty="0">
                <a:solidFill>
                  <a:srgbClr val="CD0000"/>
                </a:solidFill>
                <a:latin typeface="Times New Roman" panose="02020603050405020304" pitchFamily="18" charset="0"/>
                <a:cs typeface="Times New Roman" panose="02020603050405020304" pitchFamily="18" charset="0"/>
              </a:rPr>
              <a:t>Measuring dependence</a:t>
            </a:r>
            <a:endParaRPr lang="en-US" sz="2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CF73B95C-9BD6-43BD-B155-6121308AA586}"/>
              </a:ext>
            </a:extLst>
          </p:cNvPr>
          <p:cNvSpPr/>
          <p:nvPr/>
        </p:nvSpPr>
        <p:spPr>
          <a:xfrm>
            <a:off x="857857" y="773453"/>
            <a:ext cx="6096000" cy="923330"/>
          </a:xfrm>
          <a:prstGeom prst="rect">
            <a:avLst/>
          </a:prstGeom>
        </p:spPr>
        <p:txBody>
          <a:bodyPr>
            <a:spAutoFit/>
          </a:bodyPr>
          <a:lstStyle/>
          <a:p>
            <a:pPr marL="285750" indent="-285750">
              <a:buFont typeface="Wingdings" panose="05000000000000000000" pitchFamily="2" charset="2"/>
              <a:buChar char="Ø"/>
            </a:pPr>
            <a:r>
              <a:rPr lang="en-US" dirty="0">
                <a:solidFill>
                  <a:srgbClr val="000000"/>
                </a:solidFill>
                <a:latin typeface="CMSS10"/>
              </a:rPr>
              <a:t>When are two random variables </a:t>
            </a:r>
            <a:r>
              <a:rPr lang="en-US" dirty="0">
                <a:solidFill>
                  <a:srgbClr val="000000"/>
                </a:solidFill>
                <a:latin typeface="CMSSBX10"/>
              </a:rPr>
              <a:t>independent</a:t>
            </a:r>
            <a:r>
              <a:rPr lang="en-US" dirty="0">
                <a:solidFill>
                  <a:srgbClr val="000000"/>
                </a:solidFill>
                <a:latin typeface="CMSS10"/>
              </a:rPr>
              <a:t>?</a:t>
            </a:r>
          </a:p>
          <a:p>
            <a:pPr marL="285750" indent="-285750">
              <a:buFont typeface="Wingdings" panose="05000000000000000000" pitchFamily="2" charset="2"/>
              <a:buChar char="Ø"/>
            </a:pPr>
            <a:r>
              <a:rPr lang="en-US" dirty="0">
                <a:solidFill>
                  <a:srgbClr val="000000"/>
                </a:solidFill>
                <a:latin typeface="CMSS10"/>
              </a:rPr>
              <a:t>Qualitatively assessing dependence</a:t>
            </a:r>
          </a:p>
          <a:p>
            <a:pPr marL="285750" indent="-285750">
              <a:buFont typeface="Wingdings" panose="05000000000000000000" pitchFamily="2" charset="2"/>
              <a:buChar char="Ø"/>
            </a:pPr>
            <a:r>
              <a:rPr lang="en-US" dirty="0">
                <a:solidFill>
                  <a:srgbClr val="000000"/>
                </a:solidFill>
                <a:latin typeface="CMSS10"/>
              </a:rPr>
              <a:t>Quantifying dependence: </a:t>
            </a:r>
            <a:r>
              <a:rPr lang="en-US" dirty="0">
                <a:solidFill>
                  <a:srgbClr val="000000"/>
                </a:solidFill>
                <a:latin typeface="CMSSBX10"/>
              </a:rPr>
              <a:t>covariance </a:t>
            </a:r>
            <a:r>
              <a:rPr lang="en-US" dirty="0">
                <a:solidFill>
                  <a:srgbClr val="000000"/>
                </a:solidFill>
                <a:latin typeface="CMSS10"/>
              </a:rPr>
              <a:t>and </a:t>
            </a:r>
            <a:r>
              <a:rPr lang="en-US" dirty="0">
                <a:solidFill>
                  <a:srgbClr val="000000"/>
                </a:solidFill>
                <a:latin typeface="CMSSBX10"/>
              </a:rPr>
              <a:t>correlation</a:t>
            </a:r>
            <a:endParaRPr lang="en-US" dirty="0"/>
          </a:p>
        </p:txBody>
      </p:sp>
      <p:sp>
        <p:nvSpPr>
          <p:cNvPr id="4" name="Rectangle 3">
            <a:extLst>
              <a:ext uri="{FF2B5EF4-FFF2-40B4-BE49-F238E27FC236}">
                <a16:creationId xmlns="" xmlns:a16="http://schemas.microsoft.com/office/drawing/2014/main" id="{A7851B4E-DB9E-4B4D-8254-7FEF7D87BB63}"/>
              </a:ext>
            </a:extLst>
          </p:cNvPr>
          <p:cNvSpPr/>
          <p:nvPr/>
        </p:nvSpPr>
        <p:spPr>
          <a:xfrm>
            <a:off x="554824" y="1803531"/>
            <a:ext cx="11082352" cy="4893647"/>
          </a:xfrm>
          <a:prstGeom prst="rect">
            <a:avLst/>
          </a:prstGeom>
        </p:spPr>
        <p:txBody>
          <a:bodyPr wrap="square">
            <a:spAutoFit/>
          </a:bodyPr>
          <a:lstStyle/>
          <a:p>
            <a:r>
              <a:rPr lang="en-US" sz="2400" dirty="0">
                <a:solidFill>
                  <a:srgbClr val="3333B3"/>
                </a:solidFill>
                <a:latin typeface="CMSSBX10"/>
              </a:rPr>
              <a:t>Independent random variables</a:t>
            </a:r>
          </a:p>
          <a:p>
            <a:r>
              <a:rPr lang="en-US" dirty="0">
                <a:solidFill>
                  <a:srgbClr val="B30000"/>
                </a:solidFill>
                <a:latin typeface="CMSS10"/>
              </a:rPr>
              <a:t>Random variables </a:t>
            </a:r>
            <a:r>
              <a:rPr lang="en-US" dirty="0">
                <a:solidFill>
                  <a:srgbClr val="B30000"/>
                </a:solidFill>
                <a:latin typeface="CMSSI10"/>
              </a:rPr>
              <a:t>X</a:t>
            </a:r>
            <a:r>
              <a:rPr lang="en-US" dirty="0">
                <a:solidFill>
                  <a:srgbClr val="B30000"/>
                </a:solidFill>
                <a:latin typeface="CMMI10"/>
              </a:rPr>
              <a:t>;</a:t>
            </a:r>
            <a:r>
              <a:rPr lang="en-US" dirty="0">
                <a:solidFill>
                  <a:srgbClr val="B30000"/>
                </a:solidFill>
                <a:latin typeface="CMSSI10"/>
              </a:rPr>
              <a:t>Y </a:t>
            </a:r>
            <a:r>
              <a:rPr lang="en-US" dirty="0">
                <a:solidFill>
                  <a:srgbClr val="B30000"/>
                </a:solidFill>
                <a:latin typeface="CMSS10"/>
              </a:rPr>
              <a:t>are </a:t>
            </a:r>
            <a:r>
              <a:rPr lang="en-US" dirty="0">
                <a:solidFill>
                  <a:srgbClr val="B30000"/>
                </a:solidFill>
                <a:latin typeface="CMSSBX10"/>
              </a:rPr>
              <a:t>independent </a:t>
            </a:r>
            <a:r>
              <a:rPr lang="en-US" dirty="0">
                <a:solidFill>
                  <a:srgbClr val="B30000"/>
                </a:solidFill>
                <a:latin typeface="CMSS10"/>
              </a:rPr>
              <a:t>if</a:t>
            </a:r>
          </a:p>
          <a:p>
            <a:r>
              <a:rPr lang="es-ES" dirty="0">
                <a:solidFill>
                  <a:srgbClr val="B30000"/>
                </a:solidFill>
                <a:latin typeface="CMR10"/>
              </a:rPr>
              <a:t>Pr </a:t>
            </a:r>
            <a:r>
              <a:rPr lang="es-ES" dirty="0">
                <a:solidFill>
                  <a:srgbClr val="B30000"/>
                </a:solidFill>
                <a:latin typeface="CMSS10"/>
              </a:rPr>
              <a:t>(</a:t>
            </a:r>
            <a:r>
              <a:rPr lang="es-ES" dirty="0">
                <a:solidFill>
                  <a:srgbClr val="B30000"/>
                </a:solidFill>
                <a:latin typeface="CMSSI10"/>
              </a:rPr>
              <a:t>X </a:t>
            </a:r>
            <a:r>
              <a:rPr lang="es-ES" dirty="0">
                <a:solidFill>
                  <a:srgbClr val="B30000"/>
                </a:solidFill>
                <a:latin typeface="CMSS10"/>
              </a:rPr>
              <a:t>= </a:t>
            </a:r>
            <a:r>
              <a:rPr lang="es-ES" dirty="0">
                <a:solidFill>
                  <a:srgbClr val="B30000"/>
                </a:solidFill>
                <a:latin typeface="CMSSI10"/>
              </a:rPr>
              <a:t>x</a:t>
            </a:r>
            <a:r>
              <a:rPr lang="es-ES" dirty="0">
                <a:solidFill>
                  <a:srgbClr val="B30000"/>
                </a:solidFill>
                <a:latin typeface="CMMI10"/>
              </a:rPr>
              <a:t>; </a:t>
            </a:r>
            <a:r>
              <a:rPr lang="es-ES" dirty="0">
                <a:solidFill>
                  <a:srgbClr val="B30000"/>
                </a:solidFill>
                <a:latin typeface="CMSSI10"/>
              </a:rPr>
              <a:t>Y </a:t>
            </a:r>
            <a:r>
              <a:rPr lang="es-ES" dirty="0">
                <a:solidFill>
                  <a:srgbClr val="B30000"/>
                </a:solidFill>
                <a:latin typeface="CMSS10"/>
              </a:rPr>
              <a:t>= </a:t>
            </a:r>
            <a:r>
              <a:rPr lang="es-ES" dirty="0">
                <a:solidFill>
                  <a:srgbClr val="B30000"/>
                </a:solidFill>
                <a:latin typeface="CMSSI10"/>
              </a:rPr>
              <a:t>y</a:t>
            </a:r>
            <a:r>
              <a:rPr lang="es-ES" dirty="0">
                <a:solidFill>
                  <a:srgbClr val="B30000"/>
                </a:solidFill>
                <a:latin typeface="CMSS10"/>
              </a:rPr>
              <a:t>) = </a:t>
            </a:r>
            <a:r>
              <a:rPr lang="es-ES" dirty="0">
                <a:solidFill>
                  <a:srgbClr val="B30000"/>
                </a:solidFill>
                <a:latin typeface="CMR10"/>
              </a:rPr>
              <a:t>Pr </a:t>
            </a:r>
            <a:r>
              <a:rPr lang="es-ES" dirty="0">
                <a:solidFill>
                  <a:srgbClr val="B30000"/>
                </a:solidFill>
                <a:latin typeface="CMSS10"/>
              </a:rPr>
              <a:t>(</a:t>
            </a:r>
            <a:r>
              <a:rPr lang="es-ES" dirty="0">
                <a:solidFill>
                  <a:srgbClr val="B30000"/>
                </a:solidFill>
                <a:latin typeface="CMSSI10"/>
              </a:rPr>
              <a:t>X </a:t>
            </a:r>
            <a:r>
              <a:rPr lang="es-ES" dirty="0">
                <a:solidFill>
                  <a:srgbClr val="B30000"/>
                </a:solidFill>
                <a:latin typeface="CMSS10"/>
              </a:rPr>
              <a:t>= </a:t>
            </a:r>
            <a:r>
              <a:rPr lang="es-ES" dirty="0">
                <a:solidFill>
                  <a:srgbClr val="B30000"/>
                </a:solidFill>
                <a:latin typeface="CMSSI10"/>
              </a:rPr>
              <a:t>x</a:t>
            </a:r>
            <a:r>
              <a:rPr lang="es-ES" dirty="0">
                <a:solidFill>
                  <a:srgbClr val="B30000"/>
                </a:solidFill>
                <a:latin typeface="CMSS10"/>
              </a:rPr>
              <a:t>) </a:t>
            </a:r>
            <a:r>
              <a:rPr lang="es-ES" dirty="0">
                <a:solidFill>
                  <a:srgbClr val="B30000"/>
                </a:solidFill>
                <a:latin typeface="CMR10"/>
              </a:rPr>
              <a:t>Pr </a:t>
            </a:r>
            <a:r>
              <a:rPr lang="es-ES" dirty="0">
                <a:solidFill>
                  <a:srgbClr val="B30000"/>
                </a:solidFill>
                <a:latin typeface="CMSS10"/>
              </a:rPr>
              <a:t>(</a:t>
            </a:r>
            <a:r>
              <a:rPr lang="es-ES" dirty="0">
                <a:solidFill>
                  <a:srgbClr val="B30000"/>
                </a:solidFill>
                <a:latin typeface="CMSSI10"/>
              </a:rPr>
              <a:t>Y </a:t>
            </a:r>
            <a:r>
              <a:rPr lang="es-ES" dirty="0">
                <a:solidFill>
                  <a:srgbClr val="B30000"/>
                </a:solidFill>
                <a:latin typeface="CMSS10"/>
              </a:rPr>
              <a:t>= </a:t>
            </a:r>
            <a:r>
              <a:rPr lang="es-ES" dirty="0">
                <a:solidFill>
                  <a:srgbClr val="B30000"/>
                </a:solidFill>
                <a:latin typeface="CMSSI10"/>
              </a:rPr>
              <a:t>y</a:t>
            </a:r>
            <a:r>
              <a:rPr lang="es-ES" dirty="0">
                <a:solidFill>
                  <a:srgbClr val="B30000"/>
                </a:solidFill>
                <a:latin typeface="CMSS10"/>
              </a:rPr>
              <a:t>).</a:t>
            </a:r>
          </a:p>
          <a:p>
            <a:endParaRPr lang="es-ES" dirty="0">
              <a:solidFill>
                <a:srgbClr val="B30000"/>
              </a:solidFill>
              <a:latin typeface="CMSS10"/>
            </a:endParaRPr>
          </a:p>
          <a:p>
            <a:r>
              <a:rPr lang="en-US" b="1" dirty="0">
                <a:solidFill>
                  <a:srgbClr val="000000"/>
                </a:solidFill>
                <a:latin typeface="Times New Roman" panose="02020603050405020304" pitchFamily="18" charset="0"/>
                <a:cs typeface="Times New Roman" panose="02020603050405020304" pitchFamily="18" charset="0"/>
              </a:rPr>
              <a:t>Pick a card out of a standard deck.</a:t>
            </a:r>
          </a:p>
          <a:p>
            <a:r>
              <a:rPr lang="en-US" dirty="0">
                <a:solidFill>
                  <a:srgbClr val="000000"/>
                </a:solidFill>
                <a:latin typeface="CMSSI10"/>
              </a:rPr>
              <a:t>X </a:t>
            </a:r>
            <a:r>
              <a:rPr lang="en-US" dirty="0">
                <a:solidFill>
                  <a:srgbClr val="000000"/>
                </a:solidFill>
                <a:latin typeface="CMSS10"/>
              </a:rPr>
              <a:t>= suit and </a:t>
            </a:r>
            <a:r>
              <a:rPr lang="en-US" dirty="0">
                <a:solidFill>
                  <a:srgbClr val="000000"/>
                </a:solidFill>
                <a:latin typeface="CMSSI10"/>
              </a:rPr>
              <a:t>Y </a:t>
            </a:r>
            <a:r>
              <a:rPr lang="en-US" dirty="0">
                <a:solidFill>
                  <a:srgbClr val="000000"/>
                </a:solidFill>
                <a:latin typeface="CMSS10"/>
              </a:rPr>
              <a:t>= number.</a:t>
            </a:r>
          </a:p>
          <a:p>
            <a:r>
              <a:rPr lang="es-ES" dirty="0">
                <a:solidFill>
                  <a:srgbClr val="B30000"/>
                </a:solidFill>
                <a:latin typeface="CMR10"/>
              </a:rPr>
              <a:t>Pr</a:t>
            </a:r>
            <a:r>
              <a:rPr lang="es-ES" dirty="0">
                <a:solidFill>
                  <a:srgbClr val="B30000"/>
                </a:solidFill>
                <a:latin typeface="CMSS10"/>
              </a:rPr>
              <a:t>(</a:t>
            </a:r>
            <a:r>
              <a:rPr lang="es-ES" dirty="0">
                <a:solidFill>
                  <a:srgbClr val="B30000"/>
                </a:solidFill>
                <a:latin typeface="CMSSI10"/>
              </a:rPr>
              <a:t>X </a:t>
            </a:r>
            <a:r>
              <a:rPr lang="es-ES" dirty="0">
                <a:solidFill>
                  <a:srgbClr val="B30000"/>
                </a:solidFill>
                <a:latin typeface="CMSS10"/>
              </a:rPr>
              <a:t>= </a:t>
            </a:r>
            <a:r>
              <a:rPr lang="es-ES" dirty="0">
                <a:solidFill>
                  <a:srgbClr val="B30000"/>
                </a:solidFill>
                <a:latin typeface="Times New Roman" panose="02020603050405020304" pitchFamily="18" charset="0"/>
                <a:cs typeface="Times New Roman" panose="02020603050405020304" pitchFamily="18" charset="0"/>
              </a:rPr>
              <a:t>♥</a:t>
            </a:r>
            <a:r>
              <a:rPr lang="es-ES" dirty="0">
                <a:solidFill>
                  <a:srgbClr val="B30000"/>
                </a:solidFill>
                <a:latin typeface="CMMI10"/>
              </a:rPr>
              <a:t>; </a:t>
            </a:r>
            <a:r>
              <a:rPr lang="es-ES" dirty="0">
                <a:solidFill>
                  <a:srgbClr val="B30000"/>
                </a:solidFill>
                <a:latin typeface="CMSSI10"/>
              </a:rPr>
              <a:t>Y </a:t>
            </a:r>
            <a:r>
              <a:rPr lang="es-ES" dirty="0">
                <a:solidFill>
                  <a:srgbClr val="B30000"/>
                </a:solidFill>
                <a:latin typeface="CMSS10"/>
              </a:rPr>
              <a:t>= </a:t>
            </a:r>
            <a:r>
              <a:rPr lang="es-ES" dirty="0">
                <a:solidFill>
                  <a:srgbClr val="B30000"/>
                </a:solidFill>
                <a:latin typeface="CMSSI10"/>
              </a:rPr>
              <a:t>6</a:t>
            </a:r>
            <a:r>
              <a:rPr lang="es-ES" dirty="0">
                <a:solidFill>
                  <a:srgbClr val="B30000"/>
                </a:solidFill>
                <a:latin typeface="CMSS10"/>
              </a:rPr>
              <a:t>)=1/52</a:t>
            </a:r>
          </a:p>
          <a:p>
            <a:endParaRPr lang="es-ES" dirty="0">
              <a:solidFill>
                <a:srgbClr val="B30000"/>
              </a:solidFill>
              <a:latin typeface="CMSS10"/>
            </a:endParaRPr>
          </a:p>
          <a:p>
            <a:r>
              <a:rPr lang="es-ES" dirty="0">
                <a:solidFill>
                  <a:srgbClr val="B30000"/>
                </a:solidFill>
                <a:latin typeface="CMR10"/>
              </a:rPr>
              <a:t>Pr</a:t>
            </a:r>
            <a:r>
              <a:rPr lang="es-ES" dirty="0">
                <a:solidFill>
                  <a:srgbClr val="B30000"/>
                </a:solidFill>
                <a:latin typeface="CMSS10"/>
              </a:rPr>
              <a:t>(</a:t>
            </a:r>
            <a:r>
              <a:rPr lang="es-ES" dirty="0">
                <a:solidFill>
                  <a:srgbClr val="B30000"/>
                </a:solidFill>
                <a:latin typeface="CMSSI10"/>
              </a:rPr>
              <a:t>X </a:t>
            </a:r>
            <a:r>
              <a:rPr lang="es-ES" dirty="0">
                <a:solidFill>
                  <a:srgbClr val="B30000"/>
                </a:solidFill>
                <a:latin typeface="CMSS10"/>
              </a:rPr>
              <a:t>= </a:t>
            </a:r>
            <a:r>
              <a:rPr lang="es-ES" dirty="0">
                <a:solidFill>
                  <a:srgbClr val="B30000"/>
                </a:solidFill>
                <a:latin typeface="Times New Roman" panose="02020603050405020304" pitchFamily="18" charset="0"/>
                <a:cs typeface="Times New Roman" panose="02020603050405020304" pitchFamily="18" charset="0"/>
              </a:rPr>
              <a:t>♥</a:t>
            </a:r>
            <a:r>
              <a:rPr lang="es-ES" dirty="0">
                <a:solidFill>
                  <a:srgbClr val="B30000"/>
                </a:solidFill>
                <a:latin typeface="CMSS10"/>
              </a:rPr>
              <a:t>)=1/4</a:t>
            </a:r>
          </a:p>
          <a:p>
            <a:r>
              <a:rPr lang="es-ES" dirty="0">
                <a:solidFill>
                  <a:srgbClr val="B30000"/>
                </a:solidFill>
                <a:latin typeface="CMR10"/>
              </a:rPr>
              <a:t>Pr</a:t>
            </a:r>
            <a:r>
              <a:rPr lang="es-ES" dirty="0">
                <a:solidFill>
                  <a:srgbClr val="B30000"/>
                </a:solidFill>
                <a:latin typeface="CMSS10"/>
              </a:rPr>
              <a:t>(</a:t>
            </a:r>
            <a:r>
              <a:rPr lang="es-ES" dirty="0">
                <a:solidFill>
                  <a:srgbClr val="B30000"/>
                </a:solidFill>
                <a:latin typeface="CMSSI10"/>
              </a:rPr>
              <a:t>Y </a:t>
            </a:r>
            <a:r>
              <a:rPr lang="es-ES" dirty="0">
                <a:solidFill>
                  <a:srgbClr val="B30000"/>
                </a:solidFill>
                <a:latin typeface="CMSS10"/>
              </a:rPr>
              <a:t>= </a:t>
            </a:r>
            <a:r>
              <a:rPr lang="es-ES" dirty="0">
                <a:solidFill>
                  <a:srgbClr val="B30000"/>
                </a:solidFill>
                <a:latin typeface="CMSSI10"/>
              </a:rPr>
              <a:t>6</a:t>
            </a:r>
            <a:r>
              <a:rPr lang="es-ES" dirty="0">
                <a:solidFill>
                  <a:srgbClr val="B30000"/>
                </a:solidFill>
                <a:latin typeface="CMSS10"/>
              </a:rPr>
              <a:t>)=1/13</a:t>
            </a:r>
          </a:p>
          <a:p>
            <a:endParaRPr lang="es-ES" b="1" dirty="0">
              <a:solidFill>
                <a:srgbClr val="B3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Flip a fair coin 10 times.</a:t>
            </a:r>
          </a:p>
          <a:p>
            <a:r>
              <a:rPr lang="en-US" dirty="0">
                <a:solidFill>
                  <a:srgbClr val="000000"/>
                </a:solidFill>
                <a:latin typeface="CMSSI10"/>
              </a:rPr>
              <a:t>X </a:t>
            </a:r>
            <a:r>
              <a:rPr lang="en-US" dirty="0">
                <a:solidFill>
                  <a:srgbClr val="000000"/>
                </a:solidFill>
                <a:latin typeface="CMSS10"/>
              </a:rPr>
              <a:t>= # heads and </a:t>
            </a:r>
            <a:r>
              <a:rPr lang="en-US" dirty="0">
                <a:solidFill>
                  <a:srgbClr val="000000"/>
                </a:solidFill>
                <a:latin typeface="CMSSI10"/>
              </a:rPr>
              <a:t>Y </a:t>
            </a:r>
            <a:r>
              <a:rPr lang="en-US" dirty="0">
                <a:solidFill>
                  <a:srgbClr val="000000"/>
                </a:solidFill>
                <a:latin typeface="CMSS10"/>
              </a:rPr>
              <a:t>= last toss.</a:t>
            </a:r>
          </a:p>
          <a:p>
            <a:r>
              <a:rPr lang="es-ES" dirty="0">
                <a:solidFill>
                  <a:srgbClr val="B30000"/>
                </a:solidFill>
                <a:latin typeface="CMR10"/>
              </a:rPr>
              <a:t>Pr </a:t>
            </a:r>
            <a:r>
              <a:rPr lang="es-ES" dirty="0">
                <a:solidFill>
                  <a:srgbClr val="B30000"/>
                </a:solidFill>
                <a:latin typeface="CMSS10"/>
              </a:rPr>
              <a:t>(</a:t>
            </a:r>
            <a:r>
              <a:rPr lang="es-ES" dirty="0">
                <a:solidFill>
                  <a:srgbClr val="B30000"/>
                </a:solidFill>
                <a:latin typeface="CMSSI10"/>
              </a:rPr>
              <a:t>X </a:t>
            </a:r>
            <a:r>
              <a:rPr lang="es-ES" dirty="0">
                <a:solidFill>
                  <a:srgbClr val="B30000"/>
                </a:solidFill>
                <a:latin typeface="CMSS10"/>
              </a:rPr>
              <a:t>= </a:t>
            </a:r>
            <a:r>
              <a:rPr lang="es-ES" dirty="0">
                <a:solidFill>
                  <a:srgbClr val="B30000"/>
                </a:solidFill>
                <a:latin typeface="CMSSI10"/>
              </a:rPr>
              <a:t>10</a:t>
            </a:r>
            <a:r>
              <a:rPr lang="es-ES" dirty="0">
                <a:solidFill>
                  <a:srgbClr val="B30000"/>
                </a:solidFill>
                <a:latin typeface="CMMI10"/>
              </a:rPr>
              <a:t>; </a:t>
            </a:r>
            <a:r>
              <a:rPr lang="es-ES" dirty="0">
                <a:solidFill>
                  <a:srgbClr val="B30000"/>
                </a:solidFill>
                <a:latin typeface="CMSSI10"/>
              </a:rPr>
              <a:t>Y </a:t>
            </a:r>
            <a:r>
              <a:rPr lang="es-ES" dirty="0">
                <a:solidFill>
                  <a:srgbClr val="B30000"/>
                </a:solidFill>
                <a:latin typeface="CMSS10"/>
              </a:rPr>
              <a:t>= </a:t>
            </a:r>
            <a:r>
              <a:rPr lang="es-ES" dirty="0">
                <a:solidFill>
                  <a:srgbClr val="B30000"/>
                </a:solidFill>
                <a:latin typeface="CMSSI10"/>
              </a:rPr>
              <a:t>T</a:t>
            </a:r>
            <a:r>
              <a:rPr lang="es-ES" dirty="0">
                <a:solidFill>
                  <a:srgbClr val="B30000"/>
                </a:solidFill>
                <a:latin typeface="CMSS10"/>
              </a:rPr>
              <a:t>)=0  </a:t>
            </a:r>
            <a:r>
              <a:rPr lang="es-ES" dirty="0">
                <a:solidFill>
                  <a:srgbClr val="B30000"/>
                </a:solidFill>
                <a:latin typeface="CMSS10"/>
                <a:sym typeface="Wingdings" panose="05000000000000000000" pitchFamily="2" charset="2"/>
              </a:rPr>
              <a:t> Probability of </a:t>
            </a:r>
            <a:r>
              <a:rPr lang="es-ES" dirty="0" err="1">
                <a:solidFill>
                  <a:srgbClr val="B30000"/>
                </a:solidFill>
                <a:latin typeface="CMSS10"/>
                <a:sym typeface="Wingdings" panose="05000000000000000000" pitchFamily="2" charset="2"/>
              </a:rPr>
              <a:t>getting</a:t>
            </a:r>
            <a:r>
              <a:rPr lang="es-ES" dirty="0">
                <a:solidFill>
                  <a:srgbClr val="B30000"/>
                </a:solidFill>
                <a:latin typeface="CMSS10"/>
                <a:sym typeface="Wingdings" panose="05000000000000000000" pitchFamily="2" charset="2"/>
              </a:rPr>
              <a:t> </a:t>
            </a:r>
            <a:r>
              <a:rPr lang="es-ES" dirty="0" err="1">
                <a:solidFill>
                  <a:srgbClr val="B30000"/>
                </a:solidFill>
                <a:latin typeface="CMSS10"/>
                <a:sym typeface="Wingdings" panose="05000000000000000000" pitchFamily="2" charset="2"/>
              </a:rPr>
              <a:t>all</a:t>
            </a:r>
            <a:r>
              <a:rPr lang="es-ES" dirty="0">
                <a:solidFill>
                  <a:srgbClr val="B30000"/>
                </a:solidFill>
                <a:latin typeface="CMSS10"/>
                <a:sym typeface="Wingdings" panose="05000000000000000000" pitchFamily="2" charset="2"/>
              </a:rPr>
              <a:t> </a:t>
            </a:r>
            <a:r>
              <a:rPr lang="es-ES" dirty="0" err="1">
                <a:solidFill>
                  <a:srgbClr val="B30000"/>
                </a:solidFill>
                <a:latin typeface="CMSS10"/>
                <a:sym typeface="Wingdings" panose="05000000000000000000" pitchFamily="2" charset="2"/>
              </a:rPr>
              <a:t>toss</a:t>
            </a:r>
            <a:r>
              <a:rPr lang="es-ES" dirty="0">
                <a:solidFill>
                  <a:srgbClr val="B30000"/>
                </a:solidFill>
                <a:latin typeface="CMSS10"/>
                <a:sym typeface="Wingdings" panose="05000000000000000000" pitchFamily="2" charset="2"/>
              </a:rPr>
              <a:t> as head and </a:t>
            </a:r>
            <a:r>
              <a:rPr lang="es-ES" dirty="0" err="1">
                <a:solidFill>
                  <a:srgbClr val="B30000"/>
                </a:solidFill>
                <a:latin typeface="CMSS10"/>
                <a:sym typeface="Wingdings" panose="05000000000000000000" pitchFamily="2" charset="2"/>
              </a:rPr>
              <a:t>last</a:t>
            </a:r>
            <a:r>
              <a:rPr lang="es-ES" dirty="0">
                <a:solidFill>
                  <a:srgbClr val="B30000"/>
                </a:solidFill>
                <a:latin typeface="CMSS10"/>
                <a:sym typeface="Wingdings" panose="05000000000000000000" pitchFamily="2" charset="2"/>
              </a:rPr>
              <a:t> </a:t>
            </a:r>
            <a:r>
              <a:rPr lang="es-ES" dirty="0" err="1">
                <a:solidFill>
                  <a:srgbClr val="B30000"/>
                </a:solidFill>
                <a:latin typeface="CMSS10"/>
                <a:sym typeface="Wingdings" panose="05000000000000000000" pitchFamily="2" charset="2"/>
              </a:rPr>
              <a:t>toss</a:t>
            </a:r>
            <a:r>
              <a:rPr lang="es-ES" dirty="0">
                <a:solidFill>
                  <a:srgbClr val="B30000"/>
                </a:solidFill>
                <a:latin typeface="CMSS10"/>
                <a:sym typeface="Wingdings" panose="05000000000000000000" pitchFamily="2" charset="2"/>
              </a:rPr>
              <a:t> as </a:t>
            </a:r>
            <a:r>
              <a:rPr lang="es-ES" dirty="0" err="1">
                <a:solidFill>
                  <a:srgbClr val="B30000"/>
                </a:solidFill>
                <a:latin typeface="CMSS10"/>
                <a:sym typeface="Wingdings" panose="05000000000000000000" pitchFamily="2" charset="2"/>
              </a:rPr>
              <a:t>tail</a:t>
            </a:r>
            <a:endParaRPr lang="es-ES" dirty="0">
              <a:solidFill>
                <a:srgbClr val="B30000"/>
              </a:solidFill>
              <a:latin typeface="CMSS10"/>
              <a:sym typeface="Wingdings" panose="05000000000000000000" pitchFamily="2" charset="2"/>
            </a:endParaRPr>
          </a:p>
          <a:p>
            <a:endParaRPr lang="es-ES" dirty="0">
              <a:solidFill>
                <a:srgbClr val="B30000"/>
              </a:solidFill>
              <a:latin typeface="CMR10"/>
            </a:endParaRPr>
          </a:p>
          <a:p>
            <a:r>
              <a:rPr lang="es-ES" dirty="0">
                <a:solidFill>
                  <a:srgbClr val="B30000"/>
                </a:solidFill>
                <a:latin typeface="CMR10"/>
              </a:rPr>
              <a:t>Pr </a:t>
            </a:r>
            <a:r>
              <a:rPr lang="es-ES" dirty="0">
                <a:solidFill>
                  <a:srgbClr val="B30000"/>
                </a:solidFill>
                <a:latin typeface="CMSS10"/>
              </a:rPr>
              <a:t>(</a:t>
            </a:r>
            <a:r>
              <a:rPr lang="es-ES" dirty="0">
                <a:solidFill>
                  <a:srgbClr val="B30000"/>
                </a:solidFill>
                <a:latin typeface="CMSSI10"/>
              </a:rPr>
              <a:t>X </a:t>
            </a:r>
            <a:r>
              <a:rPr lang="es-ES" dirty="0">
                <a:solidFill>
                  <a:srgbClr val="B30000"/>
                </a:solidFill>
                <a:latin typeface="CMSS10"/>
              </a:rPr>
              <a:t>= </a:t>
            </a:r>
            <a:r>
              <a:rPr lang="es-ES" dirty="0">
                <a:solidFill>
                  <a:srgbClr val="B30000"/>
                </a:solidFill>
                <a:latin typeface="CMSSI10"/>
              </a:rPr>
              <a:t>10</a:t>
            </a:r>
            <a:r>
              <a:rPr lang="es-ES" dirty="0">
                <a:solidFill>
                  <a:srgbClr val="B30000"/>
                </a:solidFill>
                <a:latin typeface="CMSS10"/>
              </a:rPr>
              <a:t>)=(1/2)</a:t>
            </a:r>
            <a:r>
              <a:rPr lang="es-ES" baseline="30000" dirty="0">
                <a:solidFill>
                  <a:srgbClr val="B30000"/>
                </a:solidFill>
                <a:latin typeface="CMSS10"/>
              </a:rPr>
              <a:t>10  </a:t>
            </a:r>
            <a:r>
              <a:rPr lang="es-ES" dirty="0">
                <a:solidFill>
                  <a:srgbClr val="B30000"/>
                </a:solidFill>
                <a:latin typeface="CMSS10"/>
              </a:rPr>
              <a:t> </a:t>
            </a:r>
            <a:r>
              <a:rPr lang="es-ES" dirty="0">
                <a:solidFill>
                  <a:srgbClr val="B30000"/>
                </a:solidFill>
                <a:latin typeface="CMSS10"/>
                <a:sym typeface="Wingdings" panose="05000000000000000000" pitchFamily="2" charset="2"/>
              </a:rPr>
              <a:t> Probability of </a:t>
            </a:r>
            <a:r>
              <a:rPr lang="es-ES" dirty="0" err="1">
                <a:solidFill>
                  <a:srgbClr val="B30000"/>
                </a:solidFill>
                <a:latin typeface="CMSS10"/>
                <a:sym typeface="Wingdings" panose="05000000000000000000" pitchFamily="2" charset="2"/>
              </a:rPr>
              <a:t>getting</a:t>
            </a:r>
            <a:r>
              <a:rPr lang="es-ES" dirty="0">
                <a:solidFill>
                  <a:srgbClr val="B30000"/>
                </a:solidFill>
                <a:latin typeface="CMSS10"/>
                <a:sym typeface="Wingdings" panose="05000000000000000000" pitchFamily="2" charset="2"/>
              </a:rPr>
              <a:t> </a:t>
            </a:r>
            <a:r>
              <a:rPr lang="es-ES" dirty="0" err="1">
                <a:solidFill>
                  <a:srgbClr val="B30000"/>
                </a:solidFill>
                <a:latin typeface="CMSS10"/>
                <a:sym typeface="Wingdings" panose="05000000000000000000" pitchFamily="2" charset="2"/>
              </a:rPr>
              <a:t>all</a:t>
            </a:r>
            <a:r>
              <a:rPr lang="es-ES" dirty="0">
                <a:solidFill>
                  <a:srgbClr val="B30000"/>
                </a:solidFill>
                <a:latin typeface="CMSS10"/>
                <a:sym typeface="Wingdings" panose="05000000000000000000" pitchFamily="2" charset="2"/>
              </a:rPr>
              <a:t> head</a:t>
            </a:r>
            <a:endParaRPr lang="es-ES" baseline="30000" dirty="0">
              <a:solidFill>
                <a:srgbClr val="B30000"/>
              </a:solidFill>
              <a:latin typeface="CMSS10"/>
            </a:endParaRPr>
          </a:p>
          <a:p>
            <a:r>
              <a:rPr lang="es-ES" dirty="0">
                <a:solidFill>
                  <a:srgbClr val="B30000"/>
                </a:solidFill>
                <a:latin typeface="CMR10"/>
              </a:rPr>
              <a:t>Pr </a:t>
            </a:r>
            <a:r>
              <a:rPr lang="es-ES" dirty="0">
                <a:solidFill>
                  <a:srgbClr val="B30000"/>
                </a:solidFill>
                <a:latin typeface="CMSS10"/>
              </a:rPr>
              <a:t>(</a:t>
            </a:r>
            <a:r>
              <a:rPr lang="es-ES" dirty="0">
                <a:solidFill>
                  <a:srgbClr val="B30000"/>
                </a:solidFill>
                <a:latin typeface="CMSSI10"/>
              </a:rPr>
              <a:t>Y</a:t>
            </a:r>
            <a:r>
              <a:rPr lang="es-ES" dirty="0">
                <a:solidFill>
                  <a:srgbClr val="B30000"/>
                </a:solidFill>
                <a:latin typeface="CMSS10"/>
              </a:rPr>
              <a:t>= T)=1/2  </a:t>
            </a:r>
            <a:r>
              <a:rPr lang="es-ES" dirty="0">
                <a:solidFill>
                  <a:srgbClr val="B30000"/>
                </a:solidFill>
                <a:latin typeface="CMSS10"/>
                <a:sym typeface="Wingdings" panose="05000000000000000000" pitchFamily="2" charset="2"/>
              </a:rPr>
              <a:t> Probability of </a:t>
            </a:r>
            <a:r>
              <a:rPr lang="es-ES" dirty="0" err="1">
                <a:solidFill>
                  <a:srgbClr val="B30000"/>
                </a:solidFill>
                <a:latin typeface="CMSS10"/>
                <a:sym typeface="Wingdings" panose="05000000000000000000" pitchFamily="2" charset="2"/>
              </a:rPr>
              <a:t>getting</a:t>
            </a:r>
            <a:r>
              <a:rPr lang="es-ES" dirty="0">
                <a:solidFill>
                  <a:srgbClr val="B30000"/>
                </a:solidFill>
                <a:latin typeface="CMSS10"/>
                <a:sym typeface="Wingdings" panose="05000000000000000000" pitchFamily="2" charset="2"/>
              </a:rPr>
              <a:t> </a:t>
            </a:r>
            <a:r>
              <a:rPr lang="es-ES" dirty="0" err="1">
                <a:solidFill>
                  <a:srgbClr val="B30000"/>
                </a:solidFill>
                <a:latin typeface="CMSS10"/>
                <a:sym typeface="Wingdings" panose="05000000000000000000" pitchFamily="2" charset="2"/>
              </a:rPr>
              <a:t>last</a:t>
            </a:r>
            <a:r>
              <a:rPr lang="es-ES" dirty="0">
                <a:solidFill>
                  <a:srgbClr val="B30000"/>
                </a:solidFill>
                <a:latin typeface="CMSS10"/>
                <a:sym typeface="Wingdings" panose="05000000000000000000" pitchFamily="2" charset="2"/>
              </a:rPr>
              <a:t> </a:t>
            </a:r>
            <a:r>
              <a:rPr lang="es-ES" dirty="0" err="1">
                <a:solidFill>
                  <a:srgbClr val="B30000"/>
                </a:solidFill>
                <a:latin typeface="CMSS10"/>
                <a:sym typeface="Wingdings" panose="05000000000000000000" pitchFamily="2" charset="2"/>
              </a:rPr>
              <a:t>toss</a:t>
            </a:r>
            <a:r>
              <a:rPr lang="es-ES" dirty="0">
                <a:solidFill>
                  <a:srgbClr val="B30000"/>
                </a:solidFill>
                <a:latin typeface="CMSS10"/>
                <a:sym typeface="Wingdings" panose="05000000000000000000" pitchFamily="2" charset="2"/>
              </a:rPr>
              <a:t> as </a:t>
            </a:r>
            <a:r>
              <a:rPr lang="es-ES" dirty="0" err="1">
                <a:solidFill>
                  <a:srgbClr val="B30000"/>
                </a:solidFill>
                <a:latin typeface="CMSS10"/>
                <a:sym typeface="Wingdings" panose="05000000000000000000" pitchFamily="2" charset="2"/>
              </a:rPr>
              <a:t>tail</a:t>
            </a:r>
            <a:endParaRPr lang="en-US" dirty="0"/>
          </a:p>
        </p:txBody>
      </p:sp>
    </p:spTree>
    <p:extLst>
      <p:ext uri="{BB962C8B-B14F-4D97-AF65-F5344CB8AC3E}">
        <p14:creationId xmlns:p14="http://schemas.microsoft.com/office/powerpoint/2010/main" val="3428228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D553E07-805A-4DF6-A48D-619242BB5CE0}"/>
              </a:ext>
            </a:extLst>
          </p:cNvPr>
          <p:cNvSpPr/>
          <p:nvPr/>
        </p:nvSpPr>
        <p:spPr>
          <a:xfrm>
            <a:off x="759603" y="102834"/>
            <a:ext cx="6096000" cy="2400657"/>
          </a:xfrm>
          <a:prstGeom prst="rect">
            <a:avLst/>
          </a:prstGeom>
        </p:spPr>
        <p:txBody>
          <a:bodyPr>
            <a:spAutoFit/>
          </a:bodyPr>
          <a:lstStyle/>
          <a:p>
            <a:r>
              <a:rPr lang="en-US" sz="2400" dirty="0">
                <a:solidFill>
                  <a:srgbClr val="3333B3"/>
                </a:solidFill>
                <a:latin typeface="CMSSBX10"/>
              </a:rPr>
              <a:t>Dependence</a:t>
            </a:r>
          </a:p>
          <a:p>
            <a:r>
              <a:rPr lang="en-US" dirty="0">
                <a:solidFill>
                  <a:srgbClr val="B30000"/>
                </a:solidFill>
                <a:latin typeface="CMSS10"/>
              </a:rPr>
              <a:t>Example: Pick a person at random, and take</a:t>
            </a:r>
          </a:p>
          <a:p>
            <a:r>
              <a:rPr lang="en-US" dirty="0">
                <a:solidFill>
                  <a:srgbClr val="B30000"/>
                </a:solidFill>
                <a:latin typeface="CMSSI10"/>
              </a:rPr>
              <a:t>H </a:t>
            </a:r>
            <a:r>
              <a:rPr lang="en-US" dirty="0">
                <a:solidFill>
                  <a:srgbClr val="B30000"/>
                </a:solidFill>
                <a:latin typeface="CMSS10"/>
              </a:rPr>
              <a:t>= height</a:t>
            </a:r>
          </a:p>
          <a:p>
            <a:r>
              <a:rPr lang="en-US" dirty="0">
                <a:solidFill>
                  <a:srgbClr val="B30000"/>
                </a:solidFill>
                <a:latin typeface="CMSSI10"/>
              </a:rPr>
              <a:t>W </a:t>
            </a:r>
            <a:r>
              <a:rPr lang="en-US" dirty="0">
                <a:solidFill>
                  <a:srgbClr val="B30000"/>
                </a:solidFill>
                <a:latin typeface="CMSS10"/>
              </a:rPr>
              <a:t>= weight</a:t>
            </a:r>
          </a:p>
          <a:p>
            <a:r>
              <a:rPr lang="en-US" dirty="0">
                <a:solidFill>
                  <a:srgbClr val="000000"/>
                </a:solidFill>
                <a:latin typeface="CMSS10"/>
              </a:rPr>
              <a:t>Independence would mean</a:t>
            </a:r>
          </a:p>
          <a:p>
            <a:r>
              <a:rPr lang="pt-BR" dirty="0">
                <a:solidFill>
                  <a:srgbClr val="000000"/>
                </a:solidFill>
                <a:latin typeface="CMR10"/>
              </a:rPr>
              <a:t>Pr</a:t>
            </a:r>
            <a:r>
              <a:rPr lang="pt-BR" dirty="0">
                <a:solidFill>
                  <a:srgbClr val="000000"/>
                </a:solidFill>
                <a:latin typeface="CMSS10"/>
              </a:rPr>
              <a:t>(</a:t>
            </a:r>
            <a:r>
              <a:rPr lang="pt-BR" dirty="0">
                <a:solidFill>
                  <a:srgbClr val="000000"/>
                </a:solidFill>
                <a:latin typeface="CMSSI10"/>
              </a:rPr>
              <a:t>H </a:t>
            </a:r>
            <a:r>
              <a:rPr lang="pt-BR" dirty="0">
                <a:solidFill>
                  <a:srgbClr val="000000"/>
                </a:solidFill>
                <a:latin typeface="CMSS10"/>
              </a:rPr>
              <a:t>= </a:t>
            </a:r>
            <a:r>
              <a:rPr lang="pt-BR" dirty="0">
                <a:solidFill>
                  <a:srgbClr val="000000"/>
                </a:solidFill>
                <a:latin typeface="CMSSI10"/>
              </a:rPr>
              <a:t>h</a:t>
            </a:r>
            <a:r>
              <a:rPr lang="pt-BR" dirty="0">
                <a:solidFill>
                  <a:srgbClr val="000000"/>
                </a:solidFill>
                <a:latin typeface="CMMI10"/>
              </a:rPr>
              <a:t>;</a:t>
            </a:r>
            <a:r>
              <a:rPr lang="pt-BR" dirty="0">
                <a:solidFill>
                  <a:srgbClr val="000000"/>
                </a:solidFill>
                <a:latin typeface="CMSSI10"/>
              </a:rPr>
              <a:t>W </a:t>
            </a:r>
            <a:r>
              <a:rPr lang="pt-BR" dirty="0">
                <a:solidFill>
                  <a:srgbClr val="000000"/>
                </a:solidFill>
                <a:latin typeface="CMSS10"/>
              </a:rPr>
              <a:t>= </a:t>
            </a:r>
            <a:r>
              <a:rPr lang="pt-BR" dirty="0">
                <a:solidFill>
                  <a:srgbClr val="000000"/>
                </a:solidFill>
                <a:latin typeface="CMSSI10"/>
              </a:rPr>
              <a:t>w</a:t>
            </a:r>
            <a:r>
              <a:rPr lang="pt-BR" dirty="0">
                <a:solidFill>
                  <a:srgbClr val="000000"/>
                </a:solidFill>
                <a:latin typeface="CMSS10"/>
              </a:rPr>
              <a:t>) = </a:t>
            </a:r>
            <a:r>
              <a:rPr lang="pt-BR" dirty="0">
                <a:solidFill>
                  <a:srgbClr val="000000"/>
                </a:solidFill>
                <a:latin typeface="CMR10"/>
              </a:rPr>
              <a:t>Pr</a:t>
            </a:r>
            <a:r>
              <a:rPr lang="pt-BR" dirty="0">
                <a:solidFill>
                  <a:srgbClr val="000000"/>
                </a:solidFill>
                <a:latin typeface="CMSS10"/>
              </a:rPr>
              <a:t>(</a:t>
            </a:r>
            <a:r>
              <a:rPr lang="pt-BR" dirty="0">
                <a:solidFill>
                  <a:srgbClr val="000000"/>
                </a:solidFill>
                <a:latin typeface="CMSSI10"/>
              </a:rPr>
              <a:t>H </a:t>
            </a:r>
            <a:r>
              <a:rPr lang="pt-BR" dirty="0">
                <a:solidFill>
                  <a:srgbClr val="000000"/>
                </a:solidFill>
                <a:latin typeface="CMSS10"/>
              </a:rPr>
              <a:t>= </a:t>
            </a:r>
            <a:r>
              <a:rPr lang="pt-BR" dirty="0">
                <a:solidFill>
                  <a:srgbClr val="000000"/>
                </a:solidFill>
                <a:latin typeface="CMSSI10"/>
              </a:rPr>
              <a:t>h</a:t>
            </a:r>
            <a:r>
              <a:rPr lang="pt-BR" dirty="0">
                <a:solidFill>
                  <a:srgbClr val="000000"/>
                </a:solidFill>
                <a:latin typeface="CMSS10"/>
              </a:rPr>
              <a:t>) </a:t>
            </a:r>
            <a:r>
              <a:rPr lang="pt-BR" dirty="0">
                <a:solidFill>
                  <a:srgbClr val="000000"/>
                </a:solidFill>
                <a:latin typeface="CMR10"/>
              </a:rPr>
              <a:t>Pr</a:t>
            </a:r>
            <a:r>
              <a:rPr lang="pt-BR" dirty="0">
                <a:solidFill>
                  <a:srgbClr val="000000"/>
                </a:solidFill>
                <a:latin typeface="CMSS10"/>
              </a:rPr>
              <a:t>(</a:t>
            </a:r>
            <a:r>
              <a:rPr lang="pt-BR" dirty="0">
                <a:solidFill>
                  <a:srgbClr val="000000"/>
                </a:solidFill>
                <a:latin typeface="CMSSI10"/>
              </a:rPr>
              <a:t>W </a:t>
            </a:r>
            <a:r>
              <a:rPr lang="pt-BR" dirty="0">
                <a:solidFill>
                  <a:srgbClr val="000000"/>
                </a:solidFill>
                <a:latin typeface="CMSS10"/>
              </a:rPr>
              <a:t>= </a:t>
            </a:r>
            <a:r>
              <a:rPr lang="pt-BR" dirty="0">
                <a:solidFill>
                  <a:srgbClr val="000000"/>
                </a:solidFill>
                <a:latin typeface="CMSSI10"/>
              </a:rPr>
              <a:t>w</a:t>
            </a:r>
            <a:r>
              <a:rPr lang="pt-BR" dirty="0">
                <a:solidFill>
                  <a:srgbClr val="000000"/>
                </a:solidFill>
                <a:latin typeface="CMSS10"/>
              </a:rPr>
              <a:t>)</a:t>
            </a:r>
            <a:r>
              <a:rPr lang="pt-BR" dirty="0">
                <a:solidFill>
                  <a:srgbClr val="000000"/>
                </a:solidFill>
                <a:latin typeface="CMMI10"/>
              </a:rPr>
              <a:t>:</a:t>
            </a:r>
          </a:p>
          <a:p>
            <a:r>
              <a:rPr lang="en-US" dirty="0">
                <a:solidFill>
                  <a:srgbClr val="FF0000"/>
                </a:solidFill>
                <a:latin typeface="CMSS10"/>
              </a:rPr>
              <a:t>Not accurate:</a:t>
            </a:r>
          </a:p>
          <a:p>
            <a:r>
              <a:rPr lang="en-US" dirty="0">
                <a:solidFill>
                  <a:srgbClr val="FF0000"/>
                </a:solidFill>
                <a:latin typeface="CMSS10"/>
              </a:rPr>
              <a:t>height and weight will be </a:t>
            </a:r>
            <a:r>
              <a:rPr lang="en-US" dirty="0">
                <a:solidFill>
                  <a:srgbClr val="FF0000"/>
                </a:solidFill>
                <a:latin typeface="CMSSBX10"/>
              </a:rPr>
              <a:t>positively correlated</a:t>
            </a:r>
            <a:r>
              <a:rPr lang="en-US" dirty="0">
                <a:solidFill>
                  <a:srgbClr val="FF0000"/>
                </a:solidFill>
                <a:latin typeface="CMSS10"/>
              </a:rPr>
              <a:t>.</a:t>
            </a:r>
            <a:endParaRPr lang="en-US" dirty="0"/>
          </a:p>
        </p:txBody>
      </p:sp>
      <p:sp>
        <p:nvSpPr>
          <p:cNvPr id="3" name="Rectangle 2">
            <a:extLst>
              <a:ext uri="{FF2B5EF4-FFF2-40B4-BE49-F238E27FC236}">
                <a16:creationId xmlns="" xmlns:a16="http://schemas.microsoft.com/office/drawing/2014/main" id="{7A8DD6AE-E48C-4523-9F2A-ED3849589291}"/>
              </a:ext>
            </a:extLst>
          </p:cNvPr>
          <p:cNvSpPr/>
          <p:nvPr/>
        </p:nvSpPr>
        <p:spPr>
          <a:xfrm>
            <a:off x="845767" y="2555053"/>
            <a:ext cx="3189544" cy="738664"/>
          </a:xfrm>
          <a:prstGeom prst="rect">
            <a:avLst/>
          </a:prstGeom>
        </p:spPr>
        <p:txBody>
          <a:bodyPr wrap="square">
            <a:spAutoFit/>
          </a:bodyPr>
          <a:lstStyle/>
          <a:p>
            <a:r>
              <a:rPr lang="en-US" sz="2400" dirty="0">
                <a:solidFill>
                  <a:srgbClr val="3333B3"/>
                </a:solidFill>
                <a:latin typeface="CMSSBX10"/>
              </a:rPr>
              <a:t>Positive correlation</a:t>
            </a:r>
          </a:p>
          <a:p>
            <a:r>
              <a:rPr lang="en-US" dirty="0">
                <a:solidFill>
                  <a:srgbClr val="B30000"/>
                </a:solidFill>
                <a:latin typeface="CMSSI10"/>
              </a:rPr>
              <a:t>H</a:t>
            </a:r>
            <a:r>
              <a:rPr lang="en-US" dirty="0">
                <a:solidFill>
                  <a:srgbClr val="B30000"/>
                </a:solidFill>
                <a:latin typeface="CMMI10"/>
              </a:rPr>
              <a:t>;</a:t>
            </a:r>
            <a:r>
              <a:rPr lang="en-US" dirty="0">
                <a:solidFill>
                  <a:srgbClr val="B30000"/>
                </a:solidFill>
                <a:latin typeface="CMSSI10"/>
              </a:rPr>
              <a:t>W </a:t>
            </a:r>
            <a:r>
              <a:rPr lang="en-US" dirty="0">
                <a:solidFill>
                  <a:srgbClr val="B30000"/>
                </a:solidFill>
                <a:latin typeface="CMSS10"/>
              </a:rPr>
              <a:t>are </a:t>
            </a:r>
            <a:r>
              <a:rPr lang="en-US" dirty="0">
                <a:solidFill>
                  <a:srgbClr val="B30000"/>
                </a:solidFill>
                <a:latin typeface="CMSSBX10"/>
              </a:rPr>
              <a:t>positively correlated</a:t>
            </a:r>
          </a:p>
        </p:txBody>
      </p:sp>
      <p:sp>
        <p:nvSpPr>
          <p:cNvPr id="4" name="Rectangle 3">
            <a:extLst>
              <a:ext uri="{FF2B5EF4-FFF2-40B4-BE49-F238E27FC236}">
                <a16:creationId xmlns="" xmlns:a16="http://schemas.microsoft.com/office/drawing/2014/main" id="{4B8EB806-A989-454F-9AC4-1B60F1EB1C68}"/>
              </a:ext>
            </a:extLst>
          </p:cNvPr>
          <p:cNvSpPr/>
          <p:nvPr/>
        </p:nvSpPr>
        <p:spPr>
          <a:xfrm>
            <a:off x="662651" y="5892474"/>
            <a:ext cx="3961341" cy="369332"/>
          </a:xfrm>
          <a:prstGeom prst="rect">
            <a:avLst/>
          </a:prstGeom>
        </p:spPr>
        <p:txBody>
          <a:bodyPr wrap="none">
            <a:spAutoFit/>
          </a:bodyPr>
          <a:lstStyle/>
          <a:p>
            <a:r>
              <a:rPr lang="pt-BR" dirty="0">
                <a:latin typeface="CMSS10"/>
              </a:rPr>
              <a:t>This also implies </a:t>
            </a:r>
            <a:r>
              <a:rPr lang="pt-BR" dirty="0">
                <a:latin typeface="MSBM10"/>
              </a:rPr>
              <a:t>E</a:t>
            </a:r>
            <a:r>
              <a:rPr lang="pt-BR" dirty="0">
                <a:latin typeface="CMSS10"/>
              </a:rPr>
              <a:t>[</a:t>
            </a:r>
            <a:r>
              <a:rPr lang="pt-BR" dirty="0">
                <a:latin typeface="CMSSI10"/>
              </a:rPr>
              <a:t>HW</a:t>
            </a:r>
            <a:r>
              <a:rPr lang="pt-BR" dirty="0">
                <a:latin typeface="CMSS10"/>
              </a:rPr>
              <a:t>] </a:t>
            </a:r>
            <a:r>
              <a:rPr lang="pt-BR" dirty="0">
                <a:latin typeface="CMMI10"/>
              </a:rPr>
              <a:t>&gt; </a:t>
            </a:r>
            <a:r>
              <a:rPr lang="pt-BR" dirty="0">
                <a:latin typeface="MSBM10"/>
              </a:rPr>
              <a:t>E</a:t>
            </a:r>
            <a:r>
              <a:rPr lang="pt-BR" dirty="0">
                <a:latin typeface="CMSS10"/>
              </a:rPr>
              <a:t>[</a:t>
            </a:r>
            <a:r>
              <a:rPr lang="pt-BR" dirty="0">
                <a:latin typeface="CMSSI10"/>
              </a:rPr>
              <a:t>H</a:t>
            </a:r>
            <a:r>
              <a:rPr lang="pt-BR" dirty="0">
                <a:latin typeface="CMSS10"/>
              </a:rPr>
              <a:t>] </a:t>
            </a:r>
            <a:r>
              <a:rPr lang="pt-BR" dirty="0">
                <a:latin typeface="MSBM10"/>
              </a:rPr>
              <a:t>E</a:t>
            </a:r>
            <a:r>
              <a:rPr lang="pt-BR" dirty="0">
                <a:latin typeface="CMSS10"/>
              </a:rPr>
              <a:t>[</a:t>
            </a:r>
            <a:r>
              <a:rPr lang="pt-BR" dirty="0">
                <a:latin typeface="CMSSI10"/>
              </a:rPr>
              <a:t>W</a:t>
            </a:r>
            <a:r>
              <a:rPr lang="pt-BR" dirty="0">
                <a:latin typeface="CMSS10"/>
              </a:rPr>
              <a:t>].</a:t>
            </a:r>
            <a:endParaRPr lang="en-US" dirty="0"/>
          </a:p>
        </p:txBody>
      </p:sp>
      <p:pic>
        <p:nvPicPr>
          <p:cNvPr id="5" name="Picture 4">
            <a:extLst>
              <a:ext uri="{FF2B5EF4-FFF2-40B4-BE49-F238E27FC236}">
                <a16:creationId xmlns="" xmlns:a16="http://schemas.microsoft.com/office/drawing/2014/main" id="{1D0EB075-950C-42DD-816A-4797C03E8BBE}"/>
              </a:ext>
            </a:extLst>
          </p:cNvPr>
          <p:cNvPicPr>
            <a:picLocks noChangeAspect="1"/>
          </p:cNvPicPr>
          <p:nvPr/>
        </p:nvPicPr>
        <p:blipFill>
          <a:blip r:embed="rId2"/>
          <a:stretch>
            <a:fillRect/>
          </a:stretch>
        </p:blipFill>
        <p:spPr>
          <a:xfrm>
            <a:off x="255221" y="3225474"/>
            <a:ext cx="3638551" cy="2667000"/>
          </a:xfrm>
          <a:prstGeom prst="rect">
            <a:avLst/>
          </a:prstGeom>
        </p:spPr>
      </p:pic>
      <p:pic>
        <p:nvPicPr>
          <p:cNvPr id="6" name="Picture 5">
            <a:extLst>
              <a:ext uri="{FF2B5EF4-FFF2-40B4-BE49-F238E27FC236}">
                <a16:creationId xmlns="" xmlns:a16="http://schemas.microsoft.com/office/drawing/2014/main" id="{1E51751A-11E2-4AA3-BE61-0D0ED8389454}"/>
              </a:ext>
            </a:extLst>
          </p:cNvPr>
          <p:cNvPicPr>
            <a:picLocks noChangeAspect="1"/>
          </p:cNvPicPr>
          <p:nvPr/>
        </p:nvPicPr>
        <p:blipFill>
          <a:blip r:embed="rId3"/>
          <a:stretch>
            <a:fillRect/>
          </a:stretch>
        </p:blipFill>
        <p:spPr>
          <a:xfrm>
            <a:off x="5450353" y="927530"/>
            <a:ext cx="6776083" cy="4972308"/>
          </a:xfrm>
          <a:prstGeom prst="rect">
            <a:avLst/>
          </a:prstGeom>
        </p:spPr>
      </p:pic>
    </p:spTree>
    <p:extLst>
      <p:ext uri="{BB962C8B-B14F-4D97-AF65-F5344CB8AC3E}">
        <p14:creationId xmlns:p14="http://schemas.microsoft.com/office/powerpoint/2010/main" val="400599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AAC7C97-962A-4329-A952-31149EEC72D5}"/>
              </a:ext>
            </a:extLst>
          </p:cNvPr>
          <p:cNvPicPr>
            <a:picLocks noChangeAspect="1"/>
          </p:cNvPicPr>
          <p:nvPr/>
        </p:nvPicPr>
        <p:blipFill>
          <a:blip r:embed="rId2"/>
          <a:stretch>
            <a:fillRect/>
          </a:stretch>
        </p:blipFill>
        <p:spPr>
          <a:xfrm>
            <a:off x="1329232" y="115554"/>
            <a:ext cx="9124105" cy="5438632"/>
          </a:xfrm>
          <a:prstGeom prst="rect">
            <a:avLst/>
          </a:prstGeom>
        </p:spPr>
      </p:pic>
      <p:sp>
        <p:nvSpPr>
          <p:cNvPr id="3" name="Rectangle 2">
            <a:extLst>
              <a:ext uri="{FF2B5EF4-FFF2-40B4-BE49-F238E27FC236}">
                <a16:creationId xmlns="" xmlns:a16="http://schemas.microsoft.com/office/drawing/2014/main" id="{EF86109A-B1C8-4D43-A41E-B8A77F444C76}"/>
              </a:ext>
            </a:extLst>
          </p:cNvPr>
          <p:cNvSpPr/>
          <p:nvPr/>
        </p:nvSpPr>
        <p:spPr>
          <a:xfrm>
            <a:off x="2693151" y="5554192"/>
            <a:ext cx="6096000" cy="830997"/>
          </a:xfrm>
          <a:prstGeom prst="rect">
            <a:avLst/>
          </a:prstGeom>
        </p:spPr>
        <p:txBody>
          <a:bodyPr>
            <a:spAutoFit/>
          </a:bodyPr>
          <a:lstStyle/>
          <a:p>
            <a:r>
              <a:rPr lang="en-US" sz="2400" dirty="0">
                <a:solidFill>
                  <a:srgbClr val="B30000"/>
                </a:solidFill>
                <a:latin typeface="Times New Roman" panose="02020603050405020304" pitchFamily="18" charset="0"/>
                <a:cs typeface="Times New Roman" panose="02020603050405020304" pitchFamily="18" charset="0"/>
              </a:rPr>
              <a:t>If X;Y independent then cov (X; Y ) = 0.</a:t>
            </a:r>
          </a:p>
          <a:p>
            <a:r>
              <a:rPr lang="en-US" sz="2400" dirty="0">
                <a:solidFill>
                  <a:srgbClr val="B30000"/>
                </a:solidFill>
                <a:latin typeface="Times New Roman" panose="02020603050405020304" pitchFamily="18" charset="0"/>
                <a:cs typeface="Times New Roman" panose="02020603050405020304" pitchFamily="18" charset="0"/>
              </a:rPr>
              <a:t>But the converse need not be true</a:t>
            </a:r>
          </a:p>
        </p:txBody>
      </p:sp>
    </p:spTree>
    <p:extLst>
      <p:ext uri="{BB962C8B-B14F-4D97-AF65-F5344CB8AC3E}">
        <p14:creationId xmlns:p14="http://schemas.microsoft.com/office/powerpoint/2010/main" val="3148103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CF3100-8375-4EB6-8C0D-07D536B4653C}"/>
              </a:ext>
            </a:extLst>
          </p:cNvPr>
          <p:cNvSpPr>
            <a:spLocks noGrp="1"/>
          </p:cNvSpPr>
          <p:nvPr>
            <p:ph type="title"/>
          </p:nvPr>
        </p:nvSpPr>
        <p:spPr>
          <a:xfrm>
            <a:off x="838200" y="955360"/>
            <a:ext cx="10515600" cy="1487591"/>
          </a:xfrm>
        </p:spPr>
        <p:txBody>
          <a:bodyPr>
            <a:normAutofit/>
          </a:bodyPr>
          <a:lstStyle/>
          <a:p>
            <a:pPr algn="ctr"/>
            <a:r>
              <a:rPr lang="en-US" sz="2800" dirty="0">
                <a:latin typeface="Times New Roman" panose="02020603050405020304" pitchFamily="18" charset="0"/>
                <a:cs typeface="Times New Roman" panose="02020603050405020304" pitchFamily="18" charset="0"/>
              </a:rPr>
              <a:t>Data Description: Descriptive Statistics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Numerical Measure of Central Tendency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Numerical </a:t>
            </a:r>
            <a:r>
              <a:rPr lang="en-US" sz="2800" dirty="0" smtClean="0">
                <a:latin typeface="Times New Roman" panose="02020603050405020304" pitchFamily="18" charset="0"/>
                <a:cs typeface="Times New Roman" panose="02020603050405020304" pitchFamily="18" charset="0"/>
              </a:rPr>
              <a:t>Measure of </a:t>
            </a:r>
            <a:r>
              <a:rPr lang="en-US" sz="2800" dirty="0">
                <a:latin typeface="Times New Roman" panose="02020603050405020304" pitchFamily="18" charset="0"/>
                <a:cs typeface="Times New Roman" panose="02020603050405020304" pitchFamily="18" charset="0"/>
              </a:rPr>
              <a:t>Variability</a:t>
            </a:r>
            <a:endParaRPr lang="en-US" sz="2800" dirty="0"/>
          </a:p>
        </p:txBody>
      </p:sp>
      <p:sp>
        <p:nvSpPr>
          <p:cNvPr id="4" name="Rectangle 3">
            <a:extLst>
              <a:ext uri="{FF2B5EF4-FFF2-40B4-BE49-F238E27FC236}">
                <a16:creationId xmlns="" xmlns:a16="http://schemas.microsoft.com/office/drawing/2014/main" id="{FAB5C488-1D0D-4EA2-BF3A-389193F7250A}"/>
              </a:ext>
            </a:extLst>
          </p:cNvPr>
          <p:cNvSpPr/>
          <p:nvPr/>
        </p:nvSpPr>
        <p:spPr>
          <a:xfrm>
            <a:off x="636105" y="2613466"/>
            <a:ext cx="11025809" cy="2462213"/>
          </a:xfrm>
          <a:prstGeom prst="rect">
            <a:avLst/>
          </a:prstGeom>
        </p:spPr>
        <p:txBody>
          <a:bodyPr wrap="square">
            <a:spAutoFit/>
          </a:bodyPr>
          <a:lstStyle/>
          <a:p>
            <a:pPr marL="285750" indent="-28575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measure </a:t>
            </a:r>
            <a:r>
              <a:rPr lang="en-US" sz="2200" dirty="0">
                <a:solidFill>
                  <a:srgbClr val="FF0000"/>
                </a:solidFill>
                <a:latin typeface="Times New Roman" panose="02020603050405020304" pitchFamily="18" charset="0"/>
                <a:cs typeface="Times New Roman" panose="02020603050405020304" pitchFamily="18" charset="0"/>
              </a:rPr>
              <a:t>of central tendency is a summary statistic </a:t>
            </a:r>
            <a:r>
              <a:rPr lang="en-US" sz="2200" dirty="0">
                <a:latin typeface="Times New Roman" panose="02020603050405020304" pitchFamily="18" charset="0"/>
                <a:cs typeface="Times New Roman" panose="02020603050405020304" pitchFamily="18" charset="0"/>
              </a:rPr>
              <a:t>that represents the center point or typical value of a dataset. These measures indicate where most values in a distribution fall and are also referred to as the central location of a distribution. You can think of it as the tendency of data to cluster around a middle value. In statistics, the three most common measures of central tendency are the </a:t>
            </a:r>
            <a:r>
              <a:rPr lang="en-US" sz="2200" dirty="0">
                <a:solidFill>
                  <a:srgbClr val="FF0000"/>
                </a:solidFill>
                <a:latin typeface="Times New Roman" panose="02020603050405020304" pitchFamily="18" charset="0"/>
                <a:cs typeface="Times New Roman" panose="02020603050405020304" pitchFamily="18" charset="0"/>
              </a:rPr>
              <a:t>mean, median, and mode</a:t>
            </a:r>
            <a:r>
              <a:rPr lang="en-US" sz="2200" dirty="0">
                <a:latin typeface="Times New Roman" panose="02020603050405020304" pitchFamily="18" charset="0"/>
                <a:cs typeface="Times New Roman" panose="02020603050405020304" pitchFamily="18" charset="0"/>
              </a:rPr>
              <a:t>. Each of these measures calculates the location of the central point using a different method.</a:t>
            </a:r>
          </a:p>
          <a:p>
            <a:pPr algn="just"/>
            <a:r>
              <a:rPr lang="en-US" sz="2200" dirty="0">
                <a:latin typeface="Times New Roman" panose="02020603050405020304" pitchFamily="18" charset="0"/>
                <a:cs typeface="Times New Roman" panose="02020603050405020304" pitchFamily="18" charset="0"/>
              </a:rPr>
              <a:t>              Choosing the best measure of central tendency depends on the type of data you have. </a:t>
            </a:r>
            <a:endParaRPr lang="en-US" sz="2200" b="0" i="0" dirty="0">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F6951278-0598-4B21-A76D-91E865506746}"/>
              </a:ext>
            </a:extLst>
          </p:cNvPr>
          <p:cNvSpPr/>
          <p:nvPr/>
        </p:nvSpPr>
        <p:spPr>
          <a:xfrm>
            <a:off x="838201" y="5575225"/>
            <a:ext cx="10823713" cy="769441"/>
          </a:xfrm>
          <a:prstGeom prst="rect">
            <a:avLst/>
          </a:prstGeom>
        </p:spPr>
        <p:txBody>
          <a:bodyPr wrap="square">
            <a:spAutoFit/>
          </a:bodyPr>
          <a:lstStyle/>
          <a:p>
            <a:pPr marL="285750" indent="-28575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There are many ways of describing the </a:t>
            </a:r>
            <a:r>
              <a:rPr lang="en-US" sz="2200" dirty="0">
                <a:solidFill>
                  <a:srgbClr val="FF0000"/>
                </a:solidFill>
                <a:latin typeface="Times New Roman" panose="02020603050405020304" pitchFamily="18" charset="0"/>
                <a:cs typeface="Times New Roman" panose="02020603050405020304" pitchFamily="18" charset="0"/>
              </a:rPr>
              <a:t>variability</a:t>
            </a:r>
            <a:r>
              <a:rPr lang="en-US" sz="2200" dirty="0">
                <a:latin typeface="Times New Roman" panose="02020603050405020304" pitchFamily="18" charset="0"/>
                <a:cs typeface="Times New Roman" panose="02020603050405020304" pitchFamily="18" charset="0"/>
              </a:rPr>
              <a:t> in some data set. Most widely used are </a:t>
            </a:r>
            <a:r>
              <a:rPr lang="en-US" sz="2200" dirty="0">
                <a:solidFill>
                  <a:srgbClr val="FF0000"/>
                </a:solidFill>
                <a:latin typeface="Times New Roman" panose="02020603050405020304" pitchFamily="18" charset="0"/>
                <a:cs typeface="Times New Roman" panose="02020603050405020304" pitchFamily="18" charset="0"/>
              </a:rPr>
              <a:t>range, quartile and standard deviation.</a:t>
            </a:r>
          </a:p>
        </p:txBody>
      </p:sp>
      <p:sp>
        <p:nvSpPr>
          <p:cNvPr id="5" name="TextBox 4"/>
          <p:cNvSpPr txBox="1"/>
          <p:nvPr/>
        </p:nvSpPr>
        <p:spPr>
          <a:xfrm>
            <a:off x="3775603" y="317868"/>
            <a:ext cx="4746812" cy="523220"/>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sz="2800" dirty="0" smtClean="0">
                <a:latin typeface="Times New Roman" pitchFamily="18" charset="0"/>
                <a:cs typeface="Times New Roman" pitchFamily="18" charset="0"/>
              </a:rPr>
              <a:t>Part 1 .Statistics Quick  Review</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50687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B312788-8B71-415A-9B2F-6668472D4119}"/>
              </a:ext>
            </a:extLst>
          </p:cNvPr>
          <p:cNvSpPr/>
          <p:nvPr/>
        </p:nvSpPr>
        <p:spPr>
          <a:xfrm>
            <a:off x="1384092" y="502701"/>
            <a:ext cx="9873523" cy="1785104"/>
          </a:xfrm>
          <a:prstGeom prst="rect">
            <a:avLst/>
          </a:prstGeom>
        </p:spPr>
        <p:txBody>
          <a:bodyPr wrap="square">
            <a:spAutoFit/>
          </a:bodyPr>
          <a:lstStyle/>
          <a:p>
            <a:pPr fontAlgn="t"/>
            <a:r>
              <a:rPr lang="en-US" sz="2800" b="1" dirty="0" smtClean="0">
                <a:solidFill>
                  <a:srgbClr val="990000"/>
                </a:solidFill>
                <a:latin typeface="Times New Roman" panose="02020603050405020304" pitchFamily="18" charset="0"/>
                <a:cs typeface="Times New Roman" panose="02020603050405020304" pitchFamily="18" charset="0"/>
              </a:rPr>
              <a:t>Variance</a:t>
            </a:r>
          </a:p>
          <a:p>
            <a:pPr fontAlgn="t"/>
            <a:endParaRPr lang="en-US" sz="2800" b="1" dirty="0">
              <a:solidFill>
                <a:srgbClr val="990000"/>
              </a:solidFill>
              <a:latin typeface="Times New Roman" panose="02020603050405020304" pitchFamily="18" charset="0"/>
              <a:cs typeface="Times New Roman" panose="02020603050405020304" pitchFamily="18" charset="0"/>
            </a:endParaRPr>
          </a:p>
          <a:p>
            <a:r>
              <a:rPr lang="en-US" b="1" dirty="0">
                <a:solidFill>
                  <a:srgbClr val="000000"/>
                </a:solidFill>
                <a:latin typeface="Segoe UI" panose="020B0502040204020203" pitchFamily="34" charset="0"/>
              </a:rPr>
              <a:t>Variance</a:t>
            </a:r>
            <a:r>
              <a:rPr lang="en-US" dirty="0">
                <a:solidFill>
                  <a:srgbClr val="000000"/>
                </a:solidFill>
                <a:latin typeface="Segoe UI" panose="020B0502040204020203" pitchFamily="34" charset="0"/>
              </a:rPr>
              <a:t> is a measure of the variability or spread in a set of data. Mathematically, it is the average squared deviation from the mean score. We use the following formula to compute variance.</a:t>
            </a:r>
            <a:endParaRPr lang="en-US" b="0" i="0" dirty="0">
              <a:solidFill>
                <a:srgbClr val="000000"/>
              </a:solidFill>
              <a:effectLst/>
              <a:latin typeface="Segoe UI" panose="020B0502040204020203" pitchFamily="34" charset="0"/>
            </a:endParaRPr>
          </a:p>
        </p:txBody>
      </p:sp>
      <p:pic>
        <p:nvPicPr>
          <p:cNvPr id="3" name="Picture 2">
            <a:extLst>
              <a:ext uri="{FF2B5EF4-FFF2-40B4-BE49-F238E27FC236}">
                <a16:creationId xmlns="" xmlns:a16="http://schemas.microsoft.com/office/drawing/2014/main" id="{20A457A1-1ADB-4820-9063-350EA21DFEF8}"/>
              </a:ext>
            </a:extLst>
          </p:cNvPr>
          <p:cNvPicPr>
            <a:picLocks noChangeAspect="1"/>
          </p:cNvPicPr>
          <p:nvPr/>
        </p:nvPicPr>
        <p:blipFill>
          <a:blip r:embed="rId2"/>
          <a:stretch>
            <a:fillRect/>
          </a:stretch>
        </p:blipFill>
        <p:spPr>
          <a:xfrm>
            <a:off x="3284021" y="2405426"/>
            <a:ext cx="4935175" cy="926138"/>
          </a:xfrm>
          <a:prstGeom prst="rect">
            <a:avLst/>
          </a:prstGeom>
        </p:spPr>
      </p:pic>
      <p:pic>
        <p:nvPicPr>
          <p:cNvPr id="4" name="Picture 3">
            <a:extLst>
              <a:ext uri="{FF2B5EF4-FFF2-40B4-BE49-F238E27FC236}">
                <a16:creationId xmlns="" xmlns:a16="http://schemas.microsoft.com/office/drawing/2014/main" id="{F0265DBC-946C-410F-A2F3-824F0BEDF827}"/>
              </a:ext>
            </a:extLst>
          </p:cNvPr>
          <p:cNvPicPr>
            <a:picLocks noChangeAspect="1"/>
          </p:cNvPicPr>
          <p:nvPr/>
        </p:nvPicPr>
        <p:blipFill>
          <a:blip r:embed="rId3"/>
          <a:stretch>
            <a:fillRect/>
          </a:stretch>
        </p:blipFill>
        <p:spPr>
          <a:xfrm>
            <a:off x="3194144" y="3692854"/>
            <a:ext cx="5114925" cy="2362200"/>
          </a:xfrm>
          <a:prstGeom prst="rect">
            <a:avLst/>
          </a:prstGeom>
        </p:spPr>
      </p:pic>
    </p:spTree>
    <p:extLst>
      <p:ext uri="{BB962C8B-B14F-4D97-AF65-F5344CB8AC3E}">
        <p14:creationId xmlns:p14="http://schemas.microsoft.com/office/powerpoint/2010/main" val="4029272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E97DE27-A813-4EAE-B3EB-C49E91988F44}"/>
              </a:ext>
            </a:extLst>
          </p:cNvPr>
          <p:cNvSpPr/>
          <p:nvPr/>
        </p:nvSpPr>
        <p:spPr>
          <a:xfrm>
            <a:off x="469695" y="442612"/>
            <a:ext cx="11087724" cy="1508105"/>
          </a:xfrm>
          <a:prstGeom prst="rect">
            <a:avLst/>
          </a:prstGeom>
        </p:spPr>
        <p:txBody>
          <a:bodyPr wrap="square">
            <a:spAutoFit/>
          </a:bodyPr>
          <a:lstStyle/>
          <a:p>
            <a:pPr fontAlgn="t"/>
            <a:r>
              <a:rPr lang="en-US" sz="2800" b="1" dirty="0" smtClean="0">
                <a:solidFill>
                  <a:srgbClr val="990000"/>
                </a:solidFill>
                <a:latin typeface="Times New Roman" panose="02020603050405020304" pitchFamily="18" charset="0"/>
                <a:cs typeface="Times New Roman" panose="02020603050405020304" pitchFamily="18" charset="0"/>
              </a:rPr>
              <a:t>Covariance</a:t>
            </a:r>
          </a:p>
          <a:p>
            <a:pPr fontAlgn="t"/>
            <a:endParaRPr lang="en-US" sz="2800" b="1" dirty="0">
              <a:solidFill>
                <a:srgbClr val="990000"/>
              </a:solidFill>
              <a:latin typeface="Times New Roman" panose="02020603050405020304" pitchFamily="18" charset="0"/>
              <a:cs typeface="Times New Roman" panose="02020603050405020304" pitchFamily="18" charset="0"/>
            </a:endParaRPr>
          </a:p>
          <a:p>
            <a:r>
              <a:rPr lang="en-US" b="1" dirty="0">
                <a:solidFill>
                  <a:srgbClr val="000000"/>
                </a:solidFill>
                <a:latin typeface="Segoe UI" panose="020B0502040204020203" pitchFamily="34" charset="0"/>
              </a:rPr>
              <a:t>Covariance</a:t>
            </a:r>
            <a:r>
              <a:rPr lang="en-US" dirty="0">
                <a:solidFill>
                  <a:srgbClr val="000000"/>
                </a:solidFill>
                <a:latin typeface="Segoe UI" panose="020B0502040204020203" pitchFamily="34" charset="0"/>
              </a:rPr>
              <a:t> is a measure of the extent to which corresponding elements from two sets of ordered data move in the same direction. We use the following formula to compute covariance.</a:t>
            </a:r>
            <a:endParaRPr lang="en-US" b="0" i="0" dirty="0">
              <a:solidFill>
                <a:srgbClr val="000000"/>
              </a:solidFill>
              <a:effectLst/>
              <a:latin typeface="Segoe UI" panose="020B0502040204020203" pitchFamily="34" charset="0"/>
            </a:endParaRPr>
          </a:p>
        </p:txBody>
      </p:sp>
      <p:pic>
        <p:nvPicPr>
          <p:cNvPr id="3" name="Picture 2">
            <a:extLst>
              <a:ext uri="{FF2B5EF4-FFF2-40B4-BE49-F238E27FC236}">
                <a16:creationId xmlns="" xmlns:a16="http://schemas.microsoft.com/office/drawing/2014/main" id="{9D0C1273-B76B-4AC4-B0FB-DE7C44243FF0}"/>
              </a:ext>
            </a:extLst>
          </p:cNvPr>
          <p:cNvPicPr>
            <a:picLocks noChangeAspect="1"/>
          </p:cNvPicPr>
          <p:nvPr/>
        </p:nvPicPr>
        <p:blipFill>
          <a:blip r:embed="rId2"/>
          <a:stretch>
            <a:fillRect/>
          </a:stretch>
        </p:blipFill>
        <p:spPr>
          <a:xfrm>
            <a:off x="3476859" y="2063372"/>
            <a:ext cx="5619980" cy="542380"/>
          </a:xfrm>
          <a:prstGeom prst="rect">
            <a:avLst/>
          </a:prstGeom>
        </p:spPr>
      </p:pic>
      <p:pic>
        <p:nvPicPr>
          <p:cNvPr id="4" name="Picture 3">
            <a:extLst>
              <a:ext uri="{FF2B5EF4-FFF2-40B4-BE49-F238E27FC236}">
                <a16:creationId xmlns="" xmlns:a16="http://schemas.microsoft.com/office/drawing/2014/main" id="{7F26A8EB-C7DA-48E7-AE6F-CC21BAF2B57E}"/>
              </a:ext>
            </a:extLst>
          </p:cNvPr>
          <p:cNvPicPr>
            <a:picLocks noChangeAspect="1"/>
          </p:cNvPicPr>
          <p:nvPr/>
        </p:nvPicPr>
        <p:blipFill>
          <a:blip r:embed="rId3"/>
          <a:stretch>
            <a:fillRect/>
          </a:stretch>
        </p:blipFill>
        <p:spPr>
          <a:xfrm>
            <a:off x="2628538" y="2849455"/>
            <a:ext cx="7753351" cy="3324225"/>
          </a:xfrm>
          <a:prstGeom prst="rect">
            <a:avLst/>
          </a:prstGeom>
        </p:spPr>
      </p:pic>
    </p:spTree>
    <p:extLst>
      <p:ext uri="{BB962C8B-B14F-4D97-AF65-F5344CB8AC3E}">
        <p14:creationId xmlns:p14="http://schemas.microsoft.com/office/powerpoint/2010/main" val="1747094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2FA97F2-BE48-4F87-84D3-D9D1F39B465F}"/>
              </a:ext>
            </a:extLst>
          </p:cNvPr>
          <p:cNvSpPr/>
          <p:nvPr/>
        </p:nvSpPr>
        <p:spPr>
          <a:xfrm>
            <a:off x="352273" y="697841"/>
            <a:ext cx="11487463" cy="1938992"/>
          </a:xfrm>
          <a:prstGeom prst="rect">
            <a:avLst/>
          </a:prstGeom>
        </p:spPr>
        <p:txBody>
          <a:bodyPr wrap="square">
            <a:spAutoFit/>
          </a:bodyPr>
          <a:lstStyle/>
          <a:p>
            <a:pPr fontAlgn="t"/>
            <a:r>
              <a:rPr lang="en-US" sz="2400" b="1" dirty="0">
                <a:solidFill>
                  <a:srgbClr val="990000"/>
                </a:solidFill>
                <a:latin typeface="Times New Roman" panose="02020603050405020304" pitchFamily="18" charset="0"/>
                <a:cs typeface="Times New Roman" panose="02020603050405020304" pitchFamily="18" charset="0"/>
              </a:rPr>
              <a:t>Variance-Covariance </a:t>
            </a:r>
            <a:r>
              <a:rPr lang="en-US" sz="2400" b="1" dirty="0" smtClean="0">
                <a:solidFill>
                  <a:srgbClr val="990000"/>
                </a:solidFill>
                <a:latin typeface="Times New Roman" panose="02020603050405020304" pitchFamily="18" charset="0"/>
                <a:cs typeface="Times New Roman" panose="02020603050405020304" pitchFamily="18" charset="0"/>
              </a:rPr>
              <a:t>Matrix</a:t>
            </a:r>
          </a:p>
          <a:p>
            <a:pPr fontAlgn="t"/>
            <a:endParaRPr lang="en-US" sz="2400" b="1" dirty="0">
              <a:solidFill>
                <a:srgbClr val="99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Variance and covariance are often displayed together in a variance-covariance </a:t>
            </a:r>
            <a:r>
              <a:rPr lang="en-US" sz="2400" dirty="0">
                <a:solidFill>
                  <a:srgbClr val="3333FF"/>
                </a:solidFill>
                <a:latin typeface="Times New Roman" panose="02020603050405020304" pitchFamily="18" charset="0"/>
                <a:cs typeface="Times New Roman" panose="02020603050405020304" pitchFamily="18" charset="0"/>
                <a:hlinkClick r:id="rId2"/>
              </a:rPr>
              <a:t>matrix</a:t>
            </a:r>
            <a:r>
              <a:rPr lang="en-US" sz="2400" dirty="0">
                <a:solidFill>
                  <a:srgbClr val="000000"/>
                </a:solidFill>
                <a:latin typeface="Times New Roman" panose="02020603050405020304" pitchFamily="18" charset="0"/>
                <a:cs typeface="Times New Roman" panose="02020603050405020304" pitchFamily="18" charset="0"/>
              </a:rPr>
              <a:t>, (aka, a </a:t>
            </a:r>
            <a:r>
              <a:rPr lang="en-US" sz="2400" b="1" dirty="0">
                <a:solidFill>
                  <a:srgbClr val="000000"/>
                </a:solidFill>
                <a:latin typeface="Times New Roman" panose="02020603050405020304" pitchFamily="18" charset="0"/>
                <a:cs typeface="Times New Roman" panose="02020603050405020304" pitchFamily="18" charset="0"/>
              </a:rPr>
              <a:t>covariance matrix</a:t>
            </a:r>
            <a:r>
              <a:rPr lang="en-US" sz="2400" dirty="0">
                <a:solidFill>
                  <a:srgbClr val="000000"/>
                </a:solidFill>
                <a:latin typeface="Times New Roman" panose="02020603050405020304" pitchFamily="18" charset="0"/>
                <a:cs typeface="Times New Roman" panose="02020603050405020304" pitchFamily="18" charset="0"/>
              </a:rPr>
              <a:t>). The variances appear along the diagonal and covariances appear in the off-diagonal elements, as shown below.</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1668212E-F4E1-42C7-A334-618B45614BC7}"/>
              </a:ext>
            </a:extLst>
          </p:cNvPr>
          <p:cNvPicPr>
            <a:picLocks noChangeAspect="1"/>
          </p:cNvPicPr>
          <p:nvPr/>
        </p:nvPicPr>
        <p:blipFill>
          <a:blip r:embed="rId3"/>
          <a:stretch>
            <a:fillRect/>
          </a:stretch>
        </p:blipFill>
        <p:spPr>
          <a:xfrm>
            <a:off x="2584420" y="2950124"/>
            <a:ext cx="7023165" cy="2585726"/>
          </a:xfrm>
          <a:prstGeom prst="rect">
            <a:avLst/>
          </a:prstGeom>
        </p:spPr>
      </p:pic>
    </p:spTree>
    <p:extLst>
      <p:ext uri="{BB962C8B-B14F-4D97-AF65-F5344CB8AC3E}">
        <p14:creationId xmlns:p14="http://schemas.microsoft.com/office/powerpoint/2010/main" val="1440912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 xmlns:a16="http://schemas.microsoft.com/office/drawing/2014/main" id="{5C63F37F-7C01-458F-BBCE-8BCC3C4553AA}"/>
              </a:ext>
            </a:extLst>
          </p:cNvPr>
          <p:cNvSpPr txBox="1"/>
          <p:nvPr/>
        </p:nvSpPr>
        <p:spPr>
          <a:xfrm>
            <a:off x="4760496" y="101471"/>
            <a:ext cx="2485296" cy="369332"/>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b="1" dirty="0"/>
              <a:t>IDEA OF CONDITIONING</a:t>
            </a:r>
          </a:p>
        </p:txBody>
      </p:sp>
      <p:sp>
        <p:nvSpPr>
          <p:cNvPr id="31" name="TextBox 30">
            <a:extLst>
              <a:ext uri="{FF2B5EF4-FFF2-40B4-BE49-F238E27FC236}">
                <a16:creationId xmlns="" xmlns:a16="http://schemas.microsoft.com/office/drawing/2014/main" id="{B18170FD-0BDF-41F3-A3BB-F7D0A1D2BD33}"/>
              </a:ext>
            </a:extLst>
          </p:cNvPr>
          <p:cNvSpPr txBox="1"/>
          <p:nvPr/>
        </p:nvSpPr>
        <p:spPr>
          <a:xfrm>
            <a:off x="8017046" y="416530"/>
            <a:ext cx="1864165" cy="646331"/>
          </a:xfrm>
          <a:prstGeom prst="rect">
            <a:avLst/>
          </a:prstGeom>
          <a:noFill/>
        </p:spPr>
        <p:txBody>
          <a:bodyPr wrap="none" rtlCol="0">
            <a:spAutoFit/>
          </a:bodyPr>
          <a:lstStyle/>
          <a:p>
            <a:r>
              <a:rPr lang="en-US" dirty="0"/>
              <a:t>Revised Model:</a:t>
            </a:r>
          </a:p>
          <a:p>
            <a:r>
              <a:rPr lang="en-US" dirty="0"/>
              <a:t>If told B occurred:</a:t>
            </a:r>
          </a:p>
        </p:txBody>
      </p:sp>
      <p:sp>
        <p:nvSpPr>
          <p:cNvPr id="52" name="TextBox 51">
            <a:extLst>
              <a:ext uri="{FF2B5EF4-FFF2-40B4-BE49-F238E27FC236}">
                <a16:creationId xmlns="" xmlns:a16="http://schemas.microsoft.com/office/drawing/2014/main" id="{D64CD36C-0BF1-4A89-AC48-4C9D90E93A25}"/>
              </a:ext>
            </a:extLst>
          </p:cNvPr>
          <p:cNvSpPr txBox="1"/>
          <p:nvPr/>
        </p:nvSpPr>
        <p:spPr>
          <a:xfrm>
            <a:off x="10693145" y="1821837"/>
            <a:ext cx="508473" cy="369332"/>
          </a:xfrm>
          <a:prstGeom prst="rect">
            <a:avLst/>
          </a:prstGeom>
          <a:noFill/>
        </p:spPr>
        <p:txBody>
          <a:bodyPr wrap="none" rtlCol="0">
            <a:spAutoFit/>
          </a:bodyPr>
          <a:lstStyle/>
          <a:p>
            <a:r>
              <a:rPr lang="en-US" dirty="0"/>
              <a:t>1/6</a:t>
            </a:r>
          </a:p>
        </p:txBody>
      </p:sp>
      <p:grpSp>
        <p:nvGrpSpPr>
          <p:cNvPr id="139" name="Group 138">
            <a:extLst>
              <a:ext uri="{FF2B5EF4-FFF2-40B4-BE49-F238E27FC236}">
                <a16:creationId xmlns="" xmlns:a16="http://schemas.microsoft.com/office/drawing/2014/main" id="{F1A8C230-A3A1-4F77-A6AA-D359187CBE02}"/>
              </a:ext>
            </a:extLst>
          </p:cNvPr>
          <p:cNvGrpSpPr/>
          <p:nvPr/>
        </p:nvGrpSpPr>
        <p:grpSpPr>
          <a:xfrm>
            <a:off x="7433773" y="1109501"/>
            <a:ext cx="3138959" cy="1903267"/>
            <a:chOff x="7433769" y="1109499"/>
            <a:chExt cx="3138959" cy="1903267"/>
          </a:xfrm>
        </p:grpSpPr>
        <p:grpSp>
          <p:nvGrpSpPr>
            <p:cNvPr id="79" name="Group 78">
              <a:extLst>
                <a:ext uri="{FF2B5EF4-FFF2-40B4-BE49-F238E27FC236}">
                  <a16:creationId xmlns="" xmlns:a16="http://schemas.microsoft.com/office/drawing/2014/main" id="{ECC80D4B-854C-4E46-B699-E4F995C138F1}"/>
                </a:ext>
              </a:extLst>
            </p:cNvPr>
            <p:cNvGrpSpPr/>
            <p:nvPr/>
          </p:nvGrpSpPr>
          <p:grpSpPr>
            <a:xfrm>
              <a:off x="7433769" y="1109499"/>
              <a:ext cx="2924341" cy="1903267"/>
              <a:chOff x="5791867" y="2310323"/>
              <a:chExt cx="3822360" cy="2389690"/>
            </a:xfrm>
          </p:grpSpPr>
          <p:sp>
            <p:nvSpPr>
              <p:cNvPr id="34" name="Rectangle 33">
                <a:extLst>
                  <a:ext uri="{FF2B5EF4-FFF2-40B4-BE49-F238E27FC236}">
                    <a16:creationId xmlns="" xmlns:a16="http://schemas.microsoft.com/office/drawing/2014/main" id="{3F99F11B-26C6-45E8-9226-D99D61E2BE78}"/>
                  </a:ext>
                </a:extLst>
              </p:cNvPr>
              <p:cNvSpPr/>
              <p:nvPr/>
            </p:nvSpPr>
            <p:spPr>
              <a:xfrm>
                <a:off x="5791867" y="2310323"/>
                <a:ext cx="3822360" cy="238969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latin typeface="Times New Roman" panose="02020603050405020304" pitchFamily="18" charset="0"/>
                    <a:cs typeface="Times New Roman" panose="02020603050405020304" pitchFamily="18" charset="0"/>
                  </a:rPr>
                  <a:t>Ω</a:t>
                </a:r>
                <a:endParaRPr lang="en-US" dirty="0"/>
              </a:p>
            </p:txBody>
          </p:sp>
          <p:sp>
            <p:nvSpPr>
              <p:cNvPr id="35" name="Rectangle 34">
                <a:extLst>
                  <a:ext uri="{FF2B5EF4-FFF2-40B4-BE49-F238E27FC236}">
                    <a16:creationId xmlns="" xmlns:a16="http://schemas.microsoft.com/office/drawing/2014/main" id="{BF0C1C84-9B61-4380-A78D-8A46A77829BB}"/>
                  </a:ext>
                </a:extLst>
              </p:cNvPr>
              <p:cNvSpPr/>
              <p:nvPr/>
            </p:nvSpPr>
            <p:spPr>
              <a:xfrm>
                <a:off x="7248878" y="3416336"/>
                <a:ext cx="2352989" cy="128367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 xmlns:a16="http://schemas.microsoft.com/office/drawing/2014/main" id="{49357C99-221D-4FF0-B0FE-D605A099C430}"/>
                  </a:ext>
                </a:extLst>
              </p:cNvPr>
              <p:cNvSpPr/>
              <p:nvPr/>
            </p:nvSpPr>
            <p:spPr>
              <a:xfrm>
                <a:off x="6316893" y="2572784"/>
                <a:ext cx="1863969" cy="2049863"/>
              </a:xfrm>
              <a:prstGeom prst="ellipse">
                <a:avLst/>
              </a:prstGeom>
              <a:solidFill>
                <a:srgbClr val="00B0F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a:extLst>
                  <a:ext uri="{FF2B5EF4-FFF2-40B4-BE49-F238E27FC236}">
                    <a16:creationId xmlns="" xmlns:a16="http://schemas.microsoft.com/office/drawing/2014/main" id="{6F405E48-7E8D-44C0-A492-008F4D1A0FC3}"/>
                  </a:ext>
                </a:extLst>
              </p:cNvPr>
              <p:cNvPicPr>
                <a:picLocks noChangeAspect="1"/>
              </p:cNvPicPr>
              <p:nvPr/>
            </p:nvPicPr>
            <p:blipFill>
              <a:blip r:embed="rId2"/>
              <a:stretch>
                <a:fillRect/>
              </a:stretch>
            </p:blipFill>
            <p:spPr>
              <a:xfrm>
                <a:off x="9125359" y="3916904"/>
                <a:ext cx="146317" cy="152413"/>
              </a:xfrm>
              <a:prstGeom prst="rect">
                <a:avLst/>
              </a:prstGeom>
            </p:spPr>
          </p:pic>
          <p:pic>
            <p:nvPicPr>
              <p:cNvPr id="44" name="Picture 43">
                <a:extLst>
                  <a:ext uri="{FF2B5EF4-FFF2-40B4-BE49-F238E27FC236}">
                    <a16:creationId xmlns="" xmlns:a16="http://schemas.microsoft.com/office/drawing/2014/main" id="{FE00E159-D7AE-4923-ABF2-80D0E83C7AC8}"/>
                  </a:ext>
                </a:extLst>
              </p:cNvPr>
              <p:cNvPicPr>
                <a:picLocks noChangeAspect="1"/>
              </p:cNvPicPr>
              <p:nvPr/>
            </p:nvPicPr>
            <p:blipFill>
              <a:blip r:embed="rId2"/>
              <a:stretch>
                <a:fillRect/>
              </a:stretch>
            </p:blipFill>
            <p:spPr>
              <a:xfrm>
                <a:off x="7696867" y="3660439"/>
                <a:ext cx="146317" cy="152413"/>
              </a:xfrm>
              <a:prstGeom prst="rect">
                <a:avLst/>
              </a:prstGeom>
            </p:spPr>
          </p:pic>
          <p:pic>
            <p:nvPicPr>
              <p:cNvPr id="45" name="Picture 44">
                <a:extLst>
                  <a:ext uri="{FF2B5EF4-FFF2-40B4-BE49-F238E27FC236}">
                    <a16:creationId xmlns="" xmlns:a16="http://schemas.microsoft.com/office/drawing/2014/main" id="{2D178AC7-7270-4219-879C-CBAE892E7458}"/>
                  </a:ext>
                </a:extLst>
              </p:cNvPr>
              <p:cNvPicPr>
                <a:picLocks noChangeAspect="1"/>
              </p:cNvPicPr>
              <p:nvPr/>
            </p:nvPicPr>
            <p:blipFill>
              <a:blip r:embed="rId2"/>
              <a:stretch>
                <a:fillRect/>
              </a:stretch>
            </p:blipFill>
            <p:spPr>
              <a:xfrm>
                <a:off x="8396245" y="3846117"/>
                <a:ext cx="146317" cy="152413"/>
              </a:xfrm>
              <a:prstGeom prst="rect">
                <a:avLst/>
              </a:prstGeom>
            </p:spPr>
          </p:pic>
          <p:pic>
            <p:nvPicPr>
              <p:cNvPr id="46" name="Picture 45">
                <a:extLst>
                  <a:ext uri="{FF2B5EF4-FFF2-40B4-BE49-F238E27FC236}">
                    <a16:creationId xmlns="" xmlns:a16="http://schemas.microsoft.com/office/drawing/2014/main" id="{3BB5848B-5E2C-41CA-B99A-6D9B650B6B9D}"/>
                  </a:ext>
                </a:extLst>
              </p:cNvPr>
              <p:cNvPicPr>
                <a:picLocks noChangeAspect="1"/>
              </p:cNvPicPr>
              <p:nvPr/>
            </p:nvPicPr>
            <p:blipFill>
              <a:blip r:embed="rId2"/>
              <a:stretch>
                <a:fillRect/>
              </a:stretch>
            </p:blipFill>
            <p:spPr>
              <a:xfrm>
                <a:off x="7461472" y="4145523"/>
                <a:ext cx="146317" cy="152413"/>
              </a:xfrm>
              <a:prstGeom prst="rect">
                <a:avLst/>
              </a:prstGeom>
            </p:spPr>
          </p:pic>
          <p:pic>
            <p:nvPicPr>
              <p:cNvPr id="47" name="Picture 46">
                <a:extLst>
                  <a:ext uri="{FF2B5EF4-FFF2-40B4-BE49-F238E27FC236}">
                    <a16:creationId xmlns="" xmlns:a16="http://schemas.microsoft.com/office/drawing/2014/main" id="{67AB2EE1-C097-406F-936B-A32AEE5A5E39}"/>
                  </a:ext>
                </a:extLst>
              </p:cNvPr>
              <p:cNvPicPr>
                <a:picLocks noChangeAspect="1"/>
              </p:cNvPicPr>
              <p:nvPr/>
            </p:nvPicPr>
            <p:blipFill>
              <a:blip r:embed="rId2"/>
              <a:stretch>
                <a:fillRect/>
              </a:stretch>
            </p:blipFill>
            <p:spPr>
              <a:xfrm>
                <a:off x="8671889" y="4456751"/>
                <a:ext cx="146317" cy="152413"/>
              </a:xfrm>
              <a:prstGeom prst="rect">
                <a:avLst/>
              </a:prstGeom>
            </p:spPr>
          </p:pic>
          <p:pic>
            <p:nvPicPr>
              <p:cNvPr id="48" name="Picture 47">
                <a:extLst>
                  <a:ext uri="{FF2B5EF4-FFF2-40B4-BE49-F238E27FC236}">
                    <a16:creationId xmlns="" xmlns:a16="http://schemas.microsoft.com/office/drawing/2014/main" id="{441CCA60-7ACF-4874-A93C-7F47EC66CA0C}"/>
                  </a:ext>
                </a:extLst>
              </p:cNvPr>
              <p:cNvPicPr>
                <a:picLocks noChangeAspect="1"/>
              </p:cNvPicPr>
              <p:nvPr/>
            </p:nvPicPr>
            <p:blipFill>
              <a:blip r:embed="rId2"/>
              <a:stretch>
                <a:fillRect/>
              </a:stretch>
            </p:blipFill>
            <p:spPr>
              <a:xfrm>
                <a:off x="8164821" y="4304338"/>
                <a:ext cx="146317" cy="152413"/>
              </a:xfrm>
              <a:prstGeom prst="rect">
                <a:avLst/>
              </a:prstGeom>
            </p:spPr>
          </p:pic>
          <p:sp>
            <p:nvSpPr>
              <p:cNvPr id="49" name="TextBox 48">
                <a:extLst>
                  <a:ext uri="{FF2B5EF4-FFF2-40B4-BE49-F238E27FC236}">
                    <a16:creationId xmlns="" xmlns:a16="http://schemas.microsoft.com/office/drawing/2014/main" id="{3822EB9C-4C46-4B72-B7CC-428435D0C27C}"/>
                  </a:ext>
                </a:extLst>
              </p:cNvPr>
              <p:cNvSpPr txBox="1"/>
              <p:nvPr/>
            </p:nvSpPr>
            <p:spPr>
              <a:xfrm>
                <a:off x="8667123" y="3475773"/>
                <a:ext cx="411091" cy="463723"/>
              </a:xfrm>
              <a:prstGeom prst="rect">
                <a:avLst/>
              </a:prstGeom>
              <a:noFill/>
            </p:spPr>
            <p:txBody>
              <a:bodyPr wrap="none" rtlCol="0">
                <a:spAutoFit/>
              </a:bodyPr>
              <a:lstStyle/>
              <a:p>
                <a:r>
                  <a:rPr lang="en-US" b="1" dirty="0">
                    <a:solidFill>
                      <a:srgbClr val="FF0000"/>
                    </a:solidFill>
                  </a:rPr>
                  <a:t>B</a:t>
                </a:r>
              </a:p>
            </p:txBody>
          </p:sp>
          <p:sp>
            <p:nvSpPr>
              <p:cNvPr id="50" name="TextBox 49">
                <a:extLst>
                  <a:ext uri="{FF2B5EF4-FFF2-40B4-BE49-F238E27FC236}">
                    <a16:creationId xmlns="" xmlns:a16="http://schemas.microsoft.com/office/drawing/2014/main" id="{93D40E1C-1FFD-48F0-A4B6-8E8501229F6A}"/>
                  </a:ext>
                </a:extLst>
              </p:cNvPr>
              <p:cNvSpPr txBox="1"/>
              <p:nvPr/>
            </p:nvSpPr>
            <p:spPr>
              <a:xfrm>
                <a:off x="5929621" y="2406231"/>
                <a:ext cx="465568" cy="463723"/>
              </a:xfrm>
              <a:prstGeom prst="rect">
                <a:avLst/>
              </a:prstGeom>
              <a:noFill/>
            </p:spPr>
            <p:txBody>
              <a:bodyPr wrap="none" rtlCol="0">
                <a:spAutoFit/>
              </a:bodyPr>
              <a:lstStyle/>
              <a:p>
                <a:r>
                  <a:rPr lang="el-GR" dirty="0">
                    <a:latin typeface="Times New Roman" panose="02020603050405020304" pitchFamily="18" charset="0"/>
                    <a:cs typeface="Times New Roman" panose="02020603050405020304" pitchFamily="18" charset="0"/>
                  </a:rPr>
                  <a:t>Ω</a:t>
                </a:r>
                <a:endParaRPr lang="en-US" dirty="0"/>
              </a:p>
            </p:txBody>
          </p:sp>
          <p:sp>
            <p:nvSpPr>
              <p:cNvPr id="51" name="TextBox 50">
                <a:extLst>
                  <a:ext uri="{FF2B5EF4-FFF2-40B4-BE49-F238E27FC236}">
                    <a16:creationId xmlns="" xmlns:a16="http://schemas.microsoft.com/office/drawing/2014/main" id="{7FA3085C-1C1E-47CB-B46B-49FEEBED8B8E}"/>
                  </a:ext>
                </a:extLst>
              </p:cNvPr>
              <p:cNvSpPr txBox="1"/>
              <p:nvPr/>
            </p:nvSpPr>
            <p:spPr>
              <a:xfrm>
                <a:off x="6751141" y="2580383"/>
                <a:ext cx="423663" cy="463723"/>
              </a:xfrm>
              <a:prstGeom prst="rect">
                <a:avLst/>
              </a:prstGeom>
              <a:noFill/>
            </p:spPr>
            <p:txBody>
              <a:bodyPr wrap="none" rtlCol="0">
                <a:spAutoFit/>
              </a:bodyPr>
              <a:lstStyle/>
              <a:p>
                <a:r>
                  <a:rPr lang="en-US" b="1" dirty="0">
                    <a:solidFill>
                      <a:srgbClr val="FF0000"/>
                    </a:solidFill>
                  </a:rPr>
                  <a:t>A</a:t>
                </a:r>
              </a:p>
            </p:txBody>
          </p:sp>
        </p:grpSp>
        <p:cxnSp>
          <p:nvCxnSpPr>
            <p:cNvPr id="53" name="Straight Arrow Connector 52">
              <a:extLst>
                <a:ext uri="{FF2B5EF4-FFF2-40B4-BE49-F238E27FC236}">
                  <a16:creationId xmlns="" xmlns:a16="http://schemas.microsoft.com/office/drawing/2014/main" id="{6C68AB70-3069-4DC8-9E56-59075A9E2248}"/>
                </a:ext>
              </a:extLst>
            </p:cNvPr>
            <p:cNvCxnSpPr>
              <a:cxnSpLocks/>
            </p:cNvCxnSpPr>
            <p:nvPr/>
          </p:nvCxnSpPr>
          <p:spPr>
            <a:xfrm flipH="1">
              <a:off x="10182854" y="2029407"/>
              <a:ext cx="389874" cy="283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 xmlns:a16="http://schemas.microsoft.com/office/drawing/2014/main" id="{612639DE-7524-4AE3-8403-558EBD8BA331}"/>
              </a:ext>
            </a:extLst>
          </p:cNvPr>
          <p:cNvSpPr txBox="1"/>
          <p:nvPr/>
        </p:nvSpPr>
        <p:spPr>
          <a:xfrm>
            <a:off x="7433419" y="3187446"/>
            <a:ext cx="3682547" cy="646331"/>
          </a:xfrm>
          <a:prstGeom prst="rect">
            <a:avLst/>
          </a:prstGeom>
          <a:noFill/>
        </p:spPr>
        <p:txBody>
          <a:bodyPr wrap="none" rtlCol="0">
            <a:spAutoFit/>
          </a:bodyPr>
          <a:lstStyle/>
          <a:p>
            <a:pPr algn="ctr"/>
            <a:r>
              <a:rPr lang="en-US" b="1" dirty="0"/>
              <a:t>P(A/B)=2/6=1/3</a:t>
            </a:r>
          </a:p>
          <a:p>
            <a:pPr algn="ctr"/>
            <a:r>
              <a:rPr lang="en-US" dirty="0"/>
              <a:t>Probability of A given that B occurred</a:t>
            </a:r>
          </a:p>
        </p:txBody>
      </p:sp>
      <p:grpSp>
        <p:nvGrpSpPr>
          <p:cNvPr id="95" name="Group 94">
            <a:extLst>
              <a:ext uri="{FF2B5EF4-FFF2-40B4-BE49-F238E27FC236}">
                <a16:creationId xmlns="" xmlns:a16="http://schemas.microsoft.com/office/drawing/2014/main" id="{83772E63-D796-47A4-A634-F7D5A9851FE0}"/>
              </a:ext>
            </a:extLst>
          </p:cNvPr>
          <p:cNvGrpSpPr/>
          <p:nvPr/>
        </p:nvGrpSpPr>
        <p:grpSpPr>
          <a:xfrm>
            <a:off x="632712" y="3405008"/>
            <a:ext cx="2688477" cy="1672998"/>
            <a:chOff x="615383" y="5047819"/>
            <a:chExt cx="2747286" cy="1785152"/>
          </a:xfrm>
        </p:grpSpPr>
        <p:sp>
          <p:nvSpPr>
            <p:cNvPr id="61" name="Rectangle 60">
              <a:extLst>
                <a:ext uri="{FF2B5EF4-FFF2-40B4-BE49-F238E27FC236}">
                  <a16:creationId xmlns="" xmlns:a16="http://schemas.microsoft.com/office/drawing/2014/main" id="{5C49AF09-DE9B-4DEF-9909-0852B4DB2044}"/>
                </a:ext>
              </a:extLst>
            </p:cNvPr>
            <p:cNvSpPr/>
            <p:nvPr/>
          </p:nvSpPr>
          <p:spPr>
            <a:xfrm>
              <a:off x="615383" y="5076492"/>
              <a:ext cx="2740392" cy="1756479"/>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 xmlns:a16="http://schemas.microsoft.com/office/drawing/2014/main" id="{53CACF90-09A6-47B5-A067-EB123D73F7D0}"/>
                </a:ext>
              </a:extLst>
            </p:cNvPr>
            <p:cNvSpPr/>
            <p:nvPr/>
          </p:nvSpPr>
          <p:spPr>
            <a:xfrm>
              <a:off x="1779396" y="5856068"/>
              <a:ext cx="1583273" cy="974721"/>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 xmlns:a16="http://schemas.microsoft.com/office/drawing/2014/main" id="{D14ECF85-6FB7-48A8-9771-BD5FA20BCF88}"/>
                </a:ext>
              </a:extLst>
            </p:cNvPr>
            <p:cNvSpPr/>
            <p:nvPr/>
          </p:nvSpPr>
          <p:spPr>
            <a:xfrm>
              <a:off x="1139083" y="5293639"/>
              <a:ext cx="1288813" cy="1251561"/>
            </a:xfrm>
            <a:prstGeom prst="ellipse">
              <a:avLst/>
            </a:prstGeom>
            <a:solidFill>
              <a:srgbClr val="00B0F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 xmlns:a16="http://schemas.microsoft.com/office/drawing/2014/main" id="{1E3D3D66-ECA1-4C07-B8B1-0F46BB96455E}"/>
                </a:ext>
              </a:extLst>
            </p:cNvPr>
            <p:cNvSpPr txBox="1"/>
            <p:nvPr/>
          </p:nvSpPr>
          <p:spPr>
            <a:xfrm>
              <a:off x="2796448" y="5954731"/>
              <a:ext cx="321390" cy="394091"/>
            </a:xfrm>
            <a:prstGeom prst="rect">
              <a:avLst/>
            </a:prstGeom>
            <a:noFill/>
          </p:spPr>
          <p:txBody>
            <a:bodyPr wrap="none" rtlCol="0">
              <a:spAutoFit/>
            </a:bodyPr>
            <a:lstStyle/>
            <a:p>
              <a:r>
                <a:rPr lang="en-US" b="1" dirty="0">
                  <a:solidFill>
                    <a:srgbClr val="FF0000"/>
                  </a:solidFill>
                </a:rPr>
                <a:t>B</a:t>
              </a:r>
            </a:p>
          </p:txBody>
        </p:sp>
        <p:sp>
          <p:nvSpPr>
            <p:cNvPr id="77" name="TextBox 76">
              <a:extLst>
                <a:ext uri="{FF2B5EF4-FFF2-40B4-BE49-F238E27FC236}">
                  <a16:creationId xmlns="" xmlns:a16="http://schemas.microsoft.com/office/drawing/2014/main" id="{A3A00C8C-29D5-4999-9F2F-FB4581C3AC7C}"/>
                </a:ext>
              </a:extLst>
            </p:cNvPr>
            <p:cNvSpPr txBox="1"/>
            <p:nvPr/>
          </p:nvSpPr>
          <p:spPr>
            <a:xfrm>
              <a:off x="685133" y="5047819"/>
              <a:ext cx="363979" cy="394091"/>
            </a:xfrm>
            <a:prstGeom prst="rect">
              <a:avLst/>
            </a:prstGeom>
            <a:noFill/>
          </p:spPr>
          <p:txBody>
            <a:bodyPr wrap="none" rtlCol="0">
              <a:spAutoFit/>
            </a:bodyPr>
            <a:lstStyle/>
            <a:p>
              <a:r>
                <a:rPr lang="el-GR" dirty="0">
                  <a:latin typeface="Times New Roman" panose="02020603050405020304" pitchFamily="18" charset="0"/>
                  <a:cs typeface="Times New Roman" panose="02020603050405020304" pitchFamily="18" charset="0"/>
                </a:rPr>
                <a:t>Ω</a:t>
              </a:r>
              <a:endParaRPr lang="en-US" dirty="0"/>
            </a:p>
          </p:txBody>
        </p:sp>
        <p:sp>
          <p:nvSpPr>
            <p:cNvPr id="78" name="TextBox 77">
              <a:extLst>
                <a:ext uri="{FF2B5EF4-FFF2-40B4-BE49-F238E27FC236}">
                  <a16:creationId xmlns="" xmlns:a16="http://schemas.microsoft.com/office/drawing/2014/main" id="{2F77E69D-ACE8-4195-B307-EFDDEEF5F094}"/>
                </a:ext>
              </a:extLst>
            </p:cNvPr>
            <p:cNvSpPr txBox="1"/>
            <p:nvPr/>
          </p:nvSpPr>
          <p:spPr>
            <a:xfrm>
              <a:off x="1275537" y="5444631"/>
              <a:ext cx="331218" cy="394091"/>
            </a:xfrm>
            <a:prstGeom prst="rect">
              <a:avLst/>
            </a:prstGeom>
            <a:noFill/>
          </p:spPr>
          <p:txBody>
            <a:bodyPr wrap="none" rtlCol="0">
              <a:spAutoFit/>
            </a:bodyPr>
            <a:lstStyle/>
            <a:p>
              <a:r>
                <a:rPr lang="en-US" b="1" dirty="0">
                  <a:solidFill>
                    <a:srgbClr val="FF0000"/>
                  </a:solidFill>
                </a:rPr>
                <a:t>A</a:t>
              </a:r>
            </a:p>
          </p:txBody>
        </p:sp>
      </p:grpSp>
      <p:grpSp>
        <p:nvGrpSpPr>
          <p:cNvPr id="82" name="Group 81">
            <a:extLst>
              <a:ext uri="{FF2B5EF4-FFF2-40B4-BE49-F238E27FC236}">
                <a16:creationId xmlns="" xmlns:a16="http://schemas.microsoft.com/office/drawing/2014/main" id="{8C1A47BD-5A6D-4A64-909E-A3623D423207}"/>
              </a:ext>
            </a:extLst>
          </p:cNvPr>
          <p:cNvGrpSpPr/>
          <p:nvPr/>
        </p:nvGrpSpPr>
        <p:grpSpPr>
          <a:xfrm>
            <a:off x="3719903" y="3475202"/>
            <a:ext cx="2755892" cy="1602794"/>
            <a:chOff x="5791867" y="2310323"/>
            <a:chExt cx="3822360" cy="2389690"/>
          </a:xfrm>
        </p:grpSpPr>
        <p:sp>
          <p:nvSpPr>
            <p:cNvPr id="83" name="Rectangle 82">
              <a:extLst>
                <a:ext uri="{FF2B5EF4-FFF2-40B4-BE49-F238E27FC236}">
                  <a16:creationId xmlns="" xmlns:a16="http://schemas.microsoft.com/office/drawing/2014/main" id="{2C9082F7-5A93-4453-99D2-AAA04C131609}"/>
                </a:ext>
              </a:extLst>
            </p:cNvPr>
            <p:cNvSpPr/>
            <p:nvPr/>
          </p:nvSpPr>
          <p:spPr>
            <a:xfrm>
              <a:off x="5791867" y="2310323"/>
              <a:ext cx="3822360" cy="238969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 xmlns:a16="http://schemas.microsoft.com/office/drawing/2014/main" id="{07112E84-167F-4352-B1A8-449991156901}"/>
                </a:ext>
              </a:extLst>
            </p:cNvPr>
            <p:cNvSpPr/>
            <p:nvPr/>
          </p:nvSpPr>
          <p:spPr>
            <a:xfrm>
              <a:off x="7248878" y="3416336"/>
              <a:ext cx="2352989" cy="128367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 xmlns:a16="http://schemas.microsoft.com/office/drawing/2014/main" id="{9030905E-DC91-4EBA-83C1-EFA263BA546B}"/>
                </a:ext>
              </a:extLst>
            </p:cNvPr>
            <p:cNvSpPr/>
            <p:nvPr/>
          </p:nvSpPr>
          <p:spPr>
            <a:xfrm>
              <a:off x="6316893" y="2483095"/>
              <a:ext cx="1863969" cy="2049863"/>
            </a:xfrm>
            <a:prstGeom prst="ellipse">
              <a:avLst/>
            </a:prstGeom>
            <a:solidFill>
              <a:srgbClr val="00B0F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 xmlns:a16="http://schemas.microsoft.com/office/drawing/2014/main" id="{7AC58FA6-37D3-4510-9E95-3FD4D9E97CD4}"/>
                </a:ext>
              </a:extLst>
            </p:cNvPr>
            <p:cNvSpPr txBox="1"/>
            <p:nvPr/>
          </p:nvSpPr>
          <p:spPr>
            <a:xfrm>
              <a:off x="8667117" y="3475772"/>
              <a:ext cx="436218" cy="550657"/>
            </a:xfrm>
            <a:prstGeom prst="rect">
              <a:avLst/>
            </a:prstGeom>
            <a:noFill/>
          </p:spPr>
          <p:txBody>
            <a:bodyPr wrap="none" rtlCol="0">
              <a:spAutoFit/>
            </a:bodyPr>
            <a:lstStyle/>
            <a:p>
              <a:r>
                <a:rPr lang="en-US" b="1" dirty="0">
                  <a:solidFill>
                    <a:srgbClr val="FF0000"/>
                  </a:solidFill>
                </a:rPr>
                <a:t>B</a:t>
              </a:r>
            </a:p>
          </p:txBody>
        </p:sp>
        <p:sp>
          <p:nvSpPr>
            <p:cNvPr id="93" name="TextBox 92">
              <a:extLst>
                <a:ext uri="{FF2B5EF4-FFF2-40B4-BE49-F238E27FC236}">
                  <a16:creationId xmlns="" xmlns:a16="http://schemas.microsoft.com/office/drawing/2014/main" id="{C1E48868-2E8D-4D56-BE05-95ADA6B513BD}"/>
                </a:ext>
              </a:extLst>
            </p:cNvPr>
            <p:cNvSpPr txBox="1"/>
            <p:nvPr/>
          </p:nvSpPr>
          <p:spPr>
            <a:xfrm>
              <a:off x="5929620" y="2406232"/>
              <a:ext cx="494025" cy="550657"/>
            </a:xfrm>
            <a:prstGeom prst="rect">
              <a:avLst/>
            </a:prstGeom>
            <a:noFill/>
          </p:spPr>
          <p:txBody>
            <a:bodyPr wrap="none" rtlCol="0">
              <a:spAutoFit/>
            </a:bodyPr>
            <a:lstStyle/>
            <a:p>
              <a:r>
                <a:rPr lang="el-GR" dirty="0">
                  <a:latin typeface="Times New Roman" panose="02020603050405020304" pitchFamily="18" charset="0"/>
                  <a:cs typeface="Times New Roman" panose="02020603050405020304" pitchFamily="18" charset="0"/>
                </a:rPr>
                <a:t>Ω</a:t>
              </a:r>
              <a:endParaRPr lang="en-US" dirty="0"/>
            </a:p>
          </p:txBody>
        </p:sp>
        <p:sp>
          <p:nvSpPr>
            <p:cNvPr id="94" name="TextBox 93">
              <a:extLst>
                <a:ext uri="{FF2B5EF4-FFF2-40B4-BE49-F238E27FC236}">
                  <a16:creationId xmlns="" xmlns:a16="http://schemas.microsoft.com/office/drawing/2014/main" id="{543B453C-8BDE-4D13-A5D3-A16CD4F49E79}"/>
                </a:ext>
              </a:extLst>
            </p:cNvPr>
            <p:cNvSpPr txBox="1"/>
            <p:nvPr/>
          </p:nvSpPr>
          <p:spPr>
            <a:xfrm>
              <a:off x="6751141" y="2580384"/>
              <a:ext cx="449558" cy="550657"/>
            </a:xfrm>
            <a:prstGeom prst="rect">
              <a:avLst/>
            </a:prstGeom>
            <a:noFill/>
          </p:spPr>
          <p:txBody>
            <a:bodyPr wrap="none" rtlCol="0">
              <a:spAutoFit/>
            </a:bodyPr>
            <a:lstStyle/>
            <a:p>
              <a:r>
                <a:rPr lang="en-US" b="1" dirty="0">
                  <a:solidFill>
                    <a:srgbClr val="FF0000"/>
                  </a:solidFill>
                </a:rPr>
                <a:t>A</a:t>
              </a:r>
            </a:p>
          </p:txBody>
        </p:sp>
      </p:grpSp>
      <p:grpSp>
        <p:nvGrpSpPr>
          <p:cNvPr id="124" name="Group 123">
            <a:extLst>
              <a:ext uri="{FF2B5EF4-FFF2-40B4-BE49-F238E27FC236}">
                <a16:creationId xmlns="" xmlns:a16="http://schemas.microsoft.com/office/drawing/2014/main" id="{07B8EB54-7F4E-4B4C-86DB-BDD56C83240E}"/>
              </a:ext>
            </a:extLst>
          </p:cNvPr>
          <p:cNvGrpSpPr/>
          <p:nvPr/>
        </p:nvGrpSpPr>
        <p:grpSpPr>
          <a:xfrm>
            <a:off x="1185180" y="3597759"/>
            <a:ext cx="1786903" cy="1259166"/>
            <a:chOff x="1185180" y="4199341"/>
            <a:chExt cx="1786902" cy="1259166"/>
          </a:xfrm>
        </p:grpSpPr>
        <p:sp>
          <p:nvSpPr>
            <p:cNvPr id="98" name="TextBox 97">
              <a:extLst>
                <a:ext uri="{FF2B5EF4-FFF2-40B4-BE49-F238E27FC236}">
                  <a16:creationId xmlns="" xmlns:a16="http://schemas.microsoft.com/office/drawing/2014/main" id="{1DC93A81-3978-47FC-8759-874764B69849}"/>
                </a:ext>
              </a:extLst>
            </p:cNvPr>
            <p:cNvSpPr txBox="1"/>
            <p:nvPr/>
          </p:nvSpPr>
          <p:spPr>
            <a:xfrm>
              <a:off x="1185180" y="4745653"/>
              <a:ext cx="625492" cy="369332"/>
            </a:xfrm>
            <a:prstGeom prst="rect">
              <a:avLst/>
            </a:prstGeom>
            <a:noFill/>
          </p:spPr>
          <p:txBody>
            <a:bodyPr wrap="none" rtlCol="0">
              <a:spAutoFit/>
            </a:bodyPr>
            <a:lstStyle/>
            <a:p>
              <a:r>
                <a:rPr lang="en-US" dirty="0"/>
                <a:t>3/12</a:t>
              </a:r>
            </a:p>
          </p:txBody>
        </p:sp>
        <p:sp>
          <p:nvSpPr>
            <p:cNvPr id="99" name="TextBox 98">
              <a:extLst>
                <a:ext uri="{FF2B5EF4-FFF2-40B4-BE49-F238E27FC236}">
                  <a16:creationId xmlns="" xmlns:a16="http://schemas.microsoft.com/office/drawing/2014/main" id="{0FA22F36-924F-40C7-A38E-0452AE2B9607}"/>
                </a:ext>
              </a:extLst>
            </p:cNvPr>
            <p:cNvSpPr txBox="1"/>
            <p:nvPr/>
          </p:nvSpPr>
          <p:spPr>
            <a:xfrm>
              <a:off x="2346590" y="5089175"/>
              <a:ext cx="625492" cy="369332"/>
            </a:xfrm>
            <a:prstGeom prst="rect">
              <a:avLst/>
            </a:prstGeom>
            <a:noFill/>
          </p:spPr>
          <p:txBody>
            <a:bodyPr wrap="none" rtlCol="0">
              <a:spAutoFit/>
            </a:bodyPr>
            <a:lstStyle/>
            <a:p>
              <a:r>
                <a:rPr lang="en-US" dirty="0"/>
                <a:t>4/12</a:t>
              </a:r>
            </a:p>
          </p:txBody>
        </p:sp>
        <p:sp>
          <p:nvSpPr>
            <p:cNvPr id="100" name="TextBox 99">
              <a:extLst>
                <a:ext uri="{FF2B5EF4-FFF2-40B4-BE49-F238E27FC236}">
                  <a16:creationId xmlns="" xmlns:a16="http://schemas.microsoft.com/office/drawing/2014/main" id="{9CBD993F-2BD3-4786-B4CA-6F05CD1AB3CA}"/>
                </a:ext>
              </a:extLst>
            </p:cNvPr>
            <p:cNvSpPr txBox="1"/>
            <p:nvPr/>
          </p:nvSpPr>
          <p:spPr>
            <a:xfrm>
              <a:off x="1789680" y="4806073"/>
              <a:ext cx="625492" cy="369332"/>
            </a:xfrm>
            <a:prstGeom prst="rect">
              <a:avLst/>
            </a:prstGeom>
            <a:noFill/>
          </p:spPr>
          <p:txBody>
            <a:bodyPr wrap="none" rtlCol="0">
              <a:spAutoFit/>
            </a:bodyPr>
            <a:lstStyle/>
            <a:p>
              <a:r>
                <a:rPr lang="en-US" dirty="0"/>
                <a:t>2/12</a:t>
              </a:r>
            </a:p>
          </p:txBody>
        </p:sp>
        <p:sp>
          <p:nvSpPr>
            <p:cNvPr id="101" name="TextBox 100">
              <a:extLst>
                <a:ext uri="{FF2B5EF4-FFF2-40B4-BE49-F238E27FC236}">
                  <a16:creationId xmlns="" xmlns:a16="http://schemas.microsoft.com/office/drawing/2014/main" id="{2BFC056E-01E5-4B12-A91E-483EE7FDDA05}"/>
                </a:ext>
              </a:extLst>
            </p:cNvPr>
            <p:cNvSpPr txBox="1"/>
            <p:nvPr/>
          </p:nvSpPr>
          <p:spPr>
            <a:xfrm>
              <a:off x="2336623" y="4199341"/>
              <a:ext cx="625492" cy="369332"/>
            </a:xfrm>
            <a:prstGeom prst="rect">
              <a:avLst/>
            </a:prstGeom>
            <a:noFill/>
          </p:spPr>
          <p:txBody>
            <a:bodyPr wrap="none" rtlCol="0">
              <a:spAutoFit/>
            </a:bodyPr>
            <a:lstStyle/>
            <a:p>
              <a:r>
                <a:rPr lang="en-US" dirty="0"/>
                <a:t>3/12</a:t>
              </a:r>
            </a:p>
          </p:txBody>
        </p:sp>
      </p:grpSp>
      <p:sp>
        <p:nvSpPr>
          <p:cNvPr id="102" name="TextBox 101">
            <a:extLst>
              <a:ext uri="{FF2B5EF4-FFF2-40B4-BE49-F238E27FC236}">
                <a16:creationId xmlns="" xmlns:a16="http://schemas.microsoft.com/office/drawing/2014/main" id="{C35FD135-1FFC-4880-BDA3-CF47066403F4}"/>
              </a:ext>
            </a:extLst>
          </p:cNvPr>
          <p:cNvSpPr txBox="1"/>
          <p:nvPr/>
        </p:nvSpPr>
        <p:spPr>
          <a:xfrm>
            <a:off x="4790135" y="4342602"/>
            <a:ext cx="625492" cy="369332"/>
          </a:xfrm>
          <a:prstGeom prst="rect">
            <a:avLst/>
          </a:prstGeom>
          <a:noFill/>
        </p:spPr>
        <p:txBody>
          <a:bodyPr wrap="none" rtlCol="0">
            <a:spAutoFit/>
          </a:bodyPr>
          <a:lstStyle/>
          <a:p>
            <a:r>
              <a:rPr lang="en-US" dirty="0"/>
              <a:t>2/12</a:t>
            </a:r>
          </a:p>
        </p:txBody>
      </p:sp>
      <p:sp>
        <p:nvSpPr>
          <p:cNvPr id="103" name="TextBox 102">
            <a:extLst>
              <a:ext uri="{FF2B5EF4-FFF2-40B4-BE49-F238E27FC236}">
                <a16:creationId xmlns="" xmlns:a16="http://schemas.microsoft.com/office/drawing/2014/main" id="{0535D41A-2730-4F77-8ABD-C9F7AAC93BF4}"/>
              </a:ext>
            </a:extLst>
          </p:cNvPr>
          <p:cNvSpPr txBox="1"/>
          <p:nvPr/>
        </p:nvSpPr>
        <p:spPr>
          <a:xfrm>
            <a:off x="5488812" y="4562610"/>
            <a:ext cx="625492" cy="369332"/>
          </a:xfrm>
          <a:prstGeom prst="rect">
            <a:avLst/>
          </a:prstGeom>
          <a:noFill/>
        </p:spPr>
        <p:txBody>
          <a:bodyPr wrap="none" rtlCol="0">
            <a:spAutoFit/>
          </a:bodyPr>
          <a:lstStyle/>
          <a:p>
            <a:r>
              <a:rPr lang="en-US" dirty="0"/>
              <a:t>4/12</a:t>
            </a:r>
          </a:p>
        </p:txBody>
      </p:sp>
      <p:sp>
        <p:nvSpPr>
          <p:cNvPr id="104" name="TextBox 103">
            <a:extLst>
              <a:ext uri="{FF2B5EF4-FFF2-40B4-BE49-F238E27FC236}">
                <a16:creationId xmlns="" xmlns:a16="http://schemas.microsoft.com/office/drawing/2014/main" id="{FA0921BF-F081-46DC-A7BC-07BA50B3B719}"/>
              </a:ext>
            </a:extLst>
          </p:cNvPr>
          <p:cNvSpPr txBox="1"/>
          <p:nvPr/>
        </p:nvSpPr>
        <p:spPr>
          <a:xfrm>
            <a:off x="5259054" y="2792902"/>
            <a:ext cx="888385" cy="369332"/>
          </a:xfrm>
          <a:prstGeom prst="rect">
            <a:avLst/>
          </a:prstGeom>
          <a:noFill/>
        </p:spPr>
        <p:txBody>
          <a:bodyPr wrap="none" rtlCol="0">
            <a:spAutoFit/>
          </a:bodyPr>
          <a:lstStyle/>
          <a:p>
            <a:r>
              <a:rPr lang="en-US" b="1" dirty="0"/>
              <a:t>P(A</a:t>
            </a:r>
            <a:r>
              <a:rPr lang="en-US" b="1" dirty="0">
                <a:latin typeface="Times New Roman" panose="02020603050405020304" pitchFamily="18" charset="0"/>
                <a:cs typeface="Times New Roman" panose="02020603050405020304" pitchFamily="18" charset="0"/>
              </a:rPr>
              <a:t>∩</a:t>
            </a:r>
            <a:r>
              <a:rPr lang="en-US" b="1" dirty="0"/>
              <a:t>B)</a:t>
            </a:r>
          </a:p>
        </p:txBody>
      </p:sp>
      <p:cxnSp>
        <p:nvCxnSpPr>
          <p:cNvPr id="106" name="Straight Arrow Connector 105">
            <a:extLst>
              <a:ext uri="{FF2B5EF4-FFF2-40B4-BE49-F238E27FC236}">
                <a16:creationId xmlns="" xmlns:a16="http://schemas.microsoft.com/office/drawing/2014/main" id="{ED212A86-B23C-46FC-88F2-A23C0604DADF}"/>
              </a:ext>
            </a:extLst>
          </p:cNvPr>
          <p:cNvCxnSpPr>
            <a:cxnSpLocks/>
          </p:cNvCxnSpPr>
          <p:nvPr/>
        </p:nvCxnSpPr>
        <p:spPr>
          <a:xfrm flipV="1">
            <a:off x="5097853" y="3231741"/>
            <a:ext cx="426363" cy="1179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 xmlns:a16="http://schemas.microsoft.com/office/drawing/2014/main" id="{A7D0D882-8758-42F4-B3BE-18B15DCD64DB}"/>
              </a:ext>
            </a:extLst>
          </p:cNvPr>
          <p:cNvGrpSpPr/>
          <p:nvPr/>
        </p:nvGrpSpPr>
        <p:grpSpPr>
          <a:xfrm>
            <a:off x="545035" y="470803"/>
            <a:ext cx="4266468" cy="2549250"/>
            <a:chOff x="545034" y="470803"/>
            <a:chExt cx="4266467" cy="2549250"/>
          </a:xfrm>
        </p:grpSpPr>
        <p:sp>
          <p:nvSpPr>
            <p:cNvPr id="26" name="TextBox 25">
              <a:extLst>
                <a:ext uri="{FF2B5EF4-FFF2-40B4-BE49-F238E27FC236}">
                  <a16:creationId xmlns="" xmlns:a16="http://schemas.microsoft.com/office/drawing/2014/main" id="{12FE35D7-A637-4F9A-B973-DD7E889D4024}"/>
                </a:ext>
              </a:extLst>
            </p:cNvPr>
            <p:cNvSpPr txBox="1"/>
            <p:nvPr/>
          </p:nvSpPr>
          <p:spPr>
            <a:xfrm>
              <a:off x="545034" y="470803"/>
              <a:ext cx="3444212" cy="646331"/>
            </a:xfrm>
            <a:prstGeom prst="rect">
              <a:avLst/>
            </a:prstGeom>
            <a:noFill/>
          </p:spPr>
          <p:txBody>
            <a:bodyPr wrap="none" rtlCol="0">
              <a:spAutoFit/>
            </a:bodyPr>
            <a:lstStyle/>
            <a:p>
              <a:r>
                <a:rPr lang="en-US" dirty="0"/>
                <a:t>Assume 12 equally likely outcomes</a:t>
              </a:r>
            </a:p>
            <a:p>
              <a:r>
                <a:rPr lang="en-US" dirty="0"/>
                <a:t>Then probability of each outcome</a:t>
              </a:r>
            </a:p>
          </p:txBody>
        </p:sp>
        <p:grpSp>
          <p:nvGrpSpPr>
            <p:cNvPr id="27" name="Group 26">
              <a:extLst>
                <a:ext uri="{FF2B5EF4-FFF2-40B4-BE49-F238E27FC236}">
                  <a16:creationId xmlns="" xmlns:a16="http://schemas.microsoft.com/office/drawing/2014/main" id="{8B2F113B-C009-4CB2-A097-22D114D52A52}"/>
                </a:ext>
              </a:extLst>
            </p:cNvPr>
            <p:cNvGrpSpPr/>
            <p:nvPr/>
          </p:nvGrpSpPr>
          <p:grpSpPr>
            <a:xfrm>
              <a:off x="640016" y="1263574"/>
              <a:ext cx="2924341" cy="1756479"/>
              <a:chOff x="1110343" y="1039310"/>
              <a:chExt cx="3810000" cy="2389690"/>
            </a:xfrm>
          </p:grpSpPr>
          <p:sp>
            <p:nvSpPr>
              <p:cNvPr id="4" name="Rectangle 3">
                <a:extLst>
                  <a:ext uri="{FF2B5EF4-FFF2-40B4-BE49-F238E27FC236}">
                    <a16:creationId xmlns="" xmlns:a16="http://schemas.microsoft.com/office/drawing/2014/main" id="{24B34E9F-930A-4674-90A6-86B5CD93D57D}"/>
                  </a:ext>
                </a:extLst>
              </p:cNvPr>
              <p:cNvSpPr/>
              <p:nvPr/>
            </p:nvSpPr>
            <p:spPr>
              <a:xfrm>
                <a:off x="1110343" y="1039310"/>
                <a:ext cx="3810000" cy="2383971"/>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 xmlns:a16="http://schemas.microsoft.com/office/drawing/2014/main" id="{70C0487E-7542-45F0-A792-01E94ED42FF1}"/>
                  </a:ext>
                </a:extLst>
              </p:cNvPr>
              <p:cNvSpPr/>
              <p:nvPr/>
            </p:nvSpPr>
            <p:spPr>
              <a:xfrm>
                <a:off x="2567354" y="2145323"/>
                <a:ext cx="2352989" cy="128367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6D43EC8D-0B0C-4ADD-8F68-2009F8841028}"/>
                  </a:ext>
                </a:extLst>
              </p:cNvPr>
              <p:cNvSpPr/>
              <p:nvPr/>
            </p:nvSpPr>
            <p:spPr>
              <a:xfrm>
                <a:off x="1635369" y="1195713"/>
                <a:ext cx="1863968" cy="2049863"/>
              </a:xfrm>
              <a:prstGeom prst="ellipse">
                <a:avLst/>
              </a:prstGeom>
              <a:solidFill>
                <a:srgbClr val="00B0F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 xmlns:a16="http://schemas.microsoft.com/office/drawing/2014/main" id="{8E8C46A8-9230-4CAE-A073-F7AEFB7521E8}"/>
                  </a:ext>
                </a:extLst>
              </p:cNvPr>
              <p:cNvSpPr/>
              <p:nvPr/>
            </p:nvSpPr>
            <p:spPr>
              <a:xfrm>
                <a:off x="3530423" y="1319884"/>
                <a:ext cx="133273" cy="1414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E92C975A-73D2-4CC0-82C0-EEED4B0E19CB}"/>
                  </a:ext>
                </a:extLst>
              </p:cNvPr>
              <p:cNvPicPr>
                <a:picLocks noChangeAspect="1"/>
              </p:cNvPicPr>
              <p:nvPr/>
            </p:nvPicPr>
            <p:blipFill>
              <a:blip r:embed="rId2"/>
              <a:stretch>
                <a:fillRect/>
              </a:stretch>
            </p:blipFill>
            <p:spPr>
              <a:xfrm>
                <a:off x="4370676" y="1319884"/>
                <a:ext cx="146317" cy="152413"/>
              </a:xfrm>
              <a:prstGeom prst="rect">
                <a:avLst/>
              </a:prstGeom>
            </p:spPr>
          </p:pic>
          <p:pic>
            <p:nvPicPr>
              <p:cNvPr id="9" name="Picture 8">
                <a:extLst>
                  <a:ext uri="{FF2B5EF4-FFF2-40B4-BE49-F238E27FC236}">
                    <a16:creationId xmlns="" xmlns:a16="http://schemas.microsoft.com/office/drawing/2014/main" id="{2AD7059B-FB2E-41AB-A466-8A0E29E5332F}"/>
                  </a:ext>
                </a:extLst>
              </p:cNvPr>
              <p:cNvPicPr>
                <a:picLocks noChangeAspect="1"/>
              </p:cNvPicPr>
              <p:nvPr/>
            </p:nvPicPr>
            <p:blipFill>
              <a:blip r:embed="rId2"/>
              <a:stretch>
                <a:fillRect/>
              </a:stretch>
            </p:blipFill>
            <p:spPr>
              <a:xfrm flipH="1">
                <a:off x="3906340" y="1589793"/>
                <a:ext cx="158512" cy="165116"/>
              </a:xfrm>
              <a:prstGeom prst="rect">
                <a:avLst/>
              </a:prstGeom>
            </p:spPr>
          </p:pic>
          <p:pic>
            <p:nvPicPr>
              <p:cNvPr id="10" name="Picture 9">
                <a:extLst>
                  <a:ext uri="{FF2B5EF4-FFF2-40B4-BE49-F238E27FC236}">
                    <a16:creationId xmlns="" xmlns:a16="http://schemas.microsoft.com/office/drawing/2014/main" id="{BA058B4C-65A4-4CA9-8344-FA837E133513}"/>
                  </a:ext>
                </a:extLst>
              </p:cNvPr>
              <p:cNvPicPr>
                <a:picLocks noChangeAspect="1"/>
              </p:cNvPicPr>
              <p:nvPr/>
            </p:nvPicPr>
            <p:blipFill>
              <a:blip r:embed="rId2"/>
              <a:stretch>
                <a:fillRect/>
              </a:stretch>
            </p:blipFill>
            <p:spPr>
              <a:xfrm>
                <a:off x="2026287" y="2024147"/>
                <a:ext cx="146317" cy="152413"/>
              </a:xfrm>
              <a:prstGeom prst="rect">
                <a:avLst/>
              </a:prstGeom>
            </p:spPr>
          </p:pic>
          <p:pic>
            <p:nvPicPr>
              <p:cNvPr id="11" name="Picture 10">
                <a:extLst>
                  <a:ext uri="{FF2B5EF4-FFF2-40B4-BE49-F238E27FC236}">
                    <a16:creationId xmlns="" xmlns:a16="http://schemas.microsoft.com/office/drawing/2014/main" id="{C5BD468E-D715-440B-BF1E-EF588DB056F2}"/>
                  </a:ext>
                </a:extLst>
              </p:cNvPr>
              <p:cNvPicPr>
                <a:picLocks noChangeAspect="1"/>
              </p:cNvPicPr>
              <p:nvPr/>
            </p:nvPicPr>
            <p:blipFill>
              <a:blip r:embed="rId2"/>
              <a:stretch>
                <a:fillRect/>
              </a:stretch>
            </p:blipFill>
            <p:spPr>
              <a:xfrm>
                <a:off x="2494194" y="1602496"/>
                <a:ext cx="146317" cy="152413"/>
              </a:xfrm>
              <a:prstGeom prst="rect">
                <a:avLst/>
              </a:prstGeom>
            </p:spPr>
          </p:pic>
          <p:pic>
            <p:nvPicPr>
              <p:cNvPr id="12" name="Picture 11">
                <a:extLst>
                  <a:ext uri="{FF2B5EF4-FFF2-40B4-BE49-F238E27FC236}">
                    <a16:creationId xmlns="" xmlns:a16="http://schemas.microsoft.com/office/drawing/2014/main" id="{743AD63C-FA41-4B94-8FBD-E520E056A0AE}"/>
                  </a:ext>
                </a:extLst>
              </p:cNvPr>
              <p:cNvPicPr>
                <a:picLocks noChangeAspect="1"/>
              </p:cNvPicPr>
              <p:nvPr/>
            </p:nvPicPr>
            <p:blipFill>
              <a:blip r:embed="rId2"/>
              <a:stretch>
                <a:fillRect/>
              </a:stretch>
            </p:blipFill>
            <p:spPr>
              <a:xfrm>
                <a:off x="4443835" y="2645891"/>
                <a:ext cx="146317" cy="152413"/>
              </a:xfrm>
              <a:prstGeom prst="rect">
                <a:avLst/>
              </a:prstGeom>
            </p:spPr>
          </p:pic>
          <p:pic>
            <p:nvPicPr>
              <p:cNvPr id="13" name="Picture 12">
                <a:extLst>
                  <a:ext uri="{FF2B5EF4-FFF2-40B4-BE49-F238E27FC236}">
                    <a16:creationId xmlns="" xmlns:a16="http://schemas.microsoft.com/office/drawing/2014/main" id="{FFF8229C-614F-4B35-A730-38766F418356}"/>
                  </a:ext>
                </a:extLst>
              </p:cNvPr>
              <p:cNvPicPr>
                <a:picLocks noChangeAspect="1"/>
              </p:cNvPicPr>
              <p:nvPr/>
            </p:nvPicPr>
            <p:blipFill>
              <a:blip r:embed="rId2"/>
              <a:stretch>
                <a:fillRect/>
              </a:stretch>
            </p:blipFill>
            <p:spPr>
              <a:xfrm>
                <a:off x="2132282" y="2634748"/>
                <a:ext cx="146317" cy="152413"/>
              </a:xfrm>
              <a:prstGeom prst="rect">
                <a:avLst/>
              </a:prstGeom>
            </p:spPr>
          </p:pic>
          <p:pic>
            <p:nvPicPr>
              <p:cNvPr id="14" name="Picture 13">
                <a:extLst>
                  <a:ext uri="{FF2B5EF4-FFF2-40B4-BE49-F238E27FC236}">
                    <a16:creationId xmlns="" xmlns:a16="http://schemas.microsoft.com/office/drawing/2014/main" id="{55FB59CB-734B-4851-B26E-F285F488EDDC}"/>
                  </a:ext>
                </a:extLst>
              </p:cNvPr>
              <p:cNvPicPr>
                <a:picLocks noChangeAspect="1"/>
              </p:cNvPicPr>
              <p:nvPr/>
            </p:nvPicPr>
            <p:blipFill>
              <a:blip r:embed="rId2"/>
              <a:stretch>
                <a:fillRect/>
              </a:stretch>
            </p:blipFill>
            <p:spPr>
              <a:xfrm>
                <a:off x="3015343" y="2389426"/>
                <a:ext cx="146317" cy="152413"/>
              </a:xfrm>
              <a:prstGeom prst="rect">
                <a:avLst/>
              </a:prstGeom>
            </p:spPr>
          </p:pic>
          <p:pic>
            <p:nvPicPr>
              <p:cNvPr id="15" name="Picture 14">
                <a:extLst>
                  <a:ext uri="{FF2B5EF4-FFF2-40B4-BE49-F238E27FC236}">
                    <a16:creationId xmlns="" xmlns:a16="http://schemas.microsoft.com/office/drawing/2014/main" id="{123D9F82-B4EF-488F-BA2B-901E898D5298}"/>
                  </a:ext>
                </a:extLst>
              </p:cNvPr>
              <p:cNvPicPr>
                <a:picLocks noChangeAspect="1"/>
              </p:cNvPicPr>
              <p:nvPr/>
            </p:nvPicPr>
            <p:blipFill>
              <a:blip r:embed="rId2"/>
              <a:stretch>
                <a:fillRect/>
              </a:stretch>
            </p:blipFill>
            <p:spPr>
              <a:xfrm>
                <a:off x="3714721" y="2575104"/>
                <a:ext cx="146317" cy="152413"/>
              </a:xfrm>
              <a:prstGeom prst="rect">
                <a:avLst/>
              </a:prstGeom>
            </p:spPr>
          </p:pic>
          <p:pic>
            <p:nvPicPr>
              <p:cNvPr id="16" name="Picture 15">
                <a:extLst>
                  <a:ext uri="{FF2B5EF4-FFF2-40B4-BE49-F238E27FC236}">
                    <a16:creationId xmlns="" xmlns:a16="http://schemas.microsoft.com/office/drawing/2014/main" id="{0D901C81-1292-44FB-AC0F-4BFDC0C080EF}"/>
                  </a:ext>
                </a:extLst>
              </p:cNvPr>
              <p:cNvPicPr>
                <a:picLocks noChangeAspect="1"/>
              </p:cNvPicPr>
              <p:nvPr/>
            </p:nvPicPr>
            <p:blipFill>
              <a:blip r:embed="rId2"/>
              <a:stretch>
                <a:fillRect/>
              </a:stretch>
            </p:blipFill>
            <p:spPr>
              <a:xfrm>
                <a:off x="2779948" y="2874510"/>
                <a:ext cx="146317" cy="152413"/>
              </a:xfrm>
              <a:prstGeom prst="rect">
                <a:avLst/>
              </a:prstGeom>
            </p:spPr>
          </p:pic>
          <p:pic>
            <p:nvPicPr>
              <p:cNvPr id="17" name="Picture 16">
                <a:extLst>
                  <a:ext uri="{FF2B5EF4-FFF2-40B4-BE49-F238E27FC236}">
                    <a16:creationId xmlns="" xmlns:a16="http://schemas.microsoft.com/office/drawing/2014/main" id="{2B576F7F-36BF-4323-B697-3E86596098EE}"/>
                  </a:ext>
                </a:extLst>
              </p:cNvPr>
              <p:cNvPicPr>
                <a:picLocks noChangeAspect="1"/>
              </p:cNvPicPr>
              <p:nvPr/>
            </p:nvPicPr>
            <p:blipFill>
              <a:blip r:embed="rId2"/>
              <a:stretch>
                <a:fillRect/>
              </a:stretch>
            </p:blipFill>
            <p:spPr>
              <a:xfrm>
                <a:off x="3990365" y="3185738"/>
                <a:ext cx="146317" cy="152413"/>
              </a:xfrm>
              <a:prstGeom prst="rect">
                <a:avLst/>
              </a:prstGeom>
            </p:spPr>
          </p:pic>
          <p:pic>
            <p:nvPicPr>
              <p:cNvPr id="18" name="Picture 17">
                <a:extLst>
                  <a:ext uri="{FF2B5EF4-FFF2-40B4-BE49-F238E27FC236}">
                    <a16:creationId xmlns="" xmlns:a16="http://schemas.microsoft.com/office/drawing/2014/main" id="{0810023A-C3AC-4C77-BFCB-EEC97FA14FEB}"/>
                  </a:ext>
                </a:extLst>
              </p:cNvPr>
              <p:cNvPicPr>
                <a:picLocks noChangeAspect="1"/>
              </p:cNvPicPr>
              <p:nvPr/>
            </p:nvPicPr>
            <p:blipFill>
              <a:blip r:embed="rId2"/>
              <a:stretch>
                <a:fillRect/>
              </a:stretch>
            </p:blipFill>
            <p:spPr>
              <a:xfrm>
                <a:off x="3483297" y="3033325"/>
                <a:ext cx="146317" cy="152413"/>
              </a:xfrm>
              <a:prstGeom prst="rect">
                <a:avLst/>
              </a:prstGeom>
            </p:spPr>
          </p:pic>
          <p:sp>
            <p:nvSpPr>
              <p:cNvPr id="19" name="TextBox 18">
                <a:extLst>
                  <a:ext uri="{FF2B5EF4-FFF2-40B4-BE49-F238E27FC236}">
                    <a16:creationId xmlns="" xmlns:a16="http://schemas.microsoft.com/office/drawing/2014/main" id="{A736397C-F0B4-4721-BD2A-EB74E8A1DDCD}"/>
                  </a:ext>
                </a:extLst>
              </p:cNvPr>
              <p:cNvSpPr txBox="1"/>
              <p:nvPr/>
            </p:nvSpPr>
            <p:spPr>
              <a:xfrm>
                <a:off x="3985596" y="2204759"/>
                <a:ext cx="409762" cy="502476"/>
              </a:xfrm>
              <a:prstGeom prst="rect">
                <a:avLst/>
              </a:prstGeom>
              <a:noFill/>
            </p:spPr>
            <p:txBody>
              <a:bodyPr wrap="none" rtlCol="0">
                <a:spAutoFit/>
              </a:bodyPr>
              <a:lstStyle/>
              <a:p>
                <a:r>
                  <a:rPr lang="en-US" b="1" dirty="0">
                    <a:solidFill>
                      <a:srgbClr val="FF0000"/>
                    </a:solidFill>
                  </a:rPr>
                  <a:t>B</a:t>
                </a:r>
              </a:p>
            </p:txBody>
          </p:sp>
          <p:sp>
            <p:nvSpPr>
              <p:cNvPr id="23" name="TextBox 22">
                <a:extLst>
                  <a:ext uri="{FF2B5EF4-FFF2-40B4-BE49-F238E27FC236}">
                    <a16:creationId xmlns="" xmlns:a16="http://schemas.microsoft.com/office/drawing/2014/main" id="{82EB87B4-F77A-4231-958E-AB7549FBA292}"/>
                  </a:ext>
                </a:extLst>
              </p:cNvPr>
              <p:cNvSpPr txBox="1"/>
              <p:nvPr/>
            </p:nvSpPr>
            <p:spPr>
              <a:xfrm>
                <a:off x="1248097" y="1135218"/>
                <a:ext cx="464062" cy="502476"/>
              </a:xfrm>
              <a:prstGeom prst="rect">
                <a:avLst/>
              </a:prstGeom>
              <a:noFill/>
            </p:spPr>
            <p:txBody>
              <a:bodyPr wrap="none" rtlCol="0">
                <a:spAutoFit/>
              </a:bodyPr>
              <a:lstStyle/>
              <a:p>
                <a:r>
                  <a:rPr lang="el-GR" dirty="0">
                    <a:latin typeface="Times New Roman" panose="02020603050405020304" pitchFamily="18" charset="0"/>
                    <a:cs typeface="Times New Roman" panose="02020603050405020304" pitchFamily="18" charset="0"/>
                  </a:rPr>
                  <a:t>Ω</a:t>
                </a:r>
                <a:endParaRPr lang="en-US" dirty="0"/>
              </a:p>
            </p:txBody>
          </p:sp>
          <p:sp>
            <p:nvSpPr>
              <p:cNvPr id="24" name="TextBox 23">
                <a:extLst>
                  <a:ext uri="{FF2B5EF4-FFF2-40B4-BE49-F238E27FC236}">
                    <a16:creationId xmlns="" xmlns:a16="http://schemas.microsoft.com/office/drawing/2014/main" id="{76F5DB85-90AE-4BF0-8C0E-19FFCE4F5148}"/>
                  </a:ext>
                </a:extLst>
              </p:cNvPr>
              <p:cNvSpPr txBox="1"/>
              <p:nvPr/>
            </p:nvSpPr>
            <p:spPr>
              <a:xfrm>
                <a:off x="2069620" y="1309371"/>
                <a:ext cx="422292" cy="502476"/>
              </a:xfrm>
              <a:prstGeom prst="rect">
                <a:avLst/>
              </a:prstGeom>
              <a:noFill/>
            </p:spPr>
            <p:txBody>
              <a:bodyPr wrap="none" rtlCol="0">
                <a:spAutoFit/>
              </a:bodyPr>
              <a:lstStyle/>
              <a:p>
                <a:r>
                  <a:rPr lang="en-US" b="1" dirty="0">
                    <a:solidFill>
                      <a:srgbClr val="FF0000"/>
                    </a:solidFill>
                  </a:rPr>
                  <a:t>A</a:t>
                </a:r>
              </a:p>
            </p:txBody>
          </p:sp>
        </p:grpSp>
        <p:sp>
          <p:nvSpPr>
            <p:cNvPr id="28" name="TextBox 27">
              <a:extLst>
                <a:ext uri="{FF2B5EF4-FFF2-40B4-BE49-F238E27FC236}">
                  <a16:creationId xmlns="" xmlns:a16="http://schemas.microsoft.com/office/drawing/2014/main" id="{C04CD1A4-DE4A-490F-B08E-536F6B094BDB}"/>
                </a:ext>
              </a:extLst>
            </p:cNvPr>
            <p:cNvSpPr txBox="1"/>
            <p:nvPr/>
          </p:nvSpPr>
          <p:spPr>
            <a:xfrm>
              <a:off x="3854587" y="751910"/>
              <a:ext cx="793807" cy="369332"/>
            </a:xfrm>
            <a:prstGeom prst="rect">
              <a:avLst/>
            </a:prstGeom>
            <a:noFill/>
          </p:spPr>
          <p:txBody>
            <a:bodyPr wrap="none" rtlCol="0">
              <a:spAutoFit/>
            </a:bodyPr>
            <a:lstStyle/>
            <a:p>
              <a:r>
                <a:rPr lang="en-US" dirty="0"/>
                <a:t>= 1/12</a:t>
              </a:r>
            </a:p>
          </p:txBody>
        </p:sp>
        <p:cxnSp>
          <p:nvCxnSpPr>
            <p:cNvPr id="30" name="Straight Arrow Connector 29">
              <a:extLst>
                <a:ext uri="{FF2B5EF4-FFF2-40B4-BE49-F238E27FC236}">
                  <a16:creationId xmlns="" xmlns:a16="http://schemas.microsoft.com/office/drawing/2014/main" id="{2079122B-C57E-458C-9EEB-F391421D9BFE}"/>
                </a:ext>
              </a:extLst>
            </p:cNvPr>
            <p:cNvCxnSpPr>
              <a:cxnSpLocks/>
            </p:cNvCxnSpPr>
            <p:nvPr/>
          </p:nvCxnSpPr>
          <p:spPr>
            <a:xfrm flipH="1">
              <a:off x="3660278" y="1117212"/>
              <a:ext cx="431387" cy="2264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 xmlns:a16="http://schemas.microsoft.com/office/drawing/2014/main" id="{6895D18C-E106-4806-8608-2D0737180632}"/>
                </a:ext>
              </a:extLst>
            </p:cNvPr>
            <p:cNvSpPr/>
            <p:nvPr/>
          </p:nvSpPr>
          <p:spPr>
            <a:xfrm>
              <a:off x="3653813" y="1539546"/>
              <a:ext cx="1157688" cy="1200329"/>
            </a:xfrm>
            <a:prstGeom prst="rect">
              <a:avLst/>
            </a:prstGeom>
          </p:spPr>
          <p:txBody>
            <a:bodyPr wrap="none">
              <a:spAutoFit/>
            </a:bodyPr>
            <a:lstStyle/>
            <a:p>
              <a:pPr algn="ctr"/>
              <a:r>
                <a:rPr lang="en-US" b="1" dirty="0"/>
                <a:t>P(A)=5/12</a:t>
              </a:r>
            </a:p>
            <a:p>
              <a:pPr algn="ctr"/>
              <a:endParaRPr lang="en-US" b="1" dirty="0"/>
            </a:p>
            <a:p>
              <a:pPr algn="ctr"/>
              <a:r>
                <a:rPr lang="en-US" b="1" dirty="0"/>
                <a:t>P(B)=6/12</a:t>
              </a:r>
            </a:p>
            <a:p>
              <a:pPr algn="ctr"/>
              <a:endParaRPr lang="en-US" b="1" dirty="0"/>
            </a:p>
          </p:txBody>
        </p:sp>
      </p:grpSp>
      <mc:AlternateContent xmlns:mc="http://schemas.openxmlformats.org/markup-compatibility/2006" xmlns:a14="http://schemas.microsoft.com/office/drawing/2010/main">
        <mc:Choice Requires="a14">
          <p:sp>
            <p:nvSpPr>
              <p:cNvPr id="125" name="Rectangle 124">
                <a:extLst>
                  <a:ext uri="{FF2B5EF4-FFF2-40B4-BE49-F238E27FC236}">
                    <a16:creationId xmlns="" xmlns:a16="http://schemas.microsoft.com/office/drawing/2014/main" id="{135929B1-001D-46BB-ACF7-86AE97F5A7D3}"/>
                  </a:ext>
                </a:extLst>
              </p:cNvPr>
              <p:cNvSpPr/>
              <p:nvPr/>
            </p:nvSpPr>
            <p:spPr>
              <a:xfrm>
                <a:off x="7660120" y="4028791"/>
                <a:ext cx="3178217" cy="861774"/>
              </a:xfrm>
              <a:prstGeom prst="rect">
                <a:avLst/>
              </a:prstGeom>
            </p:spPr>
            <p:txBody>
              <a:bodyPr wrap="square">
                <a:spAutoFit/>
              </a:bodyPr>
              <a:lstStyle/>
              <a:p>
                <a:pPr algn="ctr"/>
                <a:r>
                  <a:rPr lang="en-US" b="1" dirty="0"/>
                  <a:t>P(A/B)=</a:t>
                </a:r>
                <a:r>
                  <a:rPr lang="en-US"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smtClean="0">
                            <a:latin typeface="Cambria Math"/>
                            <a:ea typeface="Cambria Math" panose="02040503050406030204" pitchFamily="18" charset="0"/>
                          </a:rPr>
                        </m:ctrlPr>
                      </m:fPr>
                      <m:num>
                        <m:r>
                          <m:rPr>
                            <m:nor/>
                          </m:rPr>
                          <a:rPr lang="en-US" b="1" dirty="0" smtClean="0"/>
                          <m:t>P</m:t>
                        </m:r>
                        <m:r>
                          <m:rPr>
                            <m:nor/>
                          </m:rPr>
                          <a:rPr lang="en-US" b="1" dirty="0" smtClean="0"/>
                          <m:t>(</m:t>
                        </m:r>
                        <m:r>
                          <m:rPr>
                            <m:nor/>
                          </m:rPr>
                          <a:rPr lang="en-US" b="1" dirty="0" smtClean="0"/>
                          <m:t>A</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num>
                      <m:den>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den>
                    </m:f>
                    <m:r>
                      <a:rPr lang="en-US" i="1" smtClean="0">
                        <a:latin typeface="Cambria Math" panose="02040503050406030204" pitchFamily="18" charset="0"/>
                        <a:ea typeface="Cambria Math" panose="02040503050406030204" pitchFamily="18" charset="0"/>
                      </a:rPr>
                      <m:t>=</m:t>
                    </m:r>
                    <m:f>
                      <m:fPr>
                        <m:ctrlPr>
                          <a:rPr lang="en-US" b="1" i="1" smtClean="0">
                            <a:latin typeface="Cambria Math"/>
                          </a:rPr>
                        </m:ctrlPr>
                      </m:fPr>
                      <m:num>
                        <m:r>
                          <a:rPr lang="en-US" b="1" i="1" smtClean="0">
                            <a:latin typeface="Cambria Math" panose="02040503050406030204" pitchFamily="18" charset="0"/>
                          </a:rPr>
                          <m:t>𝟐</m:t>
                        </m:r>
                      </m:num>
                      <m:den>
                        <m:r>
                          <a:rPr lang="en-US" b="1" i="1" smtClean="0">
                            <a:latin typeface="Cambria Math" panose="02040503050406030204" pitchFamily="18" charset="0"/>
                          </a:rPr>
                          <m:t>𝟏𝟐</m:t>
                        </m:r>
                      </m:den>
                    </m:f>
                    <m:r>
                      <a:rPr lang="en-US" b="1" i="1" smtClean="0">
                        <a:latin typeface="Cambria Math" panose="02040503050406030204" pitchFamily="18" charset="0"/>
                        <a:ea typeface="Cambria Math" panose="02040503050406030204" pitchFamily="18" charset="0"/>
                      </a:rPr>
                      <m:t>×</m:t>
                    </m:r>
                    <m:f>
                      <m:fPr>
                        <m:ctrlPr>
                          <a:rPr lang="en-US" b="1" i="1" smtClean="0">
                            <a:latin typeface="Cambria Math"/>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𝟏𝟐</m:t>
                        </m:r>
                      </m:num>
                      <m:den>
                        <m:r>
                          <a:rPr lang="en-US" b="1" i="1" smtClean="0">
                            <a:latin typeface="Cambria Math" panose="02040503050406030204" pitchFamily="18" charset="0"/>
                            <a:ea typeface="Cambria Math" panose="02040503050406030204" pitchFamily="18" charset="0"/>
                          </a:rPr>
                          <m:t>𝟔</m:t>
                        </m:r>
                      </m:den>
                    </m:f>
                    <m:r>
                      <a:rPr lang="en-US" b="1" i="1" smtClean="0">
                        <a:latin typeface="Cambria Math" panose="02040503050406030204" pitchFamily="18" charset="0"/>
                        <a:ea typeface="Cambria Math" panose="02040503050406030204" pitchFamily="18" charset="0"/>
                      </a:rPr>
                      <m:t>=</m:t>
                    </m:r>
                    <m:f>
                      <m:fPr>
                        <m:ctrlPr>
                          <a:rPr lang="en-US" b="1" i="1" smtClean="0">
                            <a:latin typeface="Cambria Math"/>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𝟑</m:t>
                        </m:r>
                      </m:den>
                    </m:f>
                  </m:oMath>
                </a14:m>
                <a:endParaRPr lang="en-US" b="1" dirty="0">
                  <a:latin typeface="Times New Roman" panose="02020603050405020304" pitchFamily="18" charset="0"/>
                  <a:ea typeface="Cambria Math" panose="02040503050406030204" pitchFamily="18" charset="0"/>
                </a:endParaRPr>
              </a:p>
              <a:p>
                <a:pPr algn="ctr"/>
                <a:r>
                  <a:rPr lang="en-US" dirty="0"/>
                  <a:t>Defined only when </a:t>
                </a:r>
                <a:r>
                  <a:rPr lang="en-US" b="1" dirty="0"/>
                  <a:t>P(B)&gt;0</a:t>
                </a:r>
              </a:p>
            </p:txBody>
          </p:sp>
        </mc:Choice>
        <mc:Fallback xmlns="">
          <p:sp>
            <p:nvSpPr>
              <p:cNvPr id="125" name="Rectangle 124">
                <a:extLst>
                  <a:ext uri="{FF2B5EF4-FFF2-40B4-BE49-F238E27FC236}">
                    <a16:creationId xmlns:a16="http://schemas.microsoft.com/office/drawing/2014/main" id="{135929B1-001D-46BB-ACF7-86AE97F5A7D3}"/>
                  </a:ext>
                </a:extLst>
              </p:cNvPr>
              <p:cNvSpPr>
                <a:spLocks noRot="1" noChangeAspect="1" noMove="1" noResize="1" noEditPoints="1" noAdjustHandles="1" noChangeArrowheads="1" noChangeShapeType="1" noTextEdit="1"/>
              </p:cNvSpPr>
              <p:nvPr/>
            </p:nvSpPr>
            <p:spPr>
              <a:xfrm>
                <a:off x="7660116" y="4028788"/>
                <a:ext cx="3178217" cy="861774"/>
              </a:xfrm>
              <a:prstGeom prst="rect">
                <a:avLst/>
              </a:prstGeom>
              <a:blipFill>
                <a:blip r:embed="rId3"/>
                <a:stretch>
                  <a:fillRect l="-192" b="-10638"/>
                </a:stretch>
              </a:blipFill>
            </p:spPr>
            <p:txBody>
              <a:bodyPr/>
              <a:lstStyle/>
              <a:p>
                <a:r>
                  <a:rPr lang="en-US">
                    <a:noFill/>
                  </a:rPr>
                  <a:t> </a:t>
                </a:r>
              </a:p>
            </p:txBody>
          </p:sp>
        </mc:Fallback>
      </mc:AlternateContent>
      <p:sp>
        <p:nvSpPr>
          <p:cNvPr id="126" name="TextBox 125">
            <a:extLst>
              <a:ext uri="{FF2B5EF4-FFF2-40B4-BE49-F238E27FC236}">
                <a16:creationId xmlns="" xmlns:a16="http://schemas.microsoft.com/office/drawing/2014/main" id="{F6526669-660A-4E69-9D38-17015BA24EAC}"/>
              </a:ext>
            </a:extLst>
          </p:cNvPr>
          <p:cNvSpPr txBox="1"/>
          <p:nvPr/>
        </p:nvSpPr>
        <p:spPr>
          <a:xfrm>
            <a:off x="1879729" y="5810847"/>
            <a:ext cx="8432547" cy="646331"/>
          </a:xfrm>
          <a:prstGeom prst="rect">
            <a:avLst/>
          </a:prstGeom>
          <a:noFill/>
          <a:ln w="28575">
            <a:solidFill>
              <a:schemeClr val="tx1"/>
            </a:solidFill>
          </a:ln>
        </p:spPr>
        <p:txBody>
          <a:bodyPr wrap="square" rtlCol="0">
            <a:spAutoFit/>
          </a:bodyPr>
          <a:lstStyle/>
          <a:p>
            <a:pPr algn="ctr"/>
            <a:r>
              <a:rPr lang="en-US" dirty="0"/>
              <a:t>Out of total probability assigned to B, ( i.e. P(B)) which fraction of that Probability is assigned to outcomes under which event ‘A’ also happens.</a:t>
            </a:r>
          </a:p>
        </p:txBody>
      </p:sp>
      <p:cxnSp>
        <p:nvCxnSpPr>
          <p:cNvPr id="130" name="Straight Arrow Connector 129">
            <a:extLst>
              <a:ext uri="{FF2B5EF4-FFF2-40B4-BE49-F238E27FC236}">
                <a16:creationId xmlns="" xmlns:a16="http://schemas.microsoft.com/office/drawing/2014/main" id="{F817DC4C-1163-4306-90E3-FAEBD51DE3BD}"/>
              </a:ext>
            </a:extLst>
          </p:cNvPr>
          <p:cNvCxnSpPr>
            <a:cxnSpLocks/>
            <a:stCxn id="125" idx="1"/>
          </p:cNvCxnSpPr>
          <p:nvPr/>
        </p:nvCxnSpPr>
        <p:spPr>
          <a:xfrm flipH="1">
            <a:off x="6735613" y="4459678"/>
            <a:ext cx="924507" cy="1288826"/>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 xmlns:a16="http://schemas.microsoft.com/office/drawing/2014/main" id="{AD1DFDBD-5621-4634-8467-6A72C55234BF}"/>
              </a:ext>
            </a:extLst>
          </p:cNvPr>
          <p:cNvSpPr/>
          <p:nvPr/>
        </p:nvSpPr>
        <p:spPr>
          <a:xfrm>
            <a:off x="7466295" y="3860692"/>
            <a:ext cx="2167223" cy="1105258"/>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Arrow Connector 141">
            <a:extLst>
              <a:ext uri="{FF2B5EF4-FFF2-40B4-BE49-F238E27FC236}">
                <a16:creationId xmlns="" xmlns:a16="http://schemas.microsoft.com/office/drawing/2014/main" id="{C9B0286A-2928-4FEB-A8A0-1F030C886AA6}"/>
              </a:ext>
            </a:extLst>
          </p:cNvPr>
          <p:cNvCxnSpPr>
            <a:cxnSpLocks/>
          </p:cNvCxnSpPr>
          <p:nvPr/>
        </p:nvCxnSpPr>
        <p:spPr>
          <a:xfrm>
            <a:off x="9192155" y="4916273"/>
            <a:ext cx="1363967" cy="527135"/>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 xmlns:a16="http://schemas.microsoft.com/office/drawing/2014/main" id="{1E95AC6B-F914-4284-B48B-AFDEDC80A6FC}"/>
              </a:ext>
            </a:extLst>
          </p:cNvPr>
          <p:cNvSpPr txBox="1"/>
          <p:nvPr/>
        </p:nvSpPr>
        <p:spPr>
          <a:xfrm>
            <a:off x="10494156" y="5349179"/>
            <a:ext cx="1805238" cy="923330"/>
          </a:xfrm>
          <a:prstGeom prst="rect">
            <a:avLst/>
          </a:prstGeom>
          <a:noFill/>
        </p:spPr>
        <p:txBody>
          <a:bodyPr wrap="none" rtlCol="0">
            <a:spAutoFit/>
          </a:bodyPr>
          <a:lstStyle/>
          <a:p>
            <a:pPr algn="ctr"/>
            <a:r>
              <a:rPr lang="en-US" b="1" dirty="0"/>
              <a:t>This is definition </a:t>
            </a:r>
          </a:p>
          <a:p>
            <a:pPr algn="ctr"/>
            <a:r>
              <a:rPr lang="en-US" b="1" dirty="0"/>
              <a:t>NOT</a:t>
            </a:r>
          </a:p>
          <a:p>
            <a:pPr algn="ctr"/>
            <a:r>
              <a:rPr lang="en-US" b="1" dirty="0"/>
              <a:t>Theorem</a:t>
            </a:r>
          </a:p>
        </p:txBody>
      </p:sp>
    </p:spTree>
    <p:extLst>
      <p:ext uri="{BB962C8B-B14F-4D97-AF65-F5344CB8AC3E}">
        <p14:creationId xmlns:p14="http://schemas.microsoft.com/office/powerpoint/2010/main" val="114354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2" grpId="0"/>
      <p:bldP spid="56" grpId="0"/>
      <p:bldP spid="102" grpId="0"/>
      <p:bldP spid="103" grpId="0"/>
      <p:bldP spid="104" grpId="0"/>
      <p:bldP spid="125" grpId="0"/>
      <p:bldP spid="126" grpId="0" animBg="1"/>
      <p:bldP spid="140" grpId="0" animBg="1"/>
      <p:bldP spid="1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6BE72B4-A7E4-4D7D-8266-08D4877D85A9}"/>
              </a:ext>
            </a:extLst>
          </p:cNvPr>
          <p:cNvPicPr>
            <a:picLocks noChangeAspect="1"/>
          </p:cNvPicPr>
          <p:nvPr/>
        </p:nvPicPr>
        <p:blipFill>
          <a:blip r:embed="rId2"/>
          <a:stretch>
            <a:fillRect/>
          </a:stretch>
        </p:blipFill>
        <p:spPr>
          <a:xfrm>
            <a:off x="103869" y="700016"/>
            <a:ext cx="3764649" cy="3173224"/>
          </a:xfrm>
          <a:prstGeom prst="rect">
            <a:avLst/>
          </a:prstGeom>
        </p:spPr>
      </p:pic>
      <p:sp>
        <p:nvSpPr>
          <p:cNvPr id="3" name="TextBox 2">
            <a:extLst>
              <a:ext uri="{FF2B5EF4-FFF2-40B4-BE49-F238E27FC236}">
                <a16:creationId xmlns="" xmlns:a16="http://schemas.microsoft.com/office/drawing/2014/main" id="{2C53D902-B505-4C23-9C51-DB090539C0A3}"/>
              </a:ext>
            </a:extLst>
          </p:cNvPr>
          <p:cNvSpPr txBox="1"/>
          <p:nvPr/>
        </p:nvSpPr>
        <p:spPr>
          <a:xfrm>
            <a:off x="643648" y="235437"/>
            <a:ext cx="342157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Two rolls of a 4 sided die</a:t>
            </a:r>
          </a:p>
        </p:txBody>
      </p:sp>
      <p:sp>
        <p:nvSpPr>
          <p:cNvPr id="4" name="TextBox 3">
            <a:extLst>
              <a:ext uri="{FF2B5EF4-FFF2-40B4-BE49-F238E27FC236}">
                <a16:creationId xmlns="" xmlns:a16="http://schemas.microsoft.com/office/drawing/2014/main" id="{959D5D27-75FB-42FD-9743-F159F89FABC8}"/>
              </a:ext>
            </a:extLst>
          </p:cNvPr>
          <p:cNvSpPr txBox="1"/>
          <p:nvPr/>
        </p:nvSpPr>
        <p:spPr>
          <a:xfrm>
            <a:off x="8395579" y="559564"/>
            <a:ext cx="3393878"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Let B be the event : min(X ,Y)=2</a:t>
            </a:r>
          </a:p>
          <a:p>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5D8A9F93-BBE3-4BFD-B07F-47BE03E130A7}"/>
              </a:ext>
            </a:extLst>
          </p:cNvPr>
          <p:cNvPicPr>
            <a:picLocks noChangeAspect="1"/>
          </p:cNvPicPr>
          <p:nvPr/>
        </p:nvPicPr>
        <p:blipFill>
          <a:blip r:embed="rId3"/>
          <a:stretch>
            <a:fillRect/>
          </a:stretch>
        </p:blipFill>
        <p:spPr>
          <a:xfrm>
            <a:off x="4071648" y="771531"/>
            <a:ext cx="3391049" cy="2657475"/>
          </a:xfrm>
          <a:prstGeom prst="rect">
            <a:avLst/>
          </a:prstGeom>
        </p:spPr>
      </p:pic>
      <p:pic>
        <p:nvPicPr>
          <p:cNvPr id="6" name="Picture 5">
            <a:extLst>
              <a:ext uri="{FF2B5EF4-FFF2-40B4-BE49-F238E27FC236}">
                <a16:creationId xmlns="" xmlns:a16="http://schemas.microsoft.com/office/drawing/2014/main" id="{2A499034-9EFC-4B9F-8970-F2F4F4958B72}"/>
              </a:ext>
            </a:extLst>
          </p:cNvPr>
          <p:cNvPicPr>
            <a:picLocks noChangeAspect="1"/>
          </p:cNvPicPr>
          <p:nvPr/>
        </p:nvPicPr>
        <p:blipFill>
          <a:blip r:embed="rId4"/>
          <a:stretch>
            <a:fillRect/>
          </a:stretch>
        </p:blipFill>
        <p:spPr>
          <a:xfrm>
            <a:off x="3751891" y="3455860"/>
            <a:ext cx="3710804" cy="291132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 xmlns:a16="http://schemas.microsoft.com/office/drawing/2014/main" id="{EA5B7909-14CC-4244-B8B1-DDAD19A5DB46}"/>
                  </a:ext>
                </a:extLst>
              </p:cNvPr>
              <p:cNvSpPr/>
              <p:nvPr/>
            </p:nvSpPr>
            <p:spPr>
              <a:xfrm>
                <a:off x="8431793" y="3258926"/>
                <a:ext cx="3100529" cy="634276"/>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P(M=3/B) = </a:t>
                </a:r>
                <a14:m>
                  <m:oMath xmlns:m="http://schemas.openxmlformats.org/officeDocument/2006/math">
                    <m:f>
                      <m:fPr>
                        <m:ctrlPr>
                          <a:rPr lang="en-US" sz="2000" b="1" i="1" smtClean="0">
                            <a:latin typeface="Cambria Math"/>
                            <a:ea typeface="Cambria Math" panose="02040503050406030204" pitchFamily="18" charset="0"/>
                          </a:rPr>
                        </m:ctrlPr>
                      </m:fPr>
                      <m:num>
                        <m:r>
                          <m:rPr>
                            <m:nor/>
                          </m:rPr>
                          <a:rPr lang="en-US" sz="2000" b="1" dirty="0" smtClean="0">
                            <a:latin typeface="Times New Roman" panose="02020603050405020304" pitchFamily="18" charset="0"/>
                            <a:cs typeface="Times New Roman" panose="02020603050405020304" pitchFamily="18" charset="0"/>
                          </a:rPr>
                          <m:t>P</m:t>
                        </m:r>
                        <m:r>
                          <m:rPr>
                            <m:nor/>
                          </m:rPr>
                          <a:rPr lang="en-US" sz="2000" b="1" dirty="0" smtClean="0">
                            <a:latin typeface="Times New Roman" panose="02020603050405020304" pitchFamily="18" charset="0"/>
                            <a:cs typeface="Times New Roman" panose="02020603050405020304" pitchFamily="18" charset="0"/>
                          </a:rPr>
                          <m:t>(</m:t>
                        </m:r>
                        <m:r>
                          <m:rPr>
                            <m:nor/>
                          </m:rPr>
                          <a:rPr lang="en-US" sz="2000" b="1" i="0" dirty="0" smtClean="0">
                            <a:latin typeface="Times New Roman" panose="02020603050405020304" pitchFamily="18" charset="0"/>
                            <a:cs typeface="Times New Roman" panose="02020603050405020304" pitchFamily="18" charset="0"/>
                          </a:rPr>
                          <m:t>M</m:t>
                        </m:r>
                        <m:r>
                          <m:rPr>
                            <m:nor/>
                          </m:rPr>
                          <a:rPr lang="en-US" sz="2000" b="1" i="0" dirty="0" smtClean="0">
                            <a:latin typeface="Times New Roman" panose="02020603050405020304" pitchFamily="18" charset="0"/>
                            <a:cs typeface="Times New Roman" panose="02020603050405020304" pitchFamily="18" charset="0"/>
                          </a:rPr>
                          <m:t>=3 </m:t>
                        </m:r>
                        <m:r>
                          <m:rPr>
                            <m:nor/>
                          </m:rPr>
                          <a:rPr lang="en-US" sz="2000" b="1" i="0" dirty="0" smtClean="0">
                            <a:latin typeface="Times New Roman" panose="02020603050405020304" pitchFamily="18" charset="0"/>
                            <a:cs typeface="Times New Roman" panose="02020603050405020304" pitchFamily="18" charset="0"/>
                          </a:rPr>
                          <m:t>and</m:t>
                        </m:r>
                        <m:r>
                          <m:rPr>
                            <m:nor/>
                          </m:rPr>
                          <a:rPr lang="en-US" sz="2000" b="1" i="0" dirty="0" smtClean="0">
                            <a:latin typeface="Times New Roman" panose="02020603050405020304" pitchFamily="18" charset="0"/>
                            <a:cs typeface="Times New Roman" panose="02020603050405020304" pitchFamily="18" charset="0"/>
                          </a:rPr>
                          <m:t> </m:t>
                        </m:r>
                        <m:r>
                          <m:rPr>
                            <m:nor/>
                          </m:rPr>
                          <a:rPr lang="en-US" sz="2000" b="1" dirty="0" smtClean="0">
                            <a:latin typeface="Times New Roman" panose="02020603050405020304" pitchFamily="18" charset="0"/>
                            <a:cs typeface="Times New Roman" panose="02020603050405020304" pitchFamily="18" charset="0"/>
                          </a:rPr>
                          <m:t>B</m:t>
                        </m:r>
                        <m:r>
                          <m:rPr>
                            <m:nor/>
                          </m:rPr>
                          <a:rPr lang="en-US" sz="2000" b="1" dirty="0" smtClean="0">
                            <a:latin typeface="Times New Roman" panose="02020603050405020304" pitchFamily="18" charset="0"/>
                            <a:cs typeface="Times New Roman" panose="02020603050405020304" pitchFamily="18" charset="0"/>
                          </a:rPr>
                          <m:t>)</m:t>
                        </m:r>
                      </m:num>
                      <m:den>
                        <m:r>
                          <m:rPr>
                            <m:nor/>
                          </m:rPr>
                          <a:rPr lang="en-US" sz="2000" b="1" dirty="0" smtClean="0">
                            <a:latin typeface="Times New Roman" panose="02020603050405020304" pitchFamily="18" charset="0"/>
                            <a:cs typeface="Times New Roman" panose="02020603050405020304" pitchFamily="18" charset="0"/>
                          </a:rPr>
                          <m:t>P</m:t>
                        </m:r>
                        <m:r>
                          <m:rPr>
                            <m:nor/>
                          </m:rPr>
                          <a:rPr lang="en-US" sz="2000" b="1" dirty="0" smtClean="0">
                            <a:latin typeface="Times New Roman" panose="02020603050405020304" pitchFamily="18" charset="0"/>
                            <a:cs typeface="Times New Roman" panose="02020603050405020304" pitchFamily="18" charset="0"/>
                          </a:rPr>
                          <m:t>(</m:t>
                        </m:r>
                        <m:r>
                          <m:rPr>
                            <m:nor/>
                          </m:rPr>
                          <a:rPr lang="en-US" sz="2000" b="1" dirty="0" smtClean="0">
                            <a:latin typeface="Times New Roman" panose="02020603050405020304" pitchFamily="18" charset="0"/>
                            <a:cs typeface="Times New Roman" panose="02020603050405020304" pitchFamily="18" charset="0"/>
                          </a:rPr>
                          <m:t>B</m:t>
                        </m:r>
                        <m:r>
                          <m:rPr>
                            <m:nor/>
                          </m:rPr>
                          <a:rPr lang="en-US" sz="2000" b="1" dirty="0" smtClean="0">
                            <a:latin typeface="Times New Roman" panose="02020603050405020304" pitchFamily="18" charset="0"/>
                            <a:cs typeface="Times New Roman" panose="02020603050405020304" pitchFamily="18" charset="0"/>
                          </a:rPr>
                          <m:t>)</m:t>
                        </m:r>
                      </m:den>
                    </m:f>
                  </m:oMath>
                </a14:m>
                <a:endParaRPr lang="en-US" sz="2000" b="1" dirty="0">
                  <a:latin typeface="Times New Roman" panose="02020603050405020304" pitchFamily="18"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EA5B7909-14CC-4244-B8B1-DDAD19A5DB46}"/>
                  </a:ext>
                </a:extLst>
              </p:cNvPr>
              <p:cNvSpPr>
                <a:spLocks noRot="1" noChangeAspect="1" noMove="1" noResize="1" noEditPoints="1" noAdjustHandles="1" noChangeArrowheads="1" noChangeShapeType="1" noTextEdit="1"/>
              </p:cNvSpPr>
              <p:nvPr/>
            </p:nvSpPr>
            <p:spPr>
              <a:xfrm>
                <a:off x="8431789" y="3258926"/>
                <a:ext cx="3100529" cy="634276"/>
              </a:xfrm>
              <a:prstGeom prst="rect">
                <a:avLst/>
              </a:prstGeom>
              <a:blipFill>
                <a:blip r:embed="rId5"/>
                <a:stretch>
                  <a:fillRect l="-19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 xmlns:a16="http://schemas.microsoft.com/office/drawing/2014/main" id="{3ED9E62F-FF55-411C-AF09-F09EAAB02031}"/>
                  </a:ext>
                </a:extLst>
              </p:cNvPr>
              <p:cNvSpPr/>
              <p:nvPr/>
            </p:nvSpPr>
            <p:spPr>
              <a:xfrm>
                <a:off x="9111512" y="4349103"/>
                <a:ext cx="1244249" cy="7301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 </m:t>
                      </m:r>
                      <m:f>
                        <m:fPr>
                          <m:ctrlPr>
                            <a:rPr lang="en-US" sz="2000" b="1" i="1" smtClean="0">
                              <a:latin typeface="Cambria Math"/>
                              <a:ea typeface="Cambria Math" panose="02040503050406030204" pitchFamily="18" charset="0"/>
                            </a:rPr>
                          </m:ctrlPr>
                        </m:fPr>
                        <m:num>
                          <m:r>
                            <m:rPr>
                              <m:nor/>
                            </m:rPr>
                            <a:rPr lang="en-US" sz="2000" b="1" i="0" smtClean="0">
                              <a:latin typeface="Times New Roman" panose="02020603050405020304" pitchFamily="18" charset="0"/>
                              <a:ea typeface="Cambria Math" panose="02040503050406030204" pitchFamily="18" charset="0"/>
                              <a:cs typeface="Times New Roman" panose="02020603050405020304" pitchFamily="18" charset="0"/>
                            </a:rPr>
                            <m:t>2/16</m:t>
                          </m:r>
                        </m:num>
                        <m:den>
                          <m:r>
                            <a:rPr lang="en-US" sz="2000" b="1" i="1" dirty="0" smtClean="0">
                              <a:latin typeface="Cambria Math" panose="02040503050406030204" pitchFamily="18" charset="0"/>
                            </a:rPr>
                            <m:t>𝟓</m:t>
                          </m:r>
                          <m:r>
                            <a:rPr lang="en-US" sz="2000" b="1" i="1" dirty="0" smtClean="0">
                              <a:latin typeface="Cambria Math" panose="02040503050406030204" pitchFamily="18" charset="0"/>
                            </a:rPr>
                            <m:t>/</m:t>
                          </m:r>
                          <m:r>
                            <a:rPr lang="en-US" sz="2000" b="1" i="1" dirty="0" smtClean="0">
                              <a:latin typeface="Cambria Math" panose="02040503050406030204" pitchFamily="18" charset="0"/>
                            </a:rPr>
                            <m:t>𝟏𝟔</m:t>
                          </m:r>
                        </m:den>
                      </m:f>
                    </m:oMath>
                  </m:oMathPara>
                </a14:m>
                <a:endParaRPr lang="en-US" sz="2000" b="1" dirty="0">
                  <a:latin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3ED9E62F-FF55-411C-AF09-F09EAAB02031}"/>
                  </a:ext>
                </a:extLst>
              </p:cNvPr>
              <p:cNvSpPr>
                <a:spLocks noRot="1" noChangeAspect="1" noMove="1" noResize="1" noEditPoints="1" noAdjustHandles="1" noChangeArrowheads="1" noChangeShapeType="1" noTextEdit="1"/>
              </p:cNvSpPr>
              <p:nvPr/>
            </p:nvSpPr>
            <p:spPr>
              <a:xfrm>
                <a:off x="9111508" y="4349103"/>
                <a:ext cx="1244249" cy="73013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 xmlns:a16="http://schemas.microsoft.com/office/drawing/2014/main" id="{052E9A33-9802-4BBD-9C65-9E596C0A0217}"/>
                  </a:ext>
                </a:extLst>
              </p:cNvPr>
              <p:cNvSpPr/>
              <p:nvPr/>
            </p:nvSpPr>
            <p:spPr>
              <a:xfrm>
                <a:off x="9146130" y="5726007"/>
                <a:ext cx="722377" cy="6708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ea typeface="Cambria Math" panose="02040503050406030204" pitchFamily="18" charset="0"/>
                        </a:rPr>
                        <m:t>= </m:t>
                      </m:r>
                      <m:f>
                        <m:fPr>
                          <m:ctrlPr>
                            <a:rPr lang="en-US" sz="2000" b="1" i="1">
                              <a:latin typeface="Cambria Math"/>
                              <a:ea typeface="Cambria Math" panose="02040503050406030204" pitchFamily="18" charset="0"/>
                            </a:rPr>
                          </m:ctrlPr>
                        </m:fPr>
                        <m:num>
                          <m:r>
                            <m:rPr>
                              <m:nor/>
                            </m:rPr>
                            <a:rPr lang="en-US" sz="2000" b="1">
                              <a:latin typeface="Times New Roman" panose="02020603050405020304" pitchFamily="18" charset="0"/>
                              <a:ea typeface="Cambria Math" panose="02040503050406030204" pitchFamily="18" charset="0"/>
                              <a:cs typeface="Times New Roman" panose="02020603050405020304" pitchFamily="18" charset="0"/>
                            </a:rPr>
                            <m:t>2</m:t>
                          </m:r>
                        </m:num>
                        <m:den>
                          <m:r>
                            <a:rPr lang="en-US" sz="2000" b="1" i="1" dirty="0">
                              <a:latin typeface="Cambria Math" panose="02040503050406030204" pitchFamily="18" charset="0"/>
                            </a:rPr>
                            <m:t>𝟓</m:t>
                          </m:r>
                        </m:den>
                      </m:f>
                    </m:oMath>
                  </m:oMathPara>
                </a14:m>
                <a:endParaRPr lang="en-US" sz="2000" b="1"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052E9A33-9802-4BBD-9C65-9E596C0A0217}"/>
                  </a:ext>
                </a:extLst>
              </p:cNvPr>
              <p:cNvSpPr>
                <a:spLocks noRot="1" noChangeAspect="1" noMove="1" noResize="1" noEditPoints="1" noAdjustHandles="1" noChangeArrowheads="1" noChangeShapeType="1" noTextEdit="1"/>
              </p:cNvSpPr>
              <p:nvPr/>
            </p:nvSpPr>
            <p:spPr>
              <a:xfrm>
                <a:off x="9146126" y="5726002"/>
                <a:ext cx="715965" cy="672172"/>
              </a:xfrm>
              <a:prstGeom prst="rect">
                <a:avLst/>
              </a:prstGeom>
              <a:blipFill>
                <a:blip r:embed="rId7"/>
                <a:stretch>
                  <a:fillRect/>
                </a:stretch>
              </a:blipFill>
            </p:spPr>
            <p:txBody>
              <a:bodyPr/>
              <a:lstStyle/>
              <a:p>
                <a:r>
                  <a:rPr lang="en-US">
                    <a:noFill/>
                  </a:rPr>
                  <a:t> </a:t>
                </a:r>
              </a:p>
            </p:txBody>
          </p:sp>
        </mc:Fallback>
      </mc:AlternateContent>
      <p:sp>
        <p:nvSpPr>
          <p:cNvPr id="11" name="TextBox 10">
            <a:extLst>
              <a:ext uri="{FF2B5EF4-FFF2-40B4-BE49-F238E27FC236}">
                <a16:creationId xmlns="" xmlns:a16="http://schemas.microsoft.com/office/drawing/2014/main" id="{1873E86E-F0BA-4582-9F66-D1EE1F5DD58F}"/>
              </a:ext>
            </a:extLst>
          </p:cNvPr>
          <p:cNvSpPr txBox="1"/>
          <p:nvPr/>
        </p:nvSpPr>
        <p:spPr>
          <a:xfrm>
            <a:off x="830942" y="3897822"/>
            <a:ext cx="73129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1/16</a:t>
            </a:r>
          </a:p>
        </p:txBody>
      </p:sp>
      <p:cxnSp>
        <p:nvCxnSpPr>
          <p:cNvPr id="13" name="Straight Arrow Connector 12">
            <a:extLst>
              <a:ext uri="{FF2B5EF4-FFF2-40B4-BE49-F238E27FC236}">
                <a16:creationId xmlns="" xmlns:a16="http://schemas.microsoft.com/office/drawing/2014/main" id="{A2C06769-D43B-4D9B-92A6-2B0853629E48}"/>
              </a:ext>
            </a:extLst>
          </p:cNvPr>
          <p:cNvCxnSpPr>
            <a:cxnSpLocks/>
          </p:cNvCxnSpPr>
          <p:nvPr/>
        </p:nvCxnSpPr>
        <p:spPr>
          <a:xfrm flipV="1">
            <a:off x="1196587" y="2783632"/>
            <a:ext cx="628908" cy="950588"/>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5672EA6B-8EB8-43D9-935F-068B52B7E1F6}"/>
              </a:ext>
            </a:extLst>
          </p:cNvPr>
          <p:cNvSpPr/>
          <p:nvPr/>
        </p:nvSpPr>
        <p:spPr>
          <a:xfrm>
            <a:off x="8965543" y="1205889"/>
            <a:ext cx="2253956"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Let M=max(X,Y)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P(M=1|B)=0</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P(M=3|B)</a:t>
            </a:r>
          </a:p>
        </p:txBody>
      </p:sp>
    </p:spTree>
    <p:extLst>
      <p:ext uri="{BB962C8B-B14F-4D97-AF65-F5344CB8AC3E}">
        <p14:creationId xmlns:p14="http://schemas.microsoft.com/office/powerpoint/2010/main" val="376410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A0187D95-C572-498C-9596-E12BF009FFF8}"/>
              </a:ext>
            </a:extLst>
          </p:cNvPr>
          <p:cNvSpPr/>
          <p:nvPr/>
        </p:nvSpPr>
        <p:spPr>
          <a:xfrm>
            <a:off x="986591" y="1720308"/>
            <a:ext cx="3745000" cy="369332"/>
          </a:xfrm>
          <a:prstGeom prst="rect">
            <a:avLst/>
          </a:prstGeom>
        </p:spPr>
        <p:txBody>
          <a:bodyPr wrap="non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P(A/B)≥ 0        Assuming P(B)&gt; 0</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 xmlns:a16="http://schemas.microsoft.com/office/drawing/2014/main" id="{69A8F8CC-31BA-4411-A753-521FCC4F6EA5}"/>
                  </a:ext>
                </a:extLst>
              </p:cNvPr>
              <p:cNvSpPr/>
              <p:nvPr/>
            </p:nvSpPr>
            <p:spPr>
              <a:xfrm>
                <a:off x="924273" y="2618185"/>
                <a:ext cx="3509102" cy="639534"/>
              </a:xfrm>
              <a:prstGeom prst="rect">
                <a:avLst/>
              </a:prstGeom>
            </p:spPr>
            <p:txBody>
              <a:bodyPr wrap="non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a:t>
                </a:r>
                <a:r>
                  <a:rPr lang="el-GR" b="1" dirty="0">
                    <a:latin typeface="Times New Roman" panose="02020603050405020304" pitchFamily="18" charset="0"/>
                    <a:cs typeface="Times New Roman" panose="02020603050405020304" pitchFamily="18" charset="0"/>
                  </a:rPr>
                  <a:t>Ω</a:t>
                </a:r>
                <a:r>
                  <a:rPr lang="en-US" b="1" dirty="0">
                    <a:latin typeface="Times New Roman" panose="02020603050405020304" pitchFamily="18" charset="0"/>
                    <a:cs typeface="Times New Roman" panose="02020603050405020304" pitchFamily="18" charset="0"/>
                  </a:rPr>
                  <a:t>/B)= </a:t>
                </a:r>
                <a14:m>
                  <m:oMath xmlns:m="http://schemas.openxmlformats.org/officeDocument/2006/math">
                    <m:f>
                      <m:fPr>
                        <m:ctrlPr>
                          <a:rPr lang="en-US" sz="2000" b="1" i="1" smtClean="0">
                            <a:latin typeface="Cambria Math"/>
                            <a:ea typeface="Cambria Math" panose="02040503050406030204" pitchFamily="18" charset="0"/>
                          </a:rPr>
                        </m:ctrlPr>
                      </m:fPr>
                      <m:num>
                        <m:r>
                          <m:rPr>
                            <m:nor/>
                          </m:rPr>
                          <a:rPr lang="en-US" sz="2000" b="1" dirty="0" smtClean="0">
                            <a:latin typeface="Times New Roman" panose="02020603050405020304" pitchFamily="18" charset="0"/>
                            <a:cs typeface="Times New Roman" panose="02020603050405020304" pitchFamily="18" charset="0"/>
                          </a:rPr>
                          <m:t>P</m:t>
                        </m:r>
                        <m:r>
                          <m:rPr>
                            <m:nor/>
                          </m:rPr>
                          <a:rPr lang="en-US" sz="2000" b="1" dirty="0" smtClean="0">
                            <a:latin typeface="Times New Roman" panose="02020603050405020304" pitchFamily="18" charset="0"/>
                            <a:cs typeface="Times New Roman" panose="02020603050405020304" pitchFamily="18" charset="0"/>
                          </a:rPr>
                          <m:t>(</m:t>
                        </m:r>
                        <m:r>
                          <m:rPr>
                            <m:nor/>
                          </m:rPr>
                          <a:rPr lang="el-GR" sz="2000" b="1" dirty="0">
                            <a:latin typeface="Times New Roman" panose="02020603050405020304" pitchFamily="18" charset="0"/>
                            <a:cs typeface="Times New Roman" panose="02020603050405020304" pitchFamily="18" charset="0"/>
                          </a:rPr>
                          <m:t>Ω</m:t>
                        </m:r>
                        <m:r>
                          <m:rPr>
                            <m:nor/>
                          </m:rPr>
                          <a:rPr lang="en-US" sz="2000" b="1" dirty="0" smtClean="0">
                            <a:latin typeface="Times New Roman" panose="02020603050405020304" pitchFamily="18" charset="0"/>
                            <a:cs typeface="Times New Roman" panose="02020603050405020304" pitchFamily="18" charset="0"/>
                          </a:rPr>
                          <m:t>∩</m:t>
                        </m:r>
                        <m:r>
                          <m:rPr>
                            <m:nor/>
                          </m:rPr>
                          <a:rPr lang="en-US" sz="2000" b="1" dirty="0" smtClean="0">
                            <a:latin typeface="Times New Roman" panose="02020603050405020304" pitchFamily="18" charset="0"/>
                            <a:cs typeface="Times New Roman" panose="02020603050405020304" pitchFamily="18" charset="0"/>
                          </a:rPr>
                          <m:t>B</m:t>
                        </m:r>
                        <m:r>
                          <m:rPr>
                            <m:nor/>
                          </m:rPr>
                          <a:rPr lang="en-US" sz="2000" b="1" dirty="0" smtClean="0">
                            <a:latin typeface="Times New Roman" panose="02020603050405020304" pitchFamily="18" charset="0"/>
                            <a:cs typeface="Times New Roman" panose="02020603050405020304" pitchFamily="18" charset="0"/>
                          </a:rPr>
                          <m:t>)</m:t>
                        </m:r>
                      </m:num>
                      <m:den>
                        <m:r>
                          <m:rPr>
                            <m:nor/>
                          </m:rPr>
                          <a:rPr lang="en-US" sz="2000" b="1" dirty="0" smtClean="0">
                            <a:latin typeface="Times New Roman" panose="02020603050405020304" pitchFamily="18" charset="0"/>
                            <a:cs typeface="Times New Roman" panose="02020603050405020304" pitchFamily="18" charset="0"/>
                          </a:rPr>
                          <m:t>P</m:t>
                        </m:r>
                        <m:r>
                          <m:rPr>
                            <m:nor/>
                          </m:rPr>
                          <a:rPr lang="en-US" sz="2000" b="1" dirty="0" smtClean="0">
                            <a:latin typeface="Times New Roman" panose="02020603050405020304" pitchFamily="18" charset="0"/>
                            <a:cs typeface="Times New Roman" panose="02020603050405020304" pitchFamily="18" charset="0"/>
                          </a:rPr>
                          <m:t>(</m:t>
                        </m:r>
                        <m:r>
                          <m:rPr>
                            <m:nor/>
                          </m:rPr>
                          <a:rPr lang="en-US" sz="2000" b="1" dirty="0" smtClean="0">
                            <a:latin typeface="Times New Roman" panose="02020603050405020304" pitchFamily="18" charset="0"/>
                            <a:cs typeface="Times New Roman" panose="02020603050405020304" pitchFamily="18" charset="0"/>
                          </a:rPr>
                          <m:t>B</m:t>
                        </m:r>
                        <m:r>
                          <m:rPr>
                            <m:nor/>
                          </m:rPr>
                          <a:rPr lang="en-US" sz="2000" b="1" dirty="0" smtClean="0">
                            <a:latin typeface="Times New Roman" panose="02020603050405020304" pitchFamily="18" charset="0"/>
                            <a:cs typeface="Times New Roman" panose="02020603050405020304" pitchFamily="18" charset="0"/>
                          </a:rPr>
                          <m:t>)</m:t>
                        </m:r>
                      </m:den>
                    </m:f>
                  </m:oMath>
                </a14:m>
                <a:r>
                  <a:rPr lang="en-US" sz="2000" b="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b="1" i="1">
                            <a:latin typeface="Cambria Math"/>
                            <a:ea typeface="Cambria Math" panose="02040503050406030204" pitchFamily="18" charset="0"/>
                          </a:rPr>
                        </m:ctrlPr>
                      </m:fPr>
                      <m:num>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num>
                      <m:den>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den>
                    </m:f>
                    <m:r>
                      <a:rPr lang="en-US" sz="2000" b="1" i="1" dirty="0" smtClean="0">
                        <a:latin typeface="Cambria Math" panose="02040503050406030204" pitchFamily="18" charset="0"/>
                        <a:cs typeface="Times New Roman" panose="02020603050405020304" pitchFamily="18" charset="0"/>
                      </a:rPr>
                      <m:t>=</m:t>
                    </m:r>
                    <m:r>
                      <a:rPr lang="en-US" sz="2000" b="1" i="1" dirty="0" smtClean="0">
                        <a:latin typeface="Cambria Math" panose="02040503050406030204" pitchFamily="18" charset="0"/>
                        <a:cs typeface="Times New Roman" panose="02020603050405020304" pitchFamily="18" charset="0"/>
                      </a:rPr>
                      <m:t>𝟏</m:t>
                    </m:r>
                  </m:oMath>
                </a14:m>
                <a:endParaRPr lang="en-US" sz="2000" b="1"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69A8F8CC-31BA-4411-A753-521FCC4F6EA5}"/>
                  </a:ext>
                </a:extLst>
              </p:cNvPr>
              <p:cNvSpPr>
                <a:spLocks noRot="1" noChangeAspect="1" noMove="1" noResize="1" noEditPoints="1" noAdjustHandles="1" noChangeArrowheads="1" noChangeShapeType="1" noTextEdit="1"/>
              </p:cNvSpPr>
              <p:nvPr/>
            </p:nvSpPr>
            <p:spPr>
              <a:xfrm>
                <a:off x="924273" y="2618185"/>
                <a:ext cx="3509102" cy="639534"/>
              </a:xfrm>
              <a:prstGeom prst="rect">
                <a:avLst/>
              </a:prstGeom>
              <a:blipFill>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F4FE9E48-1C34-437B-8556-9D9C9195C3D7}"/>
                  </a:ext>
                </a:extLst>
              </p:cNvPr>
              <p:cNvSpPr/>
              <p:nvPr/>
            </p:nvSpPr>
            <p:spPr>
              <a:xfrm>
                <a:off x="986591" y="3660821"/>
                <a:ext cx="2460930" cy="584775"/>
              </a:xfrm>
              <a:prstGeom prst="rect">
                <a:avLst/>
              </a:prstGeom>
            </p:spPr>
            <p:txBody>
              <a:bodyPr wrap="non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P(B/B)= </a:t>
                </a:r>
                <a14:m>
                  <m:oMath xmlns:m="http://schemas.openxmlformats.org/officeDocument/2006/math">
                    <m:f>
                      <m:fPr>
                        <m:ctrlPr>
                          <a:rPr lang="en-US" b="1" i="1" smtClean="0">
                            <a:latin typeface="Cambria Math"/>
                            <a:ea typeface="Cambria Math" panose="02040503050406030204" pitchFamily="18" charset="0"/>
                          </a:rPr>
                        </m:ctrlPr>
                      </m:fPr>
                      <m:num>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num>
                      <m:den>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den>
                    </m:f>
                  </m:oMath>
                </a14:m>
                <a:r>
                  <a:rPr lang="en-US" b="1" dirty="0">
                    <a:latin typeface="Times New Roman" panose="02020603050405020304" pitchFamily="18" charset="0"/>
                    <a:cs typeface="Times New Roman" panose="02020603050405020304" pitchFamily="18" charset="0"/>
                  </a:rPr>
                  <a:t> = 1</a:t>
                </a:r>
              </a:p>
            </p:txBody>
          </p:sp>
        </mc:Choice>
        <mc:Fallback xmlns="">
          <p:sp>
            <p:nvSpPr>
              <p:cNvPr id="5" name="Rectangle 4">
                <a:extLst>
                  <a:ext uri="{FF2B5EF4-FFF2-40B4-BE49-F238E27FC236}">
                    <a16:creationId xmlns:a16="http://schemas.microsoft.com/office/drawing/2014/main" id="{F4FE9E48-1C34-437B-8556-9D9C9195C3D7}"/>
                  </a:ext>
                </a:extLst>
              </p:cNvPr>
              <p:cNvSpPr>
                <a:spLocks noRot="1" noChangeAspect="1" noMove="1" noResize="1" noEditPoints="1" noAdjustHandles="1" noChangeArrowheads="1" noChangeShapeType="1" noTextEdit="1"/>
              </p:cNvSpPr>
              <p:nvPr/>
            </p:nvSpPr>
            <p:spPr>
              <a:xfrm>
                <a:off x="986591" y="3660815"/>
                <a:ext cx="2460930" cy="584775"/>
              </a:xfrm>
              <a:prstGeom prst="rect">
                <a:avLst/>
              </a:prstGeom>
              <a:blipFill>
                <a:blip r:embed="rId3"/>
                <a:stretch>
                  <a:fillRect l="-1733" r="-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 xmlns:a16="http://schemas.microsoft.com/office/drawing/2014/main" id="{230147CA-0042-402A-BE4B-6C583728C077}"/>
                  </a:ext>
                </a:extLst>
              </p:cNvPr>
              <p:cNvSpPr/>
              <p:nvPr/>
            </p:nvSpPr>
            <p:spPr>
              <a:xfrm>
                <a:off x="900408" y="5610913"/>
                <a:ext cx="8792792" cy="584775"/>
              </a:xfrm>
              <a:prstGeom prst="rect">
                <a:avLst/>
              </a:prstGeom>
            </p:spPr>
            <p:txBody>
              <a:bodyPr wrap="non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P(AUC|B) = </a:t>
                </a:r>
                <a14:m>
                  <m:oMath xmlns:m="http://schemas.openxmlformats.org/officeDocument/2006/math">
                    <m:f>
                      <m:fPr>
                        <m:ctrlPr>
                          <a:rPr lang="en-US" b="1" i="1" smtClean="0">
                            <a:latin typeface="Cambria Math"/>
                            <a:ea typeface="Cambria Math" panose="02040503050406030204" pitchFamily="18" charset="0"/>
                          </a:rPr>
                        </m:ctrlPr>
                      </m:fPr>
                      <m:num>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AUC</m:t>
                        </m:r>
                        <m:r>
                          <m:rPr>
                            <m:nor/>
                          </m:rPr>
                          <a:rPr lang="en-US" b="1" dirty="0" smtClean="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num>
                      <m:den>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den>
                    </m:f>
                  </m:oMath>
                </a14:m>
                <a:r>
                  <a:rPr lang="en-US" b="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b="1" i="1">
                            <a:latin typeface="Cambria Math"/>
                            <a:ea typeface="Cambria Math" panose="02040503050406030204" pitchFamily="18" charset="0"/>
                          </a:rPr>
                        </m:ctrlPr>
                      </m:fPr>
                      <m:num>
                        <m:r>
                          <m:rPr>
                            <m:nor/>
                          </m:rPr>
                          <a:rPr lang="en-US" b="1" dirty="0">
                            <a:latin typeface="Times New Roman" panose="02020603050405020304" pitchFamily="18" charset="0"/>
                            <a:cs typeface="Times New Roman" panose="02020603050405020304" pitchFamily="18" charset="0"/>
                          </a:rPr>
                          <m:t>P</m:t>
                        </m:r>
                        <m:r>
                          <m:rPr>
                            <m:nor/>
                          </m:rPr>
                          <a:rPr lang="en-US" b="1" i="0" dirty="0" smtClean="0">
                            <a:latin typeface="Times New Roman" panose="02020603050405020304" pitchFamily="18" charset="0"/>
                            <a:cs typeface="Times New Roman" panose="02020603050405020304" pitchFamily="18" charset="0"/>
                          </a:rPr>
                          <m:t>( </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A</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i="0"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U</m:t>
                        </m:r>
                        <m:r>
                          <m:rPr>
                            <m:nor/>
                          </m:rPr>
                          <a:rPr lang="en-US" b="1" dirty="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C</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 )</m:t>
                        </m:r>
                      </m:num>
                      <m:den>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den>
                    </m:f>
                  </m:oMath>
                </a14:m>
                <a:r>
                  <a:rPr lang="en-US" b="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b="1" i="1">
                            <a:latin typeface="Cambria Math"/>
                            <a:ea typeface="Cambria Math" panose="02040503050406030204" pitchFamily="18" charset="0"/>
                          </a:rPr>
                        </m:ctrlPr>
                      </m:fPr>
                      <m:num>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A</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C</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num>
                      <m:den>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den>
                    </m:f>
                    <m:r>
                      <a:rPr lang="en-US" b="1" i="1" dirty="0" smtClean="0">
                        <a:latin typeface="Cambria Math" panose="020405030504060302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A</m:t>
                    </m:r>
                    <m:r>
                      <m:rPr>
                        <m:nor/>
                      </m:rPr>
                      <a:rPr lang="en-US" b="1" i="0" dirty="0" smtClean="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C</m:t>
                    </m:r>
                    <m:r>
                      <m:rPr>
                        <m:nor/>
                      </m:rPr>
                      <a:rPr lang="en-US" b="1" i="0" dirty="0" smtClean="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oMath>
                </a14:m>
                <a:endParaRPr lang="en-US" b="1" dirty="0">
                  <a:latin typeface="Times New Roman" panose="02020603050405020304" pitchFamily="18"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230147CA-0042-402A-BE4B-6C583728C077}"/>
                  </a:ext>
                </a:extLst>
              </p:cNvPr>
              <p:cNvSpPr>
                <a:spLocks noRot="1" noChangeAspect="1" noMove="1" noResize="1" noEditPoints="1" noAdjustHandles="1" noChangeArrowheads="1" noChangeShapeType="1" noTextEdit="1"/>
              </p:cNvSpPr>
              <p:nvPr/>
            </p:nvSpPr>
            <p:spPr>
              <a:xfrm>
                <a:off x="900408" y="5610907"/>
                <a:ext cx="8792792" cy="584775"/>
              </a:xfrm>
              <a:prstGeom prst="rect">
                <a:avLst/>
              </a:prstGeom>
              <a:blipFill>
                <a:blip r:embed="rId4"/>
                <a:stretch>
                  <a:fillRect l="-4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 xmlns:a16="http://schemas.microsoft.com/office/drawing/2014/main" id="{D10669E8-F2F5-4FCD-B5B9-3AD70150599A}"/>
                  </a:ext>
                </a:extLst>
              </p:cNvPr>
              <p:cNvSpPr txBox="1"/>
              <p:nvPr/>
            </p:nvSpPr>
            <p:spPr>
              <a:xfrm>
                <a:off x="900414" y="4703129"/>
                <a:ext cx="5427511"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IF </a:t>
                </a:r>
                <a14:m>
                  <m:oMath xmlns:m="http://schemas.openxmlformats.org/officeDocument/2006/math">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A</m:t>
                    </m:r>
                    <m:r>
                      <m:rPr>
                        <m:nor/>
                      </m:rPr>
                      <a:rPr lang="en-US" b="1" dirty="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C</m:t>
                    </m:r>
                    <m:r>
                      <m:rPr>
                        <m:nor/>
                      </m:rPr>
                      <a:rPr lang="en-US" b="1" dirty="0">
                        <a:latin typeface="Times New Roman" panose="02020603050405020304" pitchFamily="18" charset="0"/>
                        <a:cs typeface="Times New Roman" panose="02020603050405020304" pitchFamily="18" charset="0"/>
                      </a:rPr>
                      <m:t>)</m:t>
                    </m:r>
                  </m:oMath>
                </a14:m>
                <a:r>
                  <a:rPr lang="en-US" b="1" dirty="0">
                    <a:latin typeface="Times New Roman" panose="02020603050405020304" pitchFamily="18" charset="0"/>
                    <a:cs typeface="Times New Roman" panose="02020603050405020304" pitchFamily="18" charset="0"/>
                  </a:rPr>
                  <a:t> = </a:t>
                </a:r>
                <a:r>
                  <a:rPr lang="el-GR" b="1" dirty="0">
                    <a:latin typeface="Times New Roman" panose="02020603050405020304" pitchFamily="18" charset="0"/>
                    <a:cs typeface="Times New Roman" panose="02020603050405020304" pitchFamily="18" charset="0"/>
                  </a:rPr>
                  <a:t>ϕ</a:t>
                </a:r>
                <a:r>
                  <a:rPr lang="en-US" b="1" dirty="0">
                    <a:latin typeface="Times New Roman" panose="02020603050405020304" pitchFamily="18" charset="0"/>
                    <a:cs typeface="Times New Roman" panose="02020603050405020304" pitchFamily="18" charset="0"/>
                  </a:rPr>
                  <a:t> ,then P((AUC)/B) = P(A/B) + P(C/B)</a:t>
                </a:r>
              </a:p>
            </p:txBody>
          </p:sp>
        </mc:Choice>
        <mc:Fallback xmlns="">
          <p:sp>
            <p:nvSpPr>
              <p:cNvPr id="18" name="TextBox 17">
                <a:extLst>
                  <a:ext uri="{FF2B5EF4-FFF2-40B4-BE49-F238E27FC236}">
                    <a16:creationId xmlns:a16="http://schemas.microsoft.com/office/drawing/2014/main" id="{D10669E8-F2F5-4FCD-B5B9-3AD70150599A}"/>
                  </a:ext>
                </a:extLst>
              </p:cNvPr>
              <p:cNvSpPr txBox="1">
                <a:spLocks noRot="1" noChangeAspect="1" noMove="1" noResize="1" noEditPoints="1" noAdjustHandles="1" noChangeArrowheads="1" noChangeShapeType="1" noTextEdit="1"/>
              </p:cNvSpPr>
              <p:nvPr/>
            </p:nvSpPr>
            <p:spPr>
              <a:xfrm>
                <a:off x="900408" y="4703129"/>
                <a:ext cx="5414687" cy="369332"/>
              </a:xfrm>
              <a:prstGeom prst="rect">
                <a:avLst/>
              </a:prstGeom>
              <a:blipFill>
                <a:blip r:embed="rId5"/>
                <a:stretch>
                  <a:fillRect l="-788" t="-10000" r="-676" b="-26667"/>
                </a:stretch>
              </a:blipFill>
            </p:spPr>
            <p:txBody>
              <a:bodyPr/>
              <a:lstStyle/>
              <a:p>
                <a:r>
                  <a:rPr lang="en-US">
                    <a:noFill/>
                  </a:rPr>
                  <a:t> </a:t>
                </a:r>
              </a:p>
            </p:txBody>
          </p:sp>
        </mc:Fallback>
      </mc:AlternateContent>
      <p:grpSp>
        <p:nvGrpSpPr>
          <p:cNvPr id="8" name="Group 7">
            <a:extLst>
              <a:ext uri="{FF2B5EF4-FFF2-40B4-BE49-F238E27FC236}">
                <a16:creationId xmlns="" xmlns:a16="http://schemas.microsoft.com/office/drawing/2014/main" id="{2BAEC5AF-95CF-4B11-8471-C9703B82F1BB}"/>
              </a:ext>
            </a:extLst>
          </p:cNvPr>
          <p:cNvGrpSpPr/>
          <p:nvPr/>
        </p:nvGrpSpPr>
        <p:grpSpPr>
          <a:xfrm>
            <a:off x="7758632" y="2350408"/>
            <a:ext cx="2760233" cy="1602794"/>
            <a:chOff x="7579404" y="1540458"/>
            <a:chExt cx="2760233" cy="1602794"/>
          </a:xfrm>
        </p:grpSpPr>
        <p:sp>
          <p:nvSpPr>
            <p:cNvPr id="10" name="Rectangle 9">
              <a:extLst>
                <a:ext uri="{FF2B5EF4-FFF2-40B4-BE49-F238E27FC236}">
                  <a16:creationId xmlns="" xmlns:a16="http://schemas.microsoft.com/office/drawing/2014/main" id="{06A0ED6D-8503-4EBF-8D73-9F507CCE06F5}"/>
                </a:ext>
              </a:extLst>
            </p:cNvPr>
            <p:cNvSpPr/>
            <p:nvPr/>
          </p:nvSpPr>
          <p:spPr>
            <a:xfrm>
              <a:off x="7579404" y="1540458"/>
              <a:ext cx="2755892" cy="1602794"/>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 xmlns:a16="http://schemas.microsoft.com/office/drawing/2014/main" id="{585878E9-F05B-4596-9448-DD292B1B109B}"/>
                </a:ext>
              </a:extLst>
            </p:cNvPr>
            <p:cNvSpPr/>
            <p:nvPr/>
          </p:nvSpPr>
          <p:spPr>
            <a:xfrm>
              <a:off x="8643150" y="2282274"/>
              <a:ext cx="1696487" cy="8609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 xmlns:a16="http://schemas.microsoft.com/office/drawing/2014/main" id="{7C8F080A-026E-4A50-AAD2-951233F82E87}"/>
                </a:ext>
              </a:extLst>
            </p:cNvPr>
            <p:cNvSpPr/>
            <p:nvPr/>
          </p:nvSpPr>
          <p:spPr>
            <a:xfrm>
              <a:off x="8284285" y="1656338"/>
              <a:ext cx="714993" cy="1176509"/>
            </a:xfrm>
            <a:prstGeom prst="ellipse">
              <a:avLst/>
            </a:prstGeom>
            <a:solidFill>
              <a:srgbClr val="00B0F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7169271D-7802-4607-95E2-8E834B6B1802}"/>
                </a:ext>
              </a:extLst>
            </p:cNvPr>
            <p:cNvSpPr txBox="1"/>
            <p:nvPr/>
          </p:nvSpPr>
          <p:spPr>
            <a:xfrm>
              <a:off x="7691975" y="1604785"/>
              <a:ext cx="369012" cy="369332"/>
            </a:xfrm>
            <a:prstGeom prst="rect">
              <a:avLst/>
            </a:prstGeom>
            <a:noFill/>
          </p:spPr>
          <p:txBody>
            <a:bodyPr wrap="none" rtlCol="0">
              <a:spAutoFit/>
            </a:bodyPr>
            <a:lstStyle/>
            <a:p>
              <a:r>
                <a:rPr lang="el-GR" b="1" dirty="0">
                  <a:latin typeface="Times New Roman" panose="02020603050405020304" pitchFamily="18" charset="0"/>
                  <a:cs typeface="Times New Roman" panose="02020603050405020304" pitchFamily="18" charset="0"/>
                </a:rPr>
                <a:t>Ω</a:t>
              </a:r>
              <a:endParaRPr lang="en-US"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 xmlns:a16="http://schemas.microsoft.com/office/drawing/2014/main" id="{BE3126B3-1A68-4F55-A92E-0291D588902D}"/>
                </a:ext>
              </a:extLst>
            </p:cNvPr>
            <p:cNvSpPr txBox="1"/>
            <p:nvPr/>
          </p:nvSpPr>
          <p:spPr>
            <a:xfrm>
              <a:off x="8411995" y="1752342"/>
              <a:ext cx="351378"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A</a:t>
              </a:r>
            </a:p>
          </p:txBody>
        </p:sp>
        <p:pic>
          <p:nvPicPr>
            <p:cNvPr id="16" name="Picture 15">
              <a:extLst>
                <a:ext uri="{FF2B5EF4-FFF2-40B4-BE49-F238E27FC236}">
                  <a16:creationId xmlns="" xmlns:a16="http://schemas.microsoft.com/office/drawing/2014/main" id="{A3D8ACF3-2086-48E3-9416-4E3F4D533F7D}"/>
                </a:ext>
              </a:extLst>
            </p:cNvPr>
            <p:cNvPicPr>
              <a:picLocks noChangeAspect="1"/>
            </p:cNvPicPr>
            <p:nvPr/>
          </p:nvPicPr>
          <p:blipFill>
            <a:blip r:embed="rId6"/>
            <a:stretch>
              <a:fillRect/>
            </a:stretch>
          </p:blipFill>
          <p:spPr>
            <a:xfrm>
              <a:off x="9355757" y="1581489"/>
              <a:ext cx="754751" cy="1203340"/>
            </a:xfrm>
            <a:prstGeom prst="rect">
              <a:avLst/>
            </a:prstGeom>
          </p:spPr>
        </p:pic>
        <p:sp>
          <p:nvSpPr>
            <p:cNvPr id="17" name="TextBox 16">
              <a:extLst>
                <a:ext uri="{FF2B5EF4-FFF2-40B4-BE49-F238E27FC236}">
                  <a16:creationId xmlns="" xmlns:a16="http://schemas.microsoft.com/office/drawing/2014/main" id="{C74B28B7-32EC-4EC2-8798-4CB593F45679}"/>
                </a:ext>
              </a:extLst>
            </p:cNvPr>
            <p:cNvSpPr txBox="1"/>
            <p:nvPr/>
          </p:nvSpPr>
          <p:spPr>
            <a:xfrm>
              <a:off x="9613688" y="1667834"/>
              <a:ext cx="100668"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C</a:t>
              </a:r>
            </a:p>
          </p:txBody>
        </p:sp>
        <p:sp>
          <p:nvSpPr>
            <p:cNvPr id="13" name="TextBox 12">
              <a:extLst>
                <a:ext uri="{FF2B5EF4-FFF2-40B4-BE49-F238E27FC236}">
                  <a16:creationId xmlns="" xmlns:a16="http://schemas.microsoft.com/office/drawing/2014/main" id="{98A943C6-5BFD-4C5F-BE11-EDCB51E45D95}"/>
                </a:ext>
              </a:extLst>
            </p:cNvPr>
            <p:cNvSpPr txBox="1"/>
            <p:nvPr/>
          </p:nvSpPr>
          <p:spPr>
            <a:xfrm>
              <a:off x="9952383" y="2566514"/>
              <a:ext cx="158125"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B</a:t>
              </a:r>
            </a:p>
          </p:txBody>
        </p:sp>
      </p:grpSp>
      <p:sp>
        <p:nvSpPr>
          <p:cNvPr id="9" name="TextBox 8">
            <a:extLst>
              <a:ext uri="{FF2B5EF4-FFF2-40B4-BE49-F238E27FC236}">
                <a16:creationId xmlns="" xmlns:a16="http://schemas.microsoft.com/office/drawing/2014/main" id="{93AF2266-CD1F-4DBB-8991-A683A8888616}"/>
              </a:ext>
            </a:extLst>
          </p:cNvPr>
          <p:cNvSpPr txBox="1"/>
          <p:nvPr/>
        </p:nvSpPr>
        <p:spPr>
          <a:xfrm>
            <a:off x="1328851" y="482059"/>
            <a:ext cx="916642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Conditional Probabilities Share Properties of Ordinary Probabilities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 xmlns:a16="http://schemas.microsoft.com/office/drawing/2014/main" id="{DE176EA8-067C-4399-9162-DB39617AAF78}"/>
                  </a:ext>
                </a:extLst>
              </p:cNvPr>
              <p:cNvSpPr/>
              <p:nvPr/>
            </p:nvSpPr>
            <p:spPr>
              <a:xfrm>
                <a:off x="7420856" y="1216179"/>
                <a:ext cx="3178217" cy="861774"/>
              </a:xfrm>
              <a:prstGeom prst="rect">
                <a:avLst/>
              </a:prstGeom>
            </p:spPr>
            <p:txBody>
              <a:bodyPr wrap="square">
                <a:spAutoFit/>
              </a:bodyPr>
              <a:lstStyle/>
              <a:p>
                <a:pPr algn="ctr"/>
                <a:r>
                  <a:rPr lang="en-US" b="1" dirty="0"/>
                  <a:t>P(A/B)=</a:t>
                </a:r>
                <a:r>
                  <a:rPr lang="en-US"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smtClean="0">
                            <a:latin typeface="Cambria Math"/>
                            <a:ea typeface="Cambria Math" panose="02040503050406030204" pitchFamily="18" charset="0"/>
                          </a:rPr>
                        </m:ctrlPr>
                      </m:fPr>
                      <m:num>
                        <m:r>
                          <m:rPr>
                            <m:nor/>
                          </m:rPr>
                          <a:rPr lang="en-US" b="1" dirty="0" smtClean="0"/>
                          <m:t>P</m:t>
                        </m:r>
                        <m:r>
                          <m:rPr>
                            <m:nor/>
                          </m:rPr>
                          <a:rPr lang="en-US" b="1" dirty="0" smtClean="0"/>
                          <m:t>(</m:t>
                        </m:r>
                        <m:r>
                          <m:rPr>
                            <m:nor/>
                          </m:rPr>
                          <a:rPr lang="en-US" b="1" dirty="0" smtClean="0"/>
                          <m:t>A</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num>
                      <m:den>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den>
                    </m:f>
                  </m:oMath>
                </a14:m>
                <a:endParaRPr lang="en-US" b="1" dirty="0">
                  <a:latin typeface="Times New Roman" panose="02020603050405020304" pitchFamily="18" charset="0"/>
                  <a:ea typeface="Cambria Math" panose="02040503050406030204" pitchFamily="18" charset="0"/>
                </a:endParaRPr>
              </a:p>
              <a:p>
                <a:pPr algn="ctr"/>
                <a:r>
                  <a:rPr lang="en-US" dirty="0"/>
                  <a:t>Defined only when </a:t>
                </a:r>
                <a:r>
                  <a:rPr lang="en-US" b="1" dirty="0"/>
                  <a:t>P(B)&gt;0</a:t>
                </a:r>
              </a:p>
            </p:txBody>
          </p:sp>
        </mc:Choice>
        <mc:Fallback xmlns="">
          <p:sp>
            <p:nvSpPr>
              <p:cNvPr id="19" name="Rectangle 18">
                <a:extLst>
                  <a:ext uri="{FF2B5EF4-FFF2-40B4-BE49-F238E27FC236}">
                    <a16:creationId xmlns:a16="http://schemas.microsoft.com/office/drawing/2014/main" id="{DE176EA8-067C-4399-9162-DB39617AAF78}"/>
                  </a:ext>
                </a:extLst>
              </p:cNvPr>
              <p:cNvSpPr>
                <a:spLocks noRot="1" noChangeAspect="1" noMove="1" noResize="1" noEditPoints="1" noAdjustHandles="1" noChangeArrowheads="1" noChangeShapeType="1" noTextEdit="1"/>
              </p:cNvSpPr>
              <p:nvPr/>
            </p:nvSpPr>
            <p:spPr>
              <a:xfrm>
                <a:off x="7420852" y="1216176"/>
                <a:ext cx="3178217" cy="861774"/>
              </a:xfrm>
              <a:prstGeom prst="rect">
                <a:avLst/>
              </a:prstGeom>
              <a:blipFill>
                <a:blip r:embed="rId7"/>
                <a:stretch>
                  <a:fillRect b="-10638"/>
                </a:stretch>
              </a:blipFill>
            </p:spPr>
            <p:txBody>
              <a:bodyPr/>
              <a:lstStyle/>
              <a:p>
                <a:r>
                  <a:rPr lang="en-US">
                    <a:noFill/>
                  </a:rPr>
                  <a:t> </a:t>
                </a:r>
              </a:p>
            </p:txBody>
          </p:sp>
        </mc:Fallback>
      </mc:AlternateContent>
    </p:spTree>
    <p:extLst>
      <p:ext uri="{BB962C8B-B14F-4D97-AF65-F5344CB8AC3E}">
        <p14:creationId xmlns:p14="http://schemas.microsoft.com/office/powerpoint/2010/main" val="11640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2316BC5-6B12-49DB-8B44-CEDF71CE53CF}"/>
              </a:ext>
            </a:extLst>
          </p:cNvPr>
          <p:cNvPicPr>
            <a:picLocks noChangeAspect="1"/>
          </p:cNvPicPr>
          <p:nvPr/>
        </p:nvPicPr>
        <p:blipFill>
          <a:blip r:embed="rId2"/>
          <a:stretch>
            <a:fillRect/>
          </a:stretch>
        </p:blipFill>
        <p:spPr>
          <a:xfrm>
            <a:off x="6639487" y="1805828"/>
            <a:ext cx="3467100" cy="3676650"/>
          </a:xfrm>
          <a:prstGeom prst="rect">
            <a:avLst/>
          </a:prstGeom>
        </p:spPr>
      </p:pic>
      <p:sp>
        <p:nvSpPr>
          <p:cNvPr id="3" name="TextBox 2">
            <a:extLst>
              <a:ext uri="{FF2B5EF4-FFF2-40B4-BE49-F238E27FC236}">
                <a16:creationId xmlns="" xmlns:a16="http://schemas.microsoft.com/office/drawing/2014/main" id="{2DC94BC9-31D5-4F51-B713-C80E70A4D825}"/>
              </a:ext>
            </a:extLst>
          </p:cNvPr>
          <p:cNvSpPr txBox="1"/>
          <p:nvPr/>
        </p:nvSpPr>
        <p:spPr>
          <a:xfrm>
            <a:off x="727714" y="348136"/>
            <a:ext cx="318709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Multiplication Rule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 xmlns:a16="http://schemas.microsoft.com/office/drawing/2014/main" id="{4244DA3E-3742-4DA1-9617-595C46FBD7C0}"/>
                  </a:ext>
                </a:extLst>
              </p:cNvPr>
              <p:cNvSpPr/>
              <p:nvPr/>
            </p:nvSpPr>
            <p:spPr>
              <a:xfrm>
                <a:off x="804057" y="1221059"/>
                <a:ext cx="1779654" cy="584775"/>
              </a:xfrm>
              <a:prstGeom prst="rect">
                <a:avLst/>
              </a:prstGeom>
            </p:spPr>
            <p:txBody>
              <a:bodyPr wrap="none">
                <a:spAutoFit/>
              </a:bodyPr>
              <a:lstStyle/>
              <a:p>
                <a:r>
                  <a:rPr lang="en-US" b="1" dirty="0"/>
                  <a:t>P(A/B) =</a:t>
                </a:r>
                <a:r>
                  <a:rPr lang="en-US"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a:ea typeface="Cambria Math" panose="02040503050406030204" pitchFamily="18" charset="0"/>
                          </a:rPr>
                        </m:ctrlPr>
                      </m:fPr>
                      <m:num>
                        <m:r>
                          <m:rPr>
                            <m:nor/>
                          </m:rPr>
                          <a:rPr lang="en-US" b="1" dirty="0"/>
                          <m:t>P</m:t>
                        </m:r>
                        <m:r>
                          <m:rPr>
                            <m:nor/>
                          </m:rPr>
                          <a:rPr lang="en-US" b="1" dirty="0"/>
                          <m:t>(</m:t>
                        </m:r>
                        <m:r>
                          <m:rPr>
                            <m:nor/>
                          </m:rPr>
                          <a:rPr lang="en-US" b="1" dirty="0"/>
                          <m:t>A</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num>
                      <m:den>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den>
                    </m:f>
                  </m:oMath>
                </a14:m>
                <a:endParaRPr lang="en-US" dirty="0"/>
              </a:p>
            </p:txBody>
          </p:sp>
        </mc:Choice>
        <mc:Fallback xmlns="">
          <p:sp>
            <p:nvSpPr>
              <p:cNvPr id="4" name="Rectangle 3">
                <a:extLst>
                  <a:ext uri="{FF2B5EF4-FFF2-40B4-BE49-F238E27FC236}">
                    <a16:creationId xmlns:a16="http://schemas.microsoft.com/office/drawing/2014/main" id="{4244DA3E-3742-4DA1-9617-595C46FBD7C0}"/>
                  </a:ext>
                </a:extLst>
              </p:cNvPr>
              <p:cNvSpPr>
                <a:spLocks noRot="1" noChangeAspect="1" noMove="1" noResize="1" noEditPoints="1" noAdjustHandles="1" noChangeArrowheads="1" noChangeShapeType="1" noTextEdit="1"/>
              </p:cNvSpPr>
              <p:nvPr/>
            </p:nvSpPr>
            <p:spPr>
              <a:xfrm>
                <a:off x="804057" y="1221053"/>
                <a:ext cx="1779654" cy="584775"/>
              </a:xfrm>
              <a:prstGeom prst="rect">
                <a:avLst/>
              </a:prstGeom>
              <a:blipFill>
                <a:blip r:embed="rId3"/>
                <a:stretch>
                  <a:fillRect l="-3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AD403C99-2AC7-4141-9EB3-1E03442E6A5E}"/>
                  </a:ext>
                </a:extLst>
              </p:cNvPr>
              <p:cNvSpPr/>
              <p:nvPr/>
            </p:nvSpPr>
            <p:spPr>
              <a:xfrm>
                <a:off x="351867" y="2155525"/>
                <a:ext cx="3467100" cy="923330"/>
              </a:xfrm>
              <a:prstGeom prst="rect">
                <a:avLst/>
              </a:prstGeom>
            </p:spPr>
            <p:txBody>
              <a:bodyPr wrap="square">
                <a:spAutoFit/>
              </a:bodyPr>
              <a:lstStyle/>
              <a:p>
                <a:pPr algn="ctr"/>
                <a14:m>
                  <m:oMath xmlns:m="http://schemas.openxmlformats.org/officeDocument/2006/math">
                    <m:r>
                      <m:rPr>
                        <m:nor/>
                      </m:rPr>
                      <a:rPr lang="en-US" b="1" dirty="0" smtClean="0"/>
                      <m:t>P</m:t>
                    </m:r>
                    <m:r>
                      <m:rPr>
                        <m:nor/>
                      </m:rPr>
                      <a:rPr lang="en-US" b="1" dirty="0" smtClean="0"/>
                      <m:t>(</m:t>
                    </m:r>
                    <m:r>
                      <m:rPr>
                        <m:nor/>
                      </m:rPr>
                      <a:rPr lang="en-US" b="1" dirty="0" smtClean="0"/>
                      <m:t>A</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m:t>B</m:t>
                    </m:r>
                    <m:r>
                      <m:rPr>
                        <m:nor/>
                      </m:rPr>
                      <a:rPr lang="en-US" b="1" dirty="0" smtClean="0"/>
                      <m:t>)</m:t>
                    </m:r>
                  </m:oMath>
                </a14:m>
                <a:r>
                  <a:rPr lang="en-US" b="1" dirty="0"/>
                  <a:t> = </a:t>
                </a:r>
                <a14:m>
                  <m:oMath xmlns:m="http://schemas.openxmlformats.org/officeDocument/2006/math">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rPr>
                      <m:t>×</m:t>
                    </m:r>
                  </m:oMath>
                </a14:m>
                <a:r>
                  <a:rPr lang="en-US" b="1" dirty="0">
                    <a:latin typeface="Times New Roman" panose="02020603050405020304" pitchFamily="18" charset="0"/>
                    <a:cs typeface="Times New Roman" panose="02020603050405020304" pitchFamily="18" charset="0"/>
                  </a:rPr>
                  <a:t> </a:t>
                </a:r>
                <a:r>
                  <a:rPr lang="en-US" b="1" dirty="0"/>
                  <a:t>P(A/B)</a:t>
                </a:r>
                <a:r>
                  <a:rPr lang="en-US" b="1" dirty="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ctr"/>
                <a:endParaRPr lang="en-US" b="1" dirty="0"/>
              </a:p>
              <a:p>
                <a:pPr algn="ctr"/>
                <a14:m>
                  <m:oMath xmlns:m="http://schemas.openxmlformats.org/officeDocument/2006/math">
                    <m:r>
                      <m:rPr>
                        <m:nor/>
                      </m:rPr>
                      <a:rPr lang="en-US" b="1" dirty="0"/>
                      <m:t>=</m:t>
                    </m:r>
                    <m:r>
                      <m:rPr>
                        <m:nor/>
                      </m:rPr>
                      <a:rPr lang="en-US" b="1" i="0" dirty="0" smtClean="0"/>
                      <m:t> </m:t>
                    </m:r>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A</m:t>
                    </m:r>
                    <m:r>
                      <m:rPr>
                        <m:nor/>
                      </m:rPr>
                      <a:rPr lang="en-US" b="1" dirty="0">
                        <a:latin typeface="Times New Roman" panose="02020603050405020304" pitchFamily="18" charset="0"/>
                        <a:cs typeface="Times New Roman" panose="02020603050405020304" pitchFamily="18" charset="0"/>
                      </a:rPr>
                      <m:t>)</m:t>
                    </m:r>
                  </m:oMath>
                </a14:m>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a:t> P(B/A)</a:t>
                </a:r>
                <a:endParaRPr lang="en-US" b="1"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AD403C99-2AC7-4141-9EB3-1E03442E6A5E}"/>
                  </a:ext>
                </a:extLst>
              </p:cNvPr>
              <p:cNvSpPr>
                <a:spLocks noRot="1" noChangeAspect="1" noMove="1" noResize="1" noEditPoints="1" noAdjustHandles="1" noChangeArrowheads="1" noChangeShapeType="1" noTextEdit="1"/>
              </p:cNvSpPr>
              <p:nvPr/>
            </p:nvSpPr>
            <p:spPr>
              <a:xfrm>
                <a:off x="351865" y="2155525"/>
                <a:ext cx="3467100" cy="923330"/>
              </a:xfrm>
              <a:prstGeom prst="rect">
                <a:avLst/>
              </a:prstGeom>
              <a:blipFill>
                <a:blip r:embed="rId4"/>
                <a:stretch>
                  <a:fillRect t="-4636" b="-9934"/>
                </a:stretch>
              </a:blipFill>
            </p:spPr>
            <p:txBody>
              <a:bodyPr/>
              <a:lstStyle/>
              <a:p>
                <a:r>
                  <a:rPr lang="en-US">
                    <a:noFill/>
                  </a:rPr>
                  <a:t> </a:t>
                </a:r>
              </a:p>
            </p:txBody>
          </p:sp>
        </mc:Fallback>
      </mc:AlternateContent>
      <p:cxnSp>
        <p:nvCxnSpPr>
          <p:cNvPr id="7" name="Straight Connector 6">
            <a:extLst>
              <a:ext uri="{FF2B5EF4-FFF2-40B4-BE49-F238E27FC236}">
                <a16:creationId xmlns="" xmlns:a16="http://schemas.microsoft.com/office/drawing/2014/main" id="{BDDD9D1C-49EC-4F06-B8B6-82E8FC46AB40}"/>
              </a:ext>
            </a:extLst>
          </p:cNvPr>
          <p:cNvCxnSpPr>
            <a:cxnSpLocks/>
          </p:cNvCxnSpPr>
          <p:nvPr/>
        </p:nvCxnSpPr>
        <p:spPr>
          <a:xfrm flipV="1">
            <a:off x="9430871" y="1805829"/>
            <a:ext cx="1075764" cy="34969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 xmlns:a16="http://schemas.microsoft.com/office/drawing/2014/main" id="{DC6BD209-C1D9-417C-BFF0-55BDAD93C52A}"/>
              </a:ext>
            </a:extLst>
          </p:cNvPr>
          <p:cNvCxnSpPr/>
          <p:nvPr/>
        </p:nvCxnSpPr>
        <p:spPr>
          <a:xfrm>
            <a:off x="9430871" y="2155531"/>
            <a:ext cx="1075764" cy="28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FB21FB6B-7DB1-4291-AFFC-35BA3E07F63E}"/>
              </a:ext>
            </a:extLst>
          </p:cNvPr>
          <p:cNvCxnSpPr>
            <a:cxnSpLocks/>
          </p:cNvCxnSpPr>
          <p:nvPr/>
        </p:nvCxnSpPr>
        <p:spPr>
          <a:xfrm flipV="1">
            <a:off x="9430871" y="3078855"/>
            <a:ext cx="1075764" cy="24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DCD56F3C-9735-467E-B353-F66906B7447D}"/>
              </a:ext>
            </a:extLst>
          </p:cNvPr>
          <p:cNvCxnSpPr>
            <a:cxnSpLocks/>
          </p:cNvCxnSpPr>
          <p:nvPr/>
        </p:nvCxnSpPr>
        <p:spPr>
          <a:xfrm>
            <a:off x="9430871" y="3323143"/>
            <a:ext cx="1075764" cy="321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680241D7-13F3-4611-85FB-83FDB62A6AC2}"/>
              </a:ext>
            </a:extLst>
          </p:cNvPr>
          <p:cNvCxnSpPr>
            <a:cxnSpLocks/>
          </p:cNvCxnSpPr>
          <p:nvPr/>
        </p:nvCxnSpPr>
        <p:spPr>
          <a:xfrm>
            <a:off x="9430871" y="3872753"/>
            <a:ext cx="1075764"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5C4425BE-DCB7-4DE8-B6BF-4FB4AE259462}"/>
              </a:ext>
            </a:extLst>
          </p:cNvPr>
          <p:cNvCxnSpPr/>
          <p:nvPr/>
        </p:nvCxnSpPr>
        <p:spPr>
          <a:xfrm>
            <a:off x="9430871" y="3872759"/>
            <a:ext cx="1075764" cy="39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86D2B41B-87DE-47DE-8D8B-A626D0F9753B}"/>
              </a:ext>
            </a:extLst>
          </p:cNvPr>
          <p:cNvCxnSpPr/>
          <p:nvPr/>
        </p:nvCxnSpPr>
        <p:spPr>
          <a:xfrm>
            <a:off x="9430875" y="5056100"/>
            <a:ext cx="1308847" cy="143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EBBB71EF-9135-4F2C-8D2E-FA9A0B9E7764}"/>
              </a:ext>
            </a:extLst>
          </p:cNvPr>
          <p:cNvCxnSpPr/>
          <p:nvPr/>
        </p:nvCxnSpPr>
        <p:spPr>
          <a:xfrm flipV="1">
            <a:off x="9430871" y="4751294"/>
            <a:ext cx="1075764" cy="3048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 xmlns:a16="http://schemas.microsoft.com/office/drawing/2014/main" id="{0A1DEF79-C8F2-4C5B-84D0-0A4E3BC7CF76}"/>
                  </a:ext>
                </a:extLst>
              </p:cNvPr>
              <p:cNvSpPr/>
              <p:nvPr/>
            </p:nvSpPr>
            <p:spPr>
              <a:xfrm>
                <a:off x="10578352" y="1212687"/>
                <a:ext cx="11753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b="1" dirty="0"/>
                        <m:t>A</m:t>
                      </m:r>
                      <m:r>
                        <m:rPr>
                          <m:nor/>
                        </m:rPr>
                        <a:rPr lang="en-US" b="1" i="0" dirty="0" smtClean="0"/>
                        <m:t> </m:t>
                      </m:r>
                      <m:r>
                        <m:rPr>
                          <m:nor/>
                        </m:rPr>
                        <a:rPr lang="en-US" b="1" dirty="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 </m:t>
                      </m:r>
                      <m:r>
                        <m:rPr>
                          <m:nor/>
                        </m:rPr>
                        <a:rPr lang="en-US" b="1" dirty="0"/>
                        <m:t>B</m:t>
                      </m:r>
                      <m:r>
                        <m:rPr>
                          <m:nor/>
                        </m:rPr>
                        <a:rPr lang="en-US" b="1" dirty="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 </m:t>
                      </m:r>
                      <m:r>
                        <m:rPr>
                          <m:nor/>
                        </m:rPr>
                        <a:rPr lang="en-US" b="1" i="0" dirty="0" smtClean="0">
                          <a:latin typeface="Times New Roman" panose="02020603050405020304" pitchFamily="18" charset="0"/>
                          <a:cs typeface="Times New Roman" panose="02020603050405020304" pitchFamily="18" charset="0"/>
                        </a:rPr>
                        <m:t>C</m:t>
                      </m:r>
                    </m:oMath>
                  </m:oMathPara>
                </a14:m>
                <a:endParaRPr lang="en-US" dirty="0"/>
              </a:p>
            </p:txBody>
          </p:sp>
        </mc:Choice>
        <mc:Fallback xmlns="">
          <p:sp>
            <p:nvSpPr>
              <p:cNvPr id="27" name="Rectangle 26">
                <a:extLst>
                  <a:ext uri="{FF2B5EF4-FFF2-40B4-BE49-F238E27FC236}">
                    <a16:creationId xmlns:a16="http://schemas.microsoft.com/office/drawing/2014/main" id="{0A1DEF79-C8F2-4C5B-84D0-0A4E3BC7CF76}"/>
                  </a:ext>
                </a:extLst>
              </p:cNvPr>
              <p:cNvSpPr>
                <a:spLocks noRot="1" noChangeAspect="1" noMove="1" noResize="1" noEditPoints="1" noAdjustHandles="1" noChangeArrowheads="1" noChangeShapeType="1" noTextEdit="1"/>
              </p:cNvSpPr>
              <p:nvPr/>
            </p:nvSpPr>
            <p:spPr>
              <a:xfrm>
                <a:off x="10578352" y="1212687"/>
                <a:ext cx="11753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 xmlns:a16="http://schemas.microsoft.com/office/drawing/2014/main" id="{DC09DD77-7FE2-4D93-ADEA-184C824893E0}"/>
                  </a:ext>
                </a:extLst>
              </p:cNvPr>
              <p:cNvSpPr/>
              <p:nvPr/>
            </p:nvSpPr>
            <p:spPr>
              <a:xfrm>
                <a:off x="10506636" y="4090610"/>
                <a:ext cx="1406154" cy="3629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b="1" dirty="0"/>
                        <m:t>A</m:t>
                      </m:r>
                      <m:r>
                        <m:rPr>
                          <m:nor/>
                        </m:rPr>
                        <a:rPr lang="en-US" b="1" i="0" baseline="30000" dirty="0" smtClean="0"/>
                        <m:t>C</m:t>
                      </m:r>
                      <m:r>
                        <m:rPr>
                          <m:nor/>
                        </m:rPr>
                        <a:rPr lang="en-US" b="1" i="0" dirty="0" smtClean="0"/>
                        <m:t> </m:t>
                      </m:r>
                      <m:r>
                        <m:rPr>
                          <m:nor/>
                        </m:rPr>
                        <a:rPr lang="en-US" b="1" dirty="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 </m:t>
                      </m:r>
                      <m:r>
                        <m:rPr>
                          <m:nor/>
                        </m:rPr>
                        <a:rPr lang="en-US" b="1" dirty="0"/>
                        <m:t>B</m:t>
                      </m:r>
                      <m:r>
                        <m:rPr>
                          <m:nor/>
                        </m:rPr>
                        <a:rPr lang="en-US" b="1" dirty="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 </m:t>
                      </m:r>
                      <m:r>
                        <m:rPr>
                          <m:nor/>
                        </m:rPr>
                        <a:rPr lang="en-US" b="1" i="0" dirty="0" smtClean="0">
                          <a:latin typeface="Times New Roman" panose="02020603050405020304" pitchFamily="18" charset="0"/>
                          <a:cs typeface="Times New Roman" panose="02020603050405020304" pitchFamily="18" charset="0"/>
                        </a:rPr>
                        <m:t>CC</m:t>
                      </m:r>
                    </m:oMath>
                  </m:oMathPara>
                </a14:m>
                <a:endParaRPr lang="en-US" baseline="30000" dirty="0"/>
              </a:p>
            </p:txBody>
          </p:sp>
        </mc:Choice>
        <mc:Fallback xmlns="">
          <p:sp>
            <p:nvSpPr>
              <p:cNvPr id="28" name="Rectangle 27">
                <a:extLst>
                  <a:ext uri="{FF2B5EF4-FFF2-40B4-BE49-F238E27FC236}">
                    <a16:creationId xmlns:a16="http://schemas.microsoft.com/office/drawing/2014/main" id="{DC09DD77-7FE2-4D93-ADEA-184C824893E0}"/>
                  </a:ext>
                </a:extLst>
              </p:cNvPr>
              <p:cNvSpPr>
                <a:spLocks noRot="1" noChangeAspect="1" noMove="1" noResize="1" noEditPoints="1" noAdjustHandles="1" noChangeArrowheads="1" noChangeShapeType="1" noTextEdit="1"/>
              </p:cNvSpPr>
              <p:nvPr/>
            </p:nvSpPr>
            <p:spPr>
              <a:xfrm>
                <a:off x="10506635" y="4090610"/>
                <a:ext cx="1350049" cy="362984"/>
              </a:xfrm>
              <a:prstGeom prst="rect">
                <a:avLst/>
              </a:prstGeom>
              <a:blipFill>
                <a:blip r:embed="rId6"/>
                <a:stretch>
                  <a:fillRect/>
                </a:stretch>
              </a:blipFill>
            </p:spPr>
            <p:txBody>
              <a:bodyPr/>
              <a:lstStyle/>
              <a:p>
                <a:r>
                  <a:rPr lang="en-US">
                    <a:noFill/>
                  </a:rPr>
                  <a:t> </a:t>
                </a:r>
              </a:p>
            </p:txBody>
          </p:sp>
        </mc:Fallback>
      </mc:AlternateContent>
      <p:sp>
        <p:nvSpPr>
          <p:cNvPr id="29" name="Rectangle 28">
            <a:extLst>
              <a:ext uri="{FF2B5EF4-FFF2-40B4-BE49-F238E27FC236}">
                <a16:creationId xmlns="" xmlns:a16="http://schemas.microsoft.com/office/drawing/2014/main" id="{013D3BBA-732B-4DCD-8A08-6AD9FBFD58B9}"/>
              </a:ext>
            </a:extLst>
          </p:cNvPr>
          <p:cNvSpPr/>
          <p:nvPr/>
        </p:nvSpPr>
        <p:spPr>
          <a:xfrm>
            <a:off x="8085633" y="3644153"/>
            <a:ext cx="889987" cy="369332"/>
          </a:xfrm>
          <a:prstGeom prst="rect">
            <a:avLst/>
          </a:prstGeom>
        </p:spPr>
        <p:txBody>
          <a:bodyPr wrap="none">
            <a:spAutoFit/>
          </a:bodyPr>
          <a:lstStyle/>
          <a:p>
            <a:r>
              <a:rPr lang="en-US" b="1" dirty="0"/>
              <a:t>P(B/A</a:t>
            </a:r>
            <a:r>
              <a:rPr lang="en-US" b="1" baseline="30000" dirty="0"/>
              <a:t>C</a:t>
            </a:r>
            <a:r>
              <a:rPr lang="en-US" b="1" dirty="0"/>
              <a:t>)</a:t>
            </a:r>
            <a:endParaRPr lang="en-US"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 xmlns:a16="http://schemas.microsoft.com/office/drawing/2014/main" id="{F128049E-197B-4EC1-A38E-D21068A68066}"/>
                  </a:ext>
                </a:extLst>
              </p:cNvPr>
              <p:cNvSpPr/>
              <p:nvPr/>
            </p:nvSpPr>
            <p:spPr>
              <a:xfrm>
                <a:off x="9073103" y="4388310"/>
                <a:ext cx="1293944" cy="3629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b="1" dirty="0" smtClean="0">
                          <a:latin typeface="Cambria Math" panose="02040503050406030204" pitchFamily="18" charset="0"/>
                        </a:rPr>
                        <m:t>C</m:t>
                      </m:r>
                      <m:r>
                        <m:rPr>
                          <m:nor/>
                        </m:rPr>
                        <a:rPr lang="en-US" b="1" i="0" baseline="30000" dirty="0" smtClean="0"/>
                        <m:t>C</m:t>
                      </m:r>
                      <m:r>
                        <m:rPr>
                          <m:nor/>
                        </m:rPr>
                        <a:rPr lang="en-US" b="1" i="0" dirty="0" smtClean="0"/>
                        <m:t> /</m:t>
                      </m:r>
                      <m:r>
                        <m:rPr>
                          <m:nor/>
                        </m:rPr>
                        <a:rPr lang="en-US" b="1" i="0" dirty="0" smtClean="0">
                          <a:latin typeface="Times New Roman" panose="02020603050405020304" pitchFamily="18" charset="0"/>
                          <a:cs typeface="Times New Roman" panose="02020603050405020304" pitchFamily="18" charset="0"/>
                        </a:rPr>
                        <m:t> </m:t>
                      </m:r>
                      <m:r>
                        <m:rPr>
                          <m:nor/>
                        </m:rPr>
                        <a:rPr lang="en-US" b="1" i="0" dirty="0" smtClean="0">
                          <a:latin typeface="Times New Roman" panose="02020603050405020304" pitchFamily="18" charset="0"/>
                          <a:cs typeface="Times New Roman" panose="02020603050405020304" pitchFamily="18" charset="0"/>
                        </a:rPr>
                        <m:t>AC</m:t>
                      </m:r>
                      <m:r>
                        <m:rPr>
                          <m:nor/>
                        </m:rPr>
                        <a:rPr lang="en-US" b="1" dirty="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B</m:t>
                      </m:r>
                    </m:oMath>
                  </m:oMathPara>
                </a14:m>
                <a:endParaRPr lang="en-US" baseline="30000" dirty="0"/>
              </a:p>
            </p:txBody>
          </p:sp>
        </mc:Choice>
        <mc:Fallback xmlns="">
          <p:sp>
            <p:nvSpPr>
              <p:cNvPr id="30" name="Rectangle 29">
                <a:extLst>
                  <a:ext uri="{FF2B5EF4-FFF2-40B4-BE49-F238E27FC236}">
                    <a16:creationId xmlns:a16="http://schemas.microsoft.com/office/drawing/2014/main" id="{F128049E-197B-4EC1-A38E-D21068A68066}"/>
                  </a:ext>
                </a:extLst>
              </p:cNvPr>
              <p:cNvSpPr>
                <a:spLocks noRot="1" noChangeAspect="1" noMove="1" noResize="1" noEditPoints="1" noAdjustHandles="1" noChangeArrowheads="1" noChangeShapeType="1" noTextEdit="1"/>
              </p:cNvSpPr>
              <p:nvPr/>
            </p:nvSpPr>
            <p:spPr>
              <a:xfrm>
                <a:off x="9073102" y="4388310"/>
                <a:ext cx="1237839" cy="362984"/>
              </a:xfrm>
              <a:prstGeom prst="rect">
                <a:avLst/>
              </a:prstGeom>
              <a:blipFill>
                <a:blip r:embed="rId7"/>
                <a:stretch>
                  <a:fillRect b="-13559"/>
                </a:stretch>
              </a:blipFill>
            </p:spPr>
            <p:txBody>
              <a:bodyPr/>
              <a:lstStyle/>
              <a:p>
                <a:r>
                  <a:rPr lang="en-US">
                    <a:noFill/>
                  </a:rPr>
                  <a:t> </a:t>
                </a:r>
              </a:p>
            </p:txBody>
          </p:sp>
        </mc:Fallback>
      </mc:AlternateContent>
      <p:cxnSp>
        <p:nvCxnSpPr>
          <p:cNvPr id="32" name="Straight Arrow Connector 31">
            <a:extLst>
              <a:ext uri="{FF2B5EF4-FFF2-40B4-BE49-F238E27FC236}">
                <a16:creationId xmlns="" xmlns:a16="http://schemas.microsoft.com/office/drawing/2014/main" id="{40E756E4-485C-4885-8FC5-2CAA5E880B59}"/>
              </a:ext>
            </a:extLst>
          </p:cNvPr>
          <p:cNvCxnSpPr>
            <a:cxnSpLocks/>
          </p:cNvCxnSpPr>
          <p:nvPr/>
        </p:nvCxnSpPr>
        <p:spPr>
          <a:xfrm flipV="1">
            <a:off x="9968753" y="4128253"/>
            <a:ext cx="177408" cy="2600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 xmlns:a16="http://schemas.microsoft.com/office/drawing/2014/main" id="{0AB76742-F0BC-4235-9AF7-E0A57FA085D8}"/>
                  </a:ext>
                </a:extLst>
              </p:cNvPr>
              <p:cNvSpPr/>
              <p:nvPr/>
            </p:nvSpPr>
            <p:spPr>
              <a:xfrm>
                <a:off x="804061" y="3691267"/>
                <a:ext cx="4035079" cy="2031325"/>
              </a:xfrm>
              <a:prstGeom prst="rect">
                <a:avLst/>
              </a:prstGeom>
            </p:spPr>
            <p:txBody>
              <a:bodyPr wrap="none">
                <a:spAutoFit/>
              </a:bodyPr>
              <a:lstStyle/>
              <a:p>
                <a14:m>
                  <m:oMath xmlns:m="http://schemas.openxmlformats.org/officeDocument/2006/math">
                    <m:r>
                      <m:rPr>
                        <m:nor/>
                      </m:rPr>
                      <a:rPr lang="en-US" b="1" i="0" dirty="0" smtClean="0"/>
                      <m:t>P</m:t>
                    </m:r>
                    <m:r>
                      <m:rPr>
                        <m:nor/>
                      </m:rPr>
                      <a:rPr lang="en-US" b="1" i="0" dirty="0" smtClean="0"/>
                      <m:t> ( </m:t>
                    </m:r>
                    <m:r>
                      <m:rPr>
                        <m:nor/>
                      </m:rPr>
                      <a:rPr lang="en-US" b="1" dirty="0"/>
                      <m:t>A</m:t>
                    </m:r>
                    <m:r>
                      <m:rPr>
                        <m:nor/>
                      </m:rPr>
                      <a:rPr lang="en-US" b="1" baseline="30000" dirty="0"/>
                      <m:t>C</m:t>
                    </m:r>
                    <m:r>
                      <m:rPr>
                        <m:nor/>
                      </m:rPr>
                      <a:rPr lang="en-US" b="1" dirty="0"/>
                      <m:t> </m:t>
                    </m:r>
                    <m:r>
                      <m:rPr>
                        <m:nor/>
                      </m:rPr>
                      <a:rPr lang="en-US" b="1" dirty="0">
                        <a:latin typeface="Times New Roman" panose="02020603050405020304" pitchFamily="18" charset="0"/>
                        <a:cs typeface="Times New Roman" panose="02020603050405020304" pitchFamily="18" charset="0"/>
                      </a:rPr>
                      <m:t>∩ </m:t>
                    </m:r>
                    <m:r>
                      <m:rPr>
                        <m:nor/>
                      </m:rPr>
                      <a:rPr lang="en-US" b="1" dirty="0"/>
                      <m:t>B</m:t>
                    </m:r>
                    <m:r>
                      <m:rPr>
                        <m:nor/>
                      </m:rPr>
                      <a:rPr lang="en-US" b="1" dirty="0">
                        <a:latin typeface="Times New Roman" panose="02020603050405020304" pitchFamily="18" charset="0"/>
                        <a:cs typeface="Times New Roman" panose="02020603050405020304" pitchFamily="18" charset="0"/>
                      </a:rPr>
                      <m:t>∩ </m:t>
                    </m:r>
                    <m:r>
                      <m:rPr>
                        <m:nor/>
                      </m:rPr>
                      <a:rPr lang="en-US" b="1" dirty="0">
                        <a:latin typeface="Times New Roman" panose="02020603050405020304" pitchFamily="18" charset="0"/>
                        <a:cs typeface="Times New Roman" panose="02020603050405020304" pitchFamily="18" charset="0"/>
                      </a:rPr>
                      <m:t>CC</m:t>
                    </m:r>
                  </m:oMath>
                </a14:m>
                <a:r>
                  <a:rPr lang="en-US" dirty="0"/>
                  <a:t> )   =</a:t>
                </a:r>
              </a:p>
              <a:p>
                <a:endParaRPr lang="en-US" dirty="0"/>
              </a:p>
              <a:p>
                <a14:m>
                  <m:oMath xmlns:m="http://schemas.openxmlformats.org/officeDocument/2006/math">
                    <m:r>
                      <m:rPr>
                        <m:nor/>
                      </m:rPr>
                      <a:rPr lang="en-US" b="1" dirty="0"/>
                      <m:t>P</m:t>
                    </m:r>
                    <m:r>
                      <m:rPr>
                        <m:nor/>
                      </m:rPr>
                      <a:rPr lang="en-US" b="1" dirty="0"/>
                      <m:t> ( </m:t>
                    </m:r>
                    <m:r>
                      <m:rPr>
                        <m:nor/>
                      </m:rPr>
                      <a:rPr lang="en-US" b="1" dirty="0"/>
                      <m:t>AC</m:t>
                    </m:r>
                    <m:r>
                      <m:rPr>
                        <m:nor/>
                      </m:rPr>
                      <a:rPr lang="en-US" b="1" baseline="30000" dirty="0"/>
                      <m:t> </m:t>
                    </m:r>
                    <m:r>
                      <m:rPr>
                        <m:nor/>
                      </m:rPr>
                      <a:rPr lang="en-US" b="1" dirty="0">
                        <a:latin typeface="Times New Roman" panose="02020603050405020304" pitchFamily="18" charset="0"/>
                        <a:cs typeface="Times New Roman" panose="02020603050405020304" pitchFamily="18" charset="0"/>
                      </a:rPr>
                      <m:t>∩ </m:t>
                    </m:r>
                    <m:r>
                      <m:rPr>
                        <m:nor/>
                      </m:rPr>
                      <a:rPr lang="en-US" b="1" dirty="0"/>
                      <m:t>B</m:t>
                    </m:r>
                    <m:r>
                      <m:rPr>
                        <m:nor/>
                      </m:rPr>
                      <a:rPr lang="en-US" b="1" i="0" dirty="0" smtClean="0"/>
                      <m:t> ) </m:t>
                    </m:r>
                    <m:r>
                      <m:rPr>
                        <m:nor/>
                      </m:rPr>
                      <a:rPr lang="en-US" b="1" i="0" dirty="0" smtClean="0"/>
                      <m:t>P</m:t>
                    </m:r>
                    <m:r>
                      <m:rPr>
                        <m:nor/>
                      </m:rPr>
                      <a:rPr lang="en-US" b="1" i="0" dirty="0" smtClean="0"/>
                      <m:t> ( </m:t>
                    </m:r>
                    <m:r>
                      <m:rPr>
                        <m:nor/>
                      </m:rPr>
                      <a:rPr lang="en-US" b="1" dirty="0">
                        <a:latin typeface="Times New Roman" panose="02020603050405020304" pitchFamily="18" charset="0"/>
                        <a:cs typeface="Times New Roman" panose="02020603050405020304" pitchFamily="18" charset="0"/>
                      </a:rPr>
                      <m:t>C</m:t>
                    </m:r>
                    <m:r>
                      <m:rPr>
                        <m:nor/>
                      </m:rPr>
                      <a:rPr lang="en-US" b="1" baseline="30000" dirty="0">
                        <a:latin typeface="Times New Roman" panose="02020603050405020304" pitchFamily="18" charset="0"/>
                        <a:cs typeface="Times New Roman" panose="02020603050405020304" pitchFamily="18" charset="0"/>
                      </a:rPr>
                      <m:t>C</m:t>
                    </m:r>
                    <m:r>
                      <m:rPr>
                        <m:nor/>
                      </m:rPr>
                      <a:rPr lang="en-US" b="1" i="0" dirty="0" smtClean="0">
                        <a:latin typeface="Times New Roman" panose="02020603050405020304" pitchFamily="18" charset="0"/>
                        <a:cs typeface="Times New Roman" panose="02020603050405020304" pitchFamily="18" charset="0"/>
                      </a:rPr>
                      <m:t>/ ( </m:t>
                    </m:r>
                    <m:r>
                      <m:rPr>
                        <m:nor/>
                      </m:rPr>
                      <a:rPr lang="en-US" b="1" dirty="0"/>
                      <m:t>A</m:t>
                    </m:r>
                    <m:r>
                      <m:rPr>
                        <m:nor/>
                      </m:rPr>
                      <a:rPr lang="en-US" b="1" baseline="30000" dirty="0"/>
                      <m:t>C</m:t>
                    </m:r>
                    <m:r>
                      <m:rPr>
                        <m:nor/>
                      </m:rPr>
                      <a:rPr lang="en-US" b="1" dirty="0"/>
                      <m:t> </m:t>
                    </m:r>
                    <m:r>
                      <m:rPr>
                        <m:nor/>
                      </m:rPr>
                      <a:rPr lang="en-US" b="1" dirty="0">
                        <a:latin typeface="Times New Roman" panose="02020603050405020304" pitchFamily="18" charset="0"/>
                        <a:cs typeface="Times New Roman" panose="02020603050405020304" pitchFamily="18" charset="0"/>
                      </a:rPr>
                      <m:t>∩ </m:t>
                    </m:r>
                    <m:r>
                      <m:rPr>
                        <m:nor/>
                      </m:rPr>
                      <a:rPr lang="en-US" b="1" dirty="0"/>
                      <m:t>B</m:t>
                    </m:r>
                  </m:oMath>
                </a14:m>
                <a:r>
                  <a:rPr lang="en-US" dirty="0"/>
                  <a:t> )  )   =</a:t>
                </a:r>
              </a:p>
              <a:p>
                <a:endParaRPr lang="en-US" dirty="0"/>
              </a:p>
              <a:p>
                <a14:m>
                  <m:oMath xmlns:m="http://schemas.openxmlformats.org/officeDocument/2006/math">
                    <m:r>
                      <m:rPr>
                        <m:nor/>
                      </m:rPr>
                      <a:rPr lang="en-US" b="1" dirty="0"/>
                      <m:t>P</m:t>
                    </m:r>
                    <m:r>
                      <m:rPr>
                        <m:nor/>
                      </m:rPr>
                      <a:rPr lang="en-US" b="1" dirty="0"/>
                      <m:t> ( </m:t>
                    </m:r>
                    <m:r>
                      <m:rPr>
                        <m:nor/>
                      </m:rPr>
                      <a:rPr lang="en-US" b="1" dirty="0"/>
                      <m:t>AC</m:t>
                    </m:r>
                    <m:r>
                      <m:rPr>
                        <m:nor/>
                      </m:rPr>
                      <a:rPr lang="en-US" b="1" dirty="0"/>
                      <m:t> ) </m:t>
                    </m:r>
                    <m:r>
                      <m:rPr>
                        <m:nor/>
                      </m:rPr>
                      <a:rPr lang="en-US" b="1" i="0" dirty="0" smtClean="0"/>
                      <m:t>X</m:t>
                    </m:r>
                    <m:r>
                      <m:rPr>
                        <m:nor/>
                      </m:rPr>
                      <a:rPr lang="en-US" b="1" i="0" dirty="0" smtClean="0"/>
                      <m:t>  </m:t>
                    </m:r>
                    <m:r>
                      <m:rPr>
                        <m:nor/>
                      </m:rPr>
                      <a:rPr lang="en-US" b="1" dirty="0"/>
                      <m:t>P</m:t>
                    </m:r>
                    <m:r>
                      <m:rPr>
                        <m:nor/>
                      </m:rPr>
                      <a:rPr lang="en-US" b="1" dirty="0"/>
                      <m:t>(</m:t>
                    </m:r>
                    <m:r>
                      <m:rPr>
                        <m:nor/>
                      </m:rPr>
                      <a:rPr lang="en-US" b="1" dirty="0"/>
                      <m:t>B</m:t>
                    </m:r>
                    <m:r>
                      <m:rPr>
                        <m:nor/>
                      </m:rPr>
                      <a:rPr lang="en-US" b="1" dirty="0"/>
                      <m:t>/</m:t>
                    </m:r>
                    <m:r>
                      <m:rPr>
                        <m:nor/>
                      </m:rPr>
                      <a:rPr lang="en-US" b="1" dirty="0"/>
                      <m:t>AC</m:t>
                    </m:r>
                    <m:r>
                      <m:rPr>
                        <m:nor/>
                      </m:rPr>
                      <a:rPr lang="en-US" b="1" i="0" baseline="30000" dirty="0" smtClean="0"/>
                      <m:t> </m:t>
                    </m:r>
                    <m:r>
                      <m:rPr>
                        <m:nor/>
                      </m:rPr>
                      <a:rPr lang="en-US" b="1" i="0" dirty="0" smtClean="0"/>
                      <m:t>)</m:t>
                    </m:r>
                    <m:r>
                      <m:rPr>
                        <m:nor/>
                      </m:rPr>
                      <a:rPr lang="en-US" b="1" i="0" baseline="30000" dirty="0" smtClean="0"/>
                      <m:t> </m:t>
                    </m:r>
                    <m:r>
                      <m:rPr>
                        <m:nor/>
                      </m:rPr>
                      <a:rPr lang="en-US" b="1" i="0" dirty="0" smtClean="0"/>
                      <m:t>  </m:t>
                    </m:r>
                    <m:r>
                      <m:rPr>
                        <m:nor/>
                      </m:rPr>
                      <a:rPr lang="en-US" b="1" i="0" dirty="0" smtClean="0"/>
                      <m:t>X</m:t>
                    </m:r>
                    <m:r>
                      <m:rPr>
                        <m:nor/>
                      </m:rPr>
                      <a:rPr lang="en-US" b="1" i="0" dirty="0" smtClean="0"/>
                      <m:t> </m:t>
                    </m:r>
                    <m:r>
                      <m:rPr>
                        <m:nor/>
                      </m:rPr>
                      <a:rPr lang="en-US" b="1" dirty="0"/>
                      <m:t>P</m:t>
                    </m:r>
                    <m:r>
                      <m:rPr>
                        <m:nor/>
                      </m:rPr>
                      <a:rPr lang="en-US" b="1" dirty="0"/>
                      <m:t> ( </m:t>
                    </m:r>
                    <m:r>
                      <m:rPr>
                        <m:nor/>
                      </m:rPr>
                      <a:rPr lang="en-US" b="1" dirty="0">
                        <a:latin typeface="Times New Roman" panose="02020603050405020304" pitchFamily="18" charset="0"/>
                        <a:cs typeface="Times New Roman" panose="02020603050405020304" pitchFamily="18" charset="0"/>
                      </a:rPr>
                      <m:t>C</m:t>
                    </m:r>
                    <m:r>
                      <m:rPr>
                        <m:nor/>
                      </m:rPr>
                      <a:rPr lang="en-US" b="1" baseline="30000" dirty="0">
                        <a:latin typeface="Times New Roman" panose="02020603050405020304" pitchFamily="18" charset="0"/>
                        <a:cs typeface="Times New Roman" panose="02020603050405020304" pitchFamily="18" charset="0"/>
                      </a:rPr>
                      <m:t>C</m:t>
                    </m:r>
                    <m:r>
                      <m:rPr>
                        <m:nor/>
                      </m:rPr>
                      <a:rPr lang="en-US" b="1" dirty="0">
                        <a:latin typeface="Times New Roman" panose="02020603050405020304" pitchFamily="18" charset="0"/>
                        <a:cs typeface="Times New Roman" panose="02020603050405020304" pitchFamily="18" charset="0"/>
                      </a:rPr>
                      <m:t>/ ( </m:t>
                    </m:r>
                    <m:r>
                      <m:rPr>
                        <m:nor/>
                      </m:rPr>
                      <a:rPr lang="en-US" b="1" dirty="0"/>
                      <m:t>A</m:t>
                    </m:r>
                    <m:r>
                      <m:rPr>
                        <m:nor/>
                      </m:rPr>
                      <a:rPr lang="en-US" b="1" baseline="30000" dirty="0"/>
                      <m:t>C</m:t>
                    </m:r>
                    <m:r>
                      <m:rPr>
                        <m:nor/>
                      </m:rPr>
                      <a:rPr lang="en-US" b="1" dirty="0"/>
                      <m:t> </m:t>
                    </m:r>
                    <m:r>
                      <m:rPr>
                        <m:nor/>
                      </m:rPr>
                      <a:rPr lang="en-US" b="1" dirty="0">
                        <a:latin typeface="Times New Roman" panose="02020603050405020304" pitchFamily="18" charset="0"/>
                        <a:cs typeface="Times New Roman" panose="02020603050405020304" pitchFamily="18" charset="0"/>
                      </a:rPr>
                      <m:t>∩ </m:t>
                    </m:r>
                    <m:r>
                      <m:rPr>
                        <m:nor/>
                      </m:rPr>
                      <a:rPr lang="en-US" b="1" dirty="0"/>
                      <m:t>B</m:t>
                    </m:r>
                  </m:oMath>
                </a14:m>
                <a:r>
                  <a:rPr lang="en-US" dirty="0"/>
                  <a:t> )  )</a:t>
                </a:r>
              </a:p>
              <a:p>
                <a:endParaRPr lang="en-US" dirty="0"/>
              </a:p>
              <a:p>
                <a:r>
                  <a:rPr lang="en-US" dirty="0"/>
                  <a:t> </a:t>
                </a:r>
                <a:endParaRPr lang="en-US" baseline="30000" dirty="0"/>
              </a:p>
            </p:txBody>
          </p:sp>
        </mc:Choice>
        <mc:Fallback xmlns="">
          <p:sp>
            <p:nvSpPr>
              <p:cNvPr id="34" name="Rectangle 33">
                <a:extLst>
                  <a:ext uri="{FF2B5EF4-FFF2-40B4-BE49-F238E27FC236}">
                    <a16:creationId xmlns:a16="http://schemas.microsoft.com/office/drawing/2014/main" id="{0AB76742-F0BC-4235-9AF7-E0A57FA085D8}"/>
                  </a:ext>
                </a:extLst>
              </p:cNvPr>
              <p:cNvSpPr>
                <a:spLocks noRot="1" noChangeAspect="1" noMove="1" noResize="1" noEditPoints="1" noAdjustHandles="1" noChangeArrowheads="1" noChangeShapeType="1" noTextEdit="1"/>
              </p:cNvSpPr>
              <p:nvPr/>
            </p:nvSpPr>
            <p:spPr>
              <a:xfrm>
                <a:off x="804057" y="3691261"/>
                <a:ext cx="4035079" cy="2031325"/>
              </a:xfrm>
              <a:prstGeom prst="rect">
                <a:avLst/>
              </a:prstGeom>
              <a:blipFill>
                <a:blip r:embed="rId8"/>
                <a:stretch>
                  <a:fillRect t="-1802" r="-453"/>
                </a:stretch>
              </a:blipFill>
            </p:spPr>
            <p:txBody>
              <a:bodyPr/>
              <a:lstStyle/>
              <a:p>
                <a:r>
                  <a:rPr lang="en-US">
                    <a:noFill/>
                  </a:rPr>
                  <a:t> </a:t>
                </a:r>
              </a:p>
            </p:txBody>
          </p:sp>
        </mc:Fallback>
      </mc:AlternateContent>
    </p:spTree>
    <p:extLst>
      <p:ext uri="{BB962C8B-B14F-4D97-AF65-F5344CB8AC3E}">
        <p14:creationId xmlns:p14="http://schemas.microsoft.com/office/powerpoint/2010/main" val="6711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EC80487-3A55-4B8F-B003-96E20AB3AC4E}"/>
              </a:ext>
            </a:extLst>
          </p:cNvPr>
          <p:cNvPicPr>
            <a:picLocks noChangeAspect="1"/>
          </p:cNvPicPr>
          <p:nvPr/>
        </p:nvPicPr>
        <p:blipFill>
          <a:blip r:embed="rId2"/>
          <a:stretch>
            <a:fillRect/>
          </a:stretch>
        </p:blipFill>
        <p:spPr>
          <a:xfrm>
            <a:off x="1051112" y="1183902"/>
            <a:ext cx="3276600" cy="1962150"/>
          </a:xfrm>
          <a:prstGeom prst="rect">
            <a:avLst/>
          </a:prstGeom>
        </p:spPr>
      </p:pic>
      <p:pic>
        <p:nvPicPr>
          <p:cNvPr id="4" name="Picture 3">
            <a:extLst>
              <a:ext uri="{FF2B5EF4-FFF2-40B4-BE49-F238E27FC236}">
                <a16:creationId xmlns="" xmlns:a16="http://schemas.microsoft.com/office/drawing/2014/main" id="{43D111F2-A31C-4B38-89DA-F6EDE02BF011}"/>
              </a:ext>
            </a:extLst>
          </p:cNvPr>
          <p:cNvPicPr>
            <a:picLocks noChangeAspect="1"/>
          </p:cNvPicPr>
          <p:nvPr/>
        </p:nvPicPr>
        <p:blipFill>
          <a:blip r:embed="rId3"/>
          <a:stretch>
            <a:fillRect/>
          </a:stretch>
        </p:blipFill>
        <p:spPr>
          <a:xfrm>
            <a:off x="1051115" y="3429000"/>
            <a:ext cx="2983007" cy="2801246"/>
          </a:xfrm>
          <a:prstGeom prst="rect">
            <a:avLst/>
          </a:prstGeom>
        </p:spPr>
      </p:pic>
      <p:sp>
        <p:nvSpPr>
          <p:cNvPr id="5" name="TextBox 4">
            <a:extLst>
              <a:ext uri="{FF2B5EF4-FFF2-40B4-BE49-F238E27FC236}">
                <a16:creationId xmlns="" xmlns:a16="http://schemas.microsoft.com/office/drawing/2014/main" id="{1C1A885C-3608-4C87-8B85-31D5371A4AE5}"/>
              </a:ext>
            </a:extLst>
          </p:cNvPr>
          <p:cNvSpPr txBox="1"/>
          <p:nvPr/>
        </p:nvSpPr>
        <p:spPr>
          <a:xfrm>
            <a:off x="3913590" y="162886"/>
            <a:ext cx="4045018" cy="52322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sz="2800" b="1" dirty="0"/>
              <a:t>Total Probability Theorem</a:t>
            </a:r>
          </a:p>
        </p:txBody>
      </p:sp>
      <p:sp>
        <p:nvSpPr>
          <p:cNvPr id="6" name="TextBox 5">
            <a:extLst>
              <a:ext uri="{FF2B5EF4-FFF2-40B4-BE49-F238E27FC236}">
                <a16:creationId xmlns="" xmlns:a16="http://schemas.microsoft.com/office/drawing/2014/main" id="{7E708868-8C63-4DA8-A775-3A7783E2E2ED}"/>
              </a:ext>
            </a:extLst>
          </p:cNvPr>
          <p:cNvSpPr txBox="1"/>
          <p:nvPr/>
        </p:nvSpPr>
        <p:spPr>
          <a:xfrm>
            <a:off x="6123639" y="1164646"/>
            <a:ext cx="5957978" cy="1384995"/>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a:t>Partition of sample space into A</a:t>
            </a:r>
            <a:r>
              <a:rPr lang="en-US" sz="2400" b="1" baseline="-25000" dirty="0"/>
              <a:t>1</a:t>
            </a:r>
            <a:r>
              <a:rPr lang="en-US" sz="2400" b="1" dirty="0"/>
              <a:t>,  A</a:t>
            </a:r>
            <a:r>
              <a:rPr lang="en-US" sz="2400" b="1" baseline="-25000" dirty="0"/>
              <a:t>2</a:t>
            </a:r>
            <a:r>
              <a:rPr lang="en-US" sz="2400" b="1" dirty="0"/>
              <a:t>,  A</a:t>
            </a:r>
            <a:r>
              <a:rPr lang="en-US" sz="2400" b="1" baseline="-25000" dirty="0"/>
              <a:t>3   ...</a:t>
            </a:r>
          </a:p>
          <a:p>
            <a:pPr marL="285750" indent="-285750">
              <a:buFont typeface="Wingdings" panose="05000000000000000000" pitchFamily="2" charset="2"/>
              <a:buChar char="Ø"/>
            </a:pPr>
            <a:r>
              <a:rPr lang="en-US" sz="2400" b="1" dirty="0"/>
              <a:t>Have P(A</a:t>
            </a:r>
            <a:r>
              <a:rPr lang="en-US" sz="2400" b="1" baseline="-25000" dirty="0"/>
              <a:t>i</a:t>
            </a:r>
            <a:r>
              <a:rPr lang="en-US" sz="2400" b="1" dirty="0"/>
              <a:t>) , for every </a:t>
            </a:r>
            <a:r>
              <a:rPr lang="en-US" sz="2400" b="1" dirty="0" err="1"/>
              <a:t>i</a:t>
            </a:r>
            <a:endParaRPr lang="en-US" sz="2400" b="1" dirty="0"/>
          </a:p>
          <a:p>
            <a:pPr marL="285750" indent="-285750">
              <a:buFont typeface="Wingdings" panose="05000000000000000000" pitchFamily="2" charset="2"/>
              <a:buChar char="Ø"/>
            </a:pPr>
            <a:r>
              <a:rPr lang="en-US" sz="2400" b="1" dirty="0"/>
              <a:t>Have P(B/A</a:t>
            </a:r>
            <a:r>
              <a:rPr lang="en-US" sz="2400" b="1" baseline="-25000" dirty="0"/>
              <a:t>i</a:t>
            </a:r>
            <a:r>
              <a:rPr lang="en-US" sz="2400" b="1" dirty="0"/>
              <a:t>), for every </a:t>
            </a:r>
            <a:r>
              <a:rPr lang="en-US" sz="2400" b="1" dirty="0" err="1"/>
              <a:t>i</a:t>
            </a:r>
            <a:endParaRPr lang="en-US" sz="2400" b="1" dirty="0"/>
          </a:p>
          <a:p>
            <a:endParaRPr lang="en-US" baseline="-250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F456473E-D4B1-4764-9E69-7DE2E963535F}"/>
                  </a:ext>
                </a:extLst>
              </p:cNvPr>
              <p:cNvSpPr/>
              <p:nvPr/>
            </p:nvSpPr>
            <p:spPr>
              <a:xfrm>
                <a:off x="6124190" y="3035120"/>
                <a:ext cx="4646080" cy="923330"/>
              </a:xfrm>
              <a:prstGeom prst="rect">
                <a:avLst/>
              </a:prstGeom>
            </p:spPr>
            <p:txBody>
              <a:bodyPr wrap="none">
                <a:spAutoFit/>
              </a:bodyPr>
              <a:lstStyle/>
              <a:p>
                <a:pPr algn="ctr"/>
                <a14:m>
                  <m:oMath xmlns:m="http://schemas.openxmlformats.org/officeDocument/2006/math">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r>
                      <a:rPr lang="en-US" b="1" i="1" dirty="0">
                        <a:latin typeface="Cambria Math" panose="02040503050406030204" pitchFamily="18" charset="0"/>
                        <a:cs typeface="Times New Roman" panose="02020603050405020304" pitchFamily="18" charset="0"/>
                      </a:rPr>
                      <m:t> </m:t>
                    </m:r>
                  </m:oMath>
                </a14:m>
                <a:r>
                  <a:rPr lang="en-US" b="1" dirty="0"/>
                  <a:t>= P ( B</a:t>
                </a:r>
                <a:r>
                  <a:rPr lang="en-US" b="1" dirty="0">
                    <a:latin typeface="Times New Roman" panose="02020603050405020304" pitchFamily="18" charset="0"/>
                    <a:cs typeface="Times New Roman" panose="02020603050405020304" pitchFamily="18" charset="0"/>
                  </a:rPr>
                  <a:t>∩A </a:t>
                </a:r>
                <a:r>
                  <a:rPr lang="en-US" b="1" baseline="-25000" dirty="0">
                    <a:latin typeface="Times New Roman" panose="02020603050405020304" pitchFamily="18" charset="0"/>
                    <a:cs typeface="Times New Roman" panose="02020603050405020304" pitchFamily="18" charset="0"/>
                  </a:rPr>
                  <a:t>1 </a:t>
                </a:r>
                <a:r>
                  <a:rPr lang="en-US" b="1" dirty="0"/>
                  <a:t>) + P ( B</a:t>
                </a:r>
                <a:r>
                  <a:rPr lang="en-US" b="1" dirty="0">
                    <a:latin typeface="Times New Roman" panose="02020603050405020304" pitchFamily="18" charset="0"/>
                    <a:cs typeface="Times New Roman" panose="02020603050405020304" pitchFamily="18" charset="0"/>
                  </a:rPr>
                  <a:t>∩A </a:t>
                </a:r>
                <a:r>
                  <a:rPr lang="en-US" b="1" baseline="-25000" dirty="0">
                    <a:latin typeface="Times New Roman" panose="02020603050405020304" pitchFamily="18" charset="0"/>
                    <a:cs typeface="Times New Roman" panose="02020603050405020304" pitchFamily="18" charset="0"/>
                  </a:rPr>
                  <a:t>2 </a:t>
                </a:r>
                <a:r>
                  <a:rPr lang="en-US" b="1" dirty="0"/>
                  <a:t>)+ P ( B</a:t>
                </a:r>
                <a:r>
                  <a:rPr lang="en-US" b="1" dirty="0">
                    <a:latin typeface="Times New Roman" panose="02020603050405020304" pitchFamily="18" charset="0"/>
                    <a:cs typeface="Times New Roman" panose="02020603050405020304" pitchFamily="18" charset="0"/>
                  </a:rPr>
                  <a:t>∩A </a:t>
                </a:r>
                <a:r>
                  <a:rPr lang="en-US" b="1" baseline="-25000" dirty="0">
                    <a:latin typeface="Times New Roman" panose="02020603050405020304" pitchFamily="18" charset="0"/>
                    <a:cs typeface="Times New Roman" panose="02020603050405020304" pitchFamily="18" charset="0"/>
                  </a:rPr>
                  <a:t>3 </a:t>
                </a:r>
                <a:r>
                  <a:rPr lang="en-US" b="1" dirty="0"/>
                  <a:t>) </a:t>
                </a:r>
              </a:p>
              <a:p>
                <a:pPr algn="ctr"/>
                <a:endParaRPr lang="en-US" b="1" dirty="0"/>
              </a:p>
              <a:p>
                <a:pPr algn="ctr"/>
                <a:r>
                  <a:rPr lang="en-US" b="1" dirty="0"/>
                  <a:t>= P ( </a:t>
                </a:r>
                <a:r>
                  <a:rPr lang="en-US" b="1" dirty="0">
                    <a:latin typeface="Times New Roman" panose="02020603050405020304" pitchFamily="18" charset="0"/>
                    <a:cs typeface="Times New Roman" panose="02020603050405020304" pitchFamily="18" charset="0"/>
                  </a:rPr>
                  <a:t>A </a:t>
                </a:r>
                <a:r>
                  <a:rPr lang="en-US" b="1" baseline="-25000" dirty="0">
                    <a:latin typeface="Times New Roman" panose="02020603050405020304" pitchFamily="18" charset="0"/>
                    <a:cs typeface="Times New Roman" panose="02020603050405020304" pitchFamily="18" charset="0"/>
                  </a:rPr>
                  <a:t>1 </a:t>
                </a:r>
                <a:r>
                  <a:rPr lang="en-US" b="1" dirty="0"/>
                  <a:t>) . P ( B</a:t>
                </a:r>
                <a:r>
                  <a:rPr lang="en-US" b="1" dirty="0">
                    <a:latin typeface="Times New Roman" panose="02020603050405020304" pitchFamily="18" charset="0"/>
                    <a:cs typeface="Times New Roman" panose="02020603050405020304" pitchFamily="18" charset="0"/>
                  </a:rPr>
                  <a:t>/A </a:t>
                </a:r>
                <a:r>
                  <a:rPr lang="en-US" b="1" baseline="-25000" dirty="0">
                    <a:latin typeface="Times New Roman" panose="02020603050405020304" pitchFamily="18" charset="0"/>
                    <a:cs typeface="Times New Roman" panose="02020603050405020304" pitchFamily="18" charset="0"/>
                  </a:rPr>
                  <a:t>1 </a:t>
                </a:r>
                <a:r>
                  <a:rPr lang="en-US" b="1" dirty="0"/>
                  <a:t>) + P ( </a:t>
                </a:r>
                <a:r>
                  <a:rPr lang="en-US" b="1" dirty="0">
                    <a:latin typeface="Times New Roman" panose="02020603050405020304" pitchFamily="18" charset="0"/>
                    <a:cs typeface="Times New Roman" panose="02020603050405020304" pitchFamily="18" charset="0"/>
                  </a:rPr>
                  <a:t>A </a:t>
                </a:r>
                <a:r>
                  <a:rPr lang="en-US" b="1" baseline="-25000" dirty="0">
                    <a:latin typeface="Times New Roman" panose="02020603050405020304" pitchFamily="18" charset="0"/>
                    <a:cs typeface="Times New Roman" panose="02020603050405020304" pitchFamily="18" charset="0"/>
                  </a:rPr>
                  <a:t>2 </a:t>
                </a:r>
                <a:r>
                  <a:rPr lang="en-US" b="1" dirty="0"/>
                  <a:t>) . P ( B</a:t>
                </a:r>
                <a:r>
                  <a:rPr lang="en-US" b="1" dirty="0">
                    <a:latin typeface="Times New Roman" panose="02020603050405020304" pitchFamily="18" charset="0"/>
                    <a:cs typeface="Times New Roman" panose="02020603050405020304" pitchFamily="18" charset="0"/>
                  </a:rPr>
                  <a:t>/A </a:t>
                </a:r>
                <a:r>
                  <a:rPr lang="en-US" b="1" baseline="-25000" dirty="0">
                    <a:latin typeface="Times New Roman" panose="02020603050405020304" pitchFamily="18" charset="0"/>
                    <a:cs typeface="Times New Roman" panose="02020603050405020304" pitchFamily="18" charset="0"/>
                  </a:rPr>
                  <a:t>2 </a:t>
                </a:r>
                <a:r>
                  <a:rPr lang="en-US" b="1" dirty="0"/>
                  <a:t>) + ……</a:t>
                </a:r>
              </a:p>
            </p:txBody>
          </p:sp>
        </mc:Choice>
        <mc:Fallback xmlns="">
          <p:sp>
            <p:nvSpPr>
              <p:cNvPr id="7" name="Rectangle 6">
                <a:extLst>
                  <a:ext uri="{FF2B5EF4-FFF2-40B4-BE49-F238E27FC236}">
                    <a16:creationId xmlns:a16="http://schemas.microsoft.com/office/drawing/2014/main" id="{F456473E-D4B1-4764-9E69-7DE2E963535F}"/>
                  </a:ext>
                </a:extLst>
              </p:cNvPr>
              <p:cNvSpPr>
                <a:spLocks noRot="1" noChangeAspect="1" noMove="1" noResize="1" noEditPoints="1" noAdjustHandles="1" noChangeArrowheads="1" noChangeShapeType="1" noTextEdit="1"/>
              </p:cNvSpPr>
              <p:nvPr/>
            </p:nvSpPr>
            <p:spPr>
              <a:xfrm>
                <a:off x="6124191" y="3035120"/>
                <a:ext cx="4646080" cy="923330"/>
              </a:xfrm>
              <a:prstGeom prst="rect">
                <a:avLst/>
              </a:prstGeom>
              <a:blipFill>
                <a:blip r:embed="rId4"/>
                <a:stretch>
                  <a:fillRect l="-1312" t="-4636" r="-1181" b="-9934"/>
                </a:stretch>
              </a:blipFill>
            </p:spPr>
            <p:txBody>
              <a:bodyPr/>
              <a:lstStyle/>
              <a:p>
                <a:r>
                  <a:rPr lang="en-US">
                    <a:noFill/>
                  </a:rPr>
                  <a:t> </a:t>
                </a:r>
              </a:p>
            </p:txBody>
          </p:sp>
        </mc:Fallback>
      </mc:AlternateContent>
      <p:pic>
        <p:nvPicPr>
          <p:cNvPr id="8" name="Picture 7">
            <a:extLst>
              <a:ext uri="{FF2B5EF4-FFF2-40B4-BE49-F238E27FC236}">
                <a16:creationId xmlns="" xmlns:a16="http://schemas.microsoft.com/office/drawing/2014/main" id="{B8C0C471-D8AF-42E6-BC5C-8C61905DC05A}"/>
              </a:ext>
            </a:extLst>
          </p:cNvPr>
          <p:cNvPicPr>
            <a:picLocks noChangeAspect="1"/>
          </p:cNvPicPr>
          <p:nvPr/>
        </p:nvPicPr>
        <p:blipFill>
          <a:blip r:embed="rId5"/>
          <a:stretch>
            <a:fillRect/>
          </a:stretch>
        </p:blipFill>
        <p:spPr>
          <a:xfrm>
            <a:off x="6529113" y="4538588"/>
            <a:ext cx="3257551" cy="933450"/>
          </a:xfrm>
          <a:prstGeom prst="rect">
            <a:avLst/>
          </a:prstGeom>
        </p:spPr>
      </p:pic>
      <p:sp>
        <p:nvSpPr>
          <p:cNvPr id="9" name="TextBox 8">
            <a:extLst>
              <a:ext uri="{FF2B5EF4-FFF2-40B4-BE49-F238E27FC236}">
                <a16:creationId xmlns="" xmlns:a16="http://schemas.microsoft.com/office/drawing/2014/main" id="{60066685-6B11-46F6-930A-C5611E5B12CC}"/>
              </a:ext>
            </a:extLst>
          </p:cNvPr>
          <p:cNvSpPr txBox="1"/>
          <p:nvPr/>
        </p:nvSpPr>
        <p:spPr>
          <a:xfrm>
            <a:off x="6124191" y="5842596"/>
            <a:ext cx="5258812" cy="369332"/>
          </a:xfrm>
          <a:prstGeom prst="rect">
            <a:avLst/>
          </a:prstGeom>
          <a:noFill/>
        </p:spPr>
        <p:txBody>
          <a:bodyPr wrap="none" rtlCol="0">
            <a:spAutoFit/>
          </a:bodyPr>
          <a:lstStyle/>
          <a:p>
            <a:r>
              <a:rPr lang="en-US" dirty="0"/>
              <a:t>Weighted average of conditional probability </a:t>
            </a:r>
            <a:r>
              <a:rPr lang="en-US" b="1" dirty="0"/>
              <a:t>P ( B</a:t>
            </a:r>
            <a:r>
              <a:rPr lang="en-US" b="1" dirty="0">
                <a:latin typeface="Times New Roman" panose="02020603050405020304" pitchFamily="18" charset="0"/>
                <a:cs typeface="Times New Roman" panose="02020603050405020304" pitchFamily="18" charset="0"/>
              </a:rPr>
              <a:t>/A </a:t>
            </a:r>
            <a:r>
              <a:rPr lang="en-US" b="1" baseline="-25000" dirty="0" err="1">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 </a:t>
            </a:r>
            <a:r>
              <a:rPr lang="en-US" b="1" dirty="0"/>
              <a:t>)</a:t>
            </a:r>
            <a:r>
              <a:rPr lang="en-US" dirty="0"/>
              <a:t> </a:t>
            </a:r>
          </a:p>
        </p:txBody>
      </p:sp>
      <p:cxnSp>
        <p:nvCxnSpPr>
          <p:cNvPr id="11" name="Straight Arrow Connector 10">
            <a:extLst>
              <a:ext uri="{FF2B5EF4-FFF2-40B4-BE49-F238E27FC236}">
                <a16:creationId xmlns="" xmlns:a16="http://schemas.microsoft.com/office/drawing/2014/main" id="{367121EE-BFD2-4CC5-B809-463169EBC74E}"/>
              </a:ext>
            </a:extLst>
          </p:cNvPr>
          <p:cNvCxnSpPr>
            <a:cxnSpLocks/>
          </p:cNvCxnSpPr>
          <p:nvPr/>
        </p:nvCxnSpPr>
        <p:spPr>
          <a:xfrm flipH="1" flipV="1">
            <a:off x="8157885" y="5119802"/>
            <a:ext cx="793611" cy="573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9F249EFA-695F-4251-901F-AB87519C8957}"/>
              </a:ext>
            </a:extLst>
          </p:cNvPr>
          <p:cNvSpPr txBox="1"/>
          <p:nvPr/>
        </p:nvSpPr>
        <p:spPr>
          <a:xfrm>
            <a:off x="9148099" y="5521913"/>
            <a:ext cx="945131" cy="369332"/>
          </a:xfrm>
          <a:prstGeom prst="rect">
            <a:avLst/>
          </a:prstGeom>
          <a:noFill/>
        </p:spPr>
        <p:txBody>
          <a:bodyPr wrap="none" rtlCol="0">
            <a:spAutoFit/>
          </a:bodyPr>
          <a:lstStyle/>
          <a:p>
            <a:r>
              <a:rPr lang="en-US" dirty="0"/>
              <a:t>Weights</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 xmlns:a16="http://schemas.microsoft.com/office/drawing/2014/main" id="{74BFD54A-3C5B-4517-89D1-C1B489269A86}"/>
                  </a:ext>
                </a:extLst>
              </p:cNvPr>
              <p:cNvSpPr/>
              <p:nvPr/>
            </p:nvSpPr>
            <p:spPr>
              <a:xfrm>
                <a:off x="1051112" y="457659"/>
                <a:ext cx="1779654" cy="584775"/>
              </a:xfrm>
              <a:prstGeom prst="rect">
                <a:avLst/>
              </a:prstGeom>
            </p:spPr>
            <p:txBody>
              <a:bodyPr wrap="none">
                <a:spAutoFit/>
              </a:bodyPr>
              <a:lstStyle/>
              <a:p>
                <a:r>
                  <a:rPr lang="en-US" b="1" dirty="0"/>
                  <a:t>P(A/B) =</a:t>
                </a:r>
                <a:r>
                  <a:rPr lang="en-US"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a:ea typeface="Cambria Math" panose="02040503050406030204" pitchFamily="18" charset="0"/>
                          </a:rPr>
                        </m:ctrlPr>
                      </m:fPr>
                      <m:num>
                        <m:r>
                          <m:rPr>
                            <m:nor/>
                          </m:rPr>
                          <a:rPr lang="en-US" b="1" dirty="0"/>
                          <m:t>P</m:t>
                        </m:r>
                        <m:r>
                          <m:rPr>
                            <m:nor/>
                          </m:rPr>
                          <a:rPr lang="en-US" b="1" dirty="0"/>
                          <m:t>(</m:t>
                        </m:r>
                        <m:r>
                          <m:rPr>
                            <m:nor/>
                          </m:rPr>
                          <a:rPr lang="en-US" b="1" dirty="0"/>
                          <m:t>A</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num>
                      <m:den>
                        <m:r>
                          <m:rPr>
                            <m:nor/>
                          </m:rPr>
                          <a:rPr lang="en-US" b="1" dirty="0">
                            <a:latin typeface="Times New Roman" panose="02020603050405020304" pitchFamily="18" charset="0"/>
                            <a:cs typeface="Times New Roman" panose="02020603050405020304" pitchFamily="18" charset="0"/>
                          </a:rPr>
                          <m:t>P</m:t>
                        </m:r>
                        <m:r>
                          <m:rPr>
                            <m:nor/>
                          </m:rPr>
                          <a:rPr lang="en-US" b="1" dirty="0">
                            <a:latin typeface="Times New Roman" panose="02020603050405020304" pitchFamily="18" charset="0"/>
                            <a:cs typeface="Times New Roman" panose="02020603050405020304" pitchFamily="18" charset="0"/>
                          </a:rPr>
                          <m:t>(</m:t>
                        </m:r>
                        <m:r>
                          <m:rPr>
                            <m:nor/>
                          </m:rPr>
                          <a:rPr lang="en-US" b="1" dirty="0">
                            <a:latin typeface="Times New Roman" panose="02020603050405020304" pitchFamily="18" charset="0"/>
                            <a:cs typeface="Times New Roman" panose="02020603050405020304" pitchFamily="18" charset="0"/>
                          </a:rPr>
                          <m:t>B</m:t>
                        </m:r>
                        <m:r>
                          <m:rPr>
                            <m:nor/>
                          </m:rPr>
                          <a:rPr lang="en-US" b="1" dirty="0">
                            <a:latin typeface="Times New Roman" panose="02020603050405020304" pitchFamily="18" charset="0"/>
                            <a:cs typeface="Times New Roman" panose="02020603050405020304" pitchFamily="18" charset="0"/>
                          </a:rPr>
                          <m:t>)</m:t>
                        </m:r>
                      </m:den>
                    </m:f>
                  </m:oMath>
                </a14:m>
                <a:endParaRPr lang="en-US" dirty="0"/>
              </a:p>
            </p:txBody>
          </p:sp>
        </mc:Choice>
        <mc:Fallback xmlns="">
          <p:sp>
            <p:nvSpPr>
              <p:cNvPr id="12" name="Rectangle 11">
                <a:extLst>
                  <a:ext uri="{FF2B5EF4-FFF2-40B4-BE49-F238E27FC236}">
                    <a16:creationId xmlns:a16="http://schemas.microsoft.com/office/drawing/2014/main" id="{74BFD54A-3C5B-4517-89D1-C1B489269A86}"/>
                  </a:ext>
                </a:extLst>
              </p:cNvPr>
              <p:cNvSpPr>
                <a:spLocks noRot="1" noChangeAspect="1" noMove="1" noResize="1" noEditPoints="1" noAdjustHandles="1" noChangeArrowheads="1" noChangeShapeType="1" noTextEdit="1"/>
              </p:cNvSpPr>
              <p:nvPr/>
            </p:nvSpPr>
            <p:spPr>
              <a:xfrm>
                <a:off x="1051112" y="457653"/>
                <a:ext cx="1779654" cy="584775"/>
              </a:xfrm>
              <a:prstGeom prst="rect">
                <a:avLst/>
              </a:prstGeom>
              <a:blipFill>
                <a:blip r:embed="rId6"/>
                <a:stretch>
                  <a:fillRect l="-2740"/>
                </a:stretch>
              </a:blipFill>
            </p:spPr>
            <p:txBody>
              <a:bodyPr/>
              <a:lstStyle/>
              <a:p>
                <a:r>
                  <a:rPr lang="en-US">
                    <a:noFill/>
                  </a:rPr>
                  <a:t> </a:t>
                </a:r>
              </a:p>
            </p:txBody>
          </p:sp>
        </mc:Fallback>
      </mc:AlternateContent>
    </p:spTree>
    <p:extLst>
      <p:ext uri="{BB962C8B-B14F-4D97-AF65-F5344CB8AC3E}">
        <p14:creationId xmlns:p14="http://schemas.microsoft.com/office/powerpoint/2010/main" val="242919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 xmlns:a16="http://schemas.microsoft.com/office/drawing/2014/main" id="{5C63F37F-7C01-458F-BBCE-8BCC3C4553AA}"/>
              </a:ext>
            </a:extLst>
          </p:cNvPr>
          <p:cNvSpPr txBox="1"/>
          <p:nvPr/>
        </p:nvSpPr>
        <p:spPr>
          <a:xfrm>
            <a:off x="4809598" y="150402"/>
            <a:ext cx="1982209" cy="523220"/>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sz="2800" b="1"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 xmlns:a16="http://schemas.microsoft.com/office/drawing/2014/main" id="{135929B1-001D-46BB-ACF7-86AE97F5A7D3}"/>
                  </a:ext>
                </a:extLst>
              </p:cNvPr>
              <p:cNvSpPr/>
              <p:nvPr/>
            </p:nvSpPr>
            <p:spPr>
              <a:xfrm>
                <a:off x="554850" y="796455"/>
                <a:ext cx="3178217" cy="1138773"/>
              </a:xfrm>
              <a:prstGeom prst="rect">
                <a:avLst/>
              </a:prstGeom>
              <a:ln w="38100">
                <a:solidFill>
                  <a:schemeClr val="tx1"/>
                </a:solidFill>
              </a:ln>
            </p:spPr>
            <p:txBody>
              <a:bodyPr wrap="square">
                <a:spAutoFit/>
              </a:bodyPr>
              <a:lstStyle/>
              <a:p>
                <a:pPr algn="ctr"/>
                <a:r>
                  <a:rPr lang="en-US" b="1" dirty="0"/>
                  <a:t>P(A/B)=</a:t>
                </a:r>
                <a:r>
                  <a:rPr lang="en-US"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smtClean="0">
                            <a:latin typeface="Cambria Math"/>
                            <a:ea typeface="Cambria Math" panose="02040503050406030204" pitchFamily="18" charset="0"/>
                          </a:rPr>
                        </m:ctrlPr>
                      </m:fPr>
                      <m:num>
                        <m:r>
                          <m:rPr>
                            <m:nor/>
                          </m:rPr>
                          <a:rPr lang="en-US" b="1" dirty="0" smtClean="0"/>
                          <m:t>P</m:t>
                        </m:r>
                        <m:r>
                          <m:rPr>
                            <m:nor/>
                          </m:rPr>
                          <a:rPr lang="en-US" b="1" dirty="0" smtClean="0"/>
                          <m:t>(</m:t>
                        </m:r>
                        <m:r>
                          <m:rPr>
                            <m:nor/>
                          </m:rPr>
                          <a:rPr lang="en-US" b="1" dirty="0" smtClean="0"/>
                          <m:t>A</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num>
                      <m:den>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den>
                    </m:f>
                  </m:oMath>
                </a14:m>
                <a:endParaRPr lang="en-US" b="1" dirty="0">
                  <a:latin typeface="Times New Roman" panose="02020603050405020304" pitchFamily="18" charset="0"/>
                  <a:ea typeface="Cambria Math" panose="02040503050406030204" pitchFamily="18" charset="0"/>
                </a:endParaRPr>
              </a:p>
              <a:p>
                <a:pPr algn="ctr"/>
                <a:endParaRPr lang="en-US" b="1" dirty="0">
                  <a:latin typeface="Times New Roman" panose="02020603050405020304" pitchFamily="18" charset="0"/>
                  <a:ea typeface="Cambria Math" panose="02040503050406030204" pitchFamily="18" charset="0"/>
                </a:endParaRPr>
              </a:p>
              <a:p>
                <a:pPr algn="ctr"/>
                <a:r>
                  <a:rPr lang="en-US" dirty="0"/>
                  <a:t>Defined only when </a:t>
                </a:r>
                <a:r>
                  <a:rPr lang="en-US" b="1" dirty="0"/>
                  <a:t>P(B)&gt;0</a:t>
                </a:r>
              </a:p>
            </p:txBody>
          </p:sp>
        </mc:Choice>
        <mc:Fallback xmlns="">
          <p:sp>
            <p:nvSpPr>
              <p:cNvPr id="125" name="Rectangle 124">
                <a:extLst>
                  <a:ext uri="{FF2B5EF4-FFF2-40B4-BE49-F238E27FC236}">
                    <a16:creationId xmlns:a16="http://schemas.microsoft.com/office/drawing/2014/main" id="{135929B1-001D-46BB-ACF7-86AE97F5A7D3}"/>
                  </a:ext>
                </a:extLst>
              </p:cNvPr>
              <p:cNvSpPr>
                <a:spLocks noRot="1" noChangeAspect="1" noMove="1" noResize="1" noEditPoints="1" noAdjustHandles="1" noChangeArrowheads="1" noChangeShapeType="1" noTextEdit="1"/>
              </p:cNvSpPr>
              <p:nvPr/>
            </p:nvSpPr>
            <p:spPr>
              <a:xfrm>
                <a:off x="554846" y="796452"/>
                <a:ext cx="3178217" cy="1138773"/>
              </a:xfrm>
              <a:prstGeom prst="rect">
                <a:avLst/>
              </a:prstGeom>
              <a:blipFill>
                <a:blip r:embed="rId2"/>
                <a:stretch>
                  <a:fillRect b="-6250"/>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 xmlns:a16="http://schemas.microsoft.com/office/drawing/2014/main" id="{CD0EBA1B-BB21-47DD-B7C1-4497458AAB01}"/>
                  </a:ext>
                </a:extLst>
              </p:cNvPr>
              <p:cNvSpPr/>
              <p:nvPr/>
            </p:nvSpPr>
            <p:spPr>
              <a:xfrm>
                <a:off x="554849" y="2267331"/>
                <a:ext cx="3178217" cy="646331"/>
              </a:xfrm>
              <a:prstGeom prst="rect">
                <a:avLst/>
              </a:prstGeom>
            </p:spPr>
            <p:txBody>
              <a:bodyPr wrap="square">
                <a:spAutoFit/>
              </a:bodyPr>
              <a:lstStyle/>
              <a:p>
                <a:pPr algn="ctr"/>
                <a:r>
                  <a:rPr lang="en-US" b="1" dirty="0"/>
                  <a:t>P(A/B)</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cs typeface="Times New Roman" panose="02020603050405020304" pitchFamily="18" charset="0"/>
                  </a:rPr>
                  <a:t> </a:t>
                </a:r>
                <a14:m>
                  <m:oMath xmlns:m="http://schemas.openxmlformats.org/officeDocument/2006/math">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r>
                      <a:rPr lang="en-US" b="1" i="1" dirty="0" smtClean="0">
                        <a:latin typeface="Cambria Math" panose="02040503050406030204" pitchFamily="18" charset="0"/>
                        <a:cs typeface="Times New Roman" panose="02020603050405020304" pitchFamily="18" charset="0"/>
                      </a:rPr>
                      <m:t> </m:t>
                    </m:r>
                  </m:oMath>
                </a14:m>
                <a:r>
                  <a:rPr lang="en-US" b="1" dirty="0"/>
                  <a:t>=P(A</a:t>
                </a:r>
                <a:r>
                  <a:rPr lang="en-US" b="1" dirty="0">
                    <a:latin typeface="Times New Roman" panose="02020603050405020304" pitchFamily="18" charset="0"/>
                    <a:cs typeface="Times New Roman" panose="02020603050405020304" pitchFamily="18" charset="0"/>
                  </a:rPr>
                  <a:t>∩</a:t>
                </a:r>
                <a:r>
                  <a:rPr lang="en-US" b="1" dirty="0"/>
                  <a:t>B)</a:t>
                </a:r>
              </a:p>
              <a:p>
                <a:pPr algn="ctr"/>
                <a:endParaRPr lang="en-US" b="1" dirty="0">
                  <a:latin typeface="Times New Roman" panose="02020603050405020304" pitchFamily="18" charset="0"/>
                  <a:ea typeface="Cambria Math" panose="02040503050406030204" pitchFamily="18" charset="0"/>
                </a:endParaRPr>
              </a:p>
            </p:txBody>
          </p:sp>
        </mc:Choice>
        <mc:Fallback xmlns="">
          <p:sp>
            <p:nvSpPr>
              <p:cNvPr id="73" name="Rectangle 72">
                <a:extLst>
                  <a:ext uri="{FF2B5EF4-FFF2-40B4-BE49-F238E27FC236}">
                    <a16:creationId xmlns:a16="http://schemas.microsoft.com/office/drawing/2014/main" id="{CD0EBA1B-BB21-47DD-B7C1-4497458AAB01}"/>
                  </a:ext>
                </a:extLst>
              </p:cNvPr>
              <p:cNvSpPr>
                <a:spLocks noRot="1" noChangeAspect="1" noMove="1" noResize="1" noEditPoints="1" noAdjustHandles="1" noChangeArrowheads="1" noChangeShapeType="1" noTextEdit="1"/>
              </p:cNvSpPr>
              <p:nvPr/>
            </p:nvSpPr>
            <p:spPr>
              <a:xfrm>
                <a:off x="554845" y="2267325"/>
                <a:ext cx="3178217" cy="646331"/>
              </a:xfrm>
              <a:prstGeom prst="rect">
                <a:avLst/>
              </a:prstGeom>
              <a:blipFill>
                <a:blip r:embed="rId3"/>
                <a:stretch>
                  <a:fillRect t="-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 xmlns:a16="http://schemas.microsoft.com/office/drawing/2014/main" id="{B0E57FB2-F26D-403E-8D6E-7249BA53A821}"/>
                  </a:ext>
                </a:extLst>
              </p:cNvPr>
              <p:cNvSpPr/>
              <p:nvPr/>
            </p:nvSpPr>
            <p:spPr>
              <a:xfrm>
                <a:off x="7790442" y="850824"/>
                <a:ext cx="3178217" cy="1138773"/>
              </a:xfrm>
              <a:prstGeom prst="rect">
                <a:avLst/>
              </a:prstGeom>
              <a:ln w="57150">
                <a:solidFill>
                  <a:schemeClr val="tx1"/>
                </a:solidFill>
              </a:ln>
            </p:spPr>
            <p:txBody>
              <a:bodyPr wrap="square">
                <a:spAutoFit/>
              </a:bodyPr>
              <a:lstStyle/>
              <a:p>
                <a:pPr algn="ctr"/>
                <a:r>
                  <a:rPr lang="en-US" b="1" dirty="0"/>
                  <a:t>P(B/A)=</a:t>
                </a:r>
                <a:r>
                  <a:rPr lang="en-US"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smtClean="0">
                            <a:latin typeface="Cambria Math"/>
                            <a:ea typeface="Cambria Math" panose="02040503050406030204" pitchFamily="18" charset="0"/>
                          </a:rPr>
                        </m:ctrlPr>
                      </m:fPr>
                      <m:num>
                        <m:r>
                          <m:rPr>
                            <m:nor/>
                          </m:rPr>
                          <a:rPr lang="en-US" b="1" dirty="0" smtClean="0"/>
                          <m:t>P</m:t>
                        </m:r>
                        <m:r>
                          <m:rPr>
                            <m:nor/>
                          </m:rPr>
                          <a:rPr lang="en-US" b="1" dirty="0" smtClean="0"/>
                          <m:t>(</m:t>
                        </m:r>
                        <m:r>
                          <m:rPr>
                            <m:nor/>
                          </m:rPr>
                          <a:rPr lang="en-US" b="1" dirty="0" smtClean="0"/>
                          <m:t>A</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num>
                      <m:den>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A</m:t>
                        </m:r>
                        <m:r>
                          <m:rPr>
                            <m:nor/>
                          </m:rPr>
                          <a:rPr lang="en-US" b="1" dirty="0" smtClean="0">
                            <a:latin typeface="Times New Roman" panose="02020603050405020304" pitchFamily="18" charset="0"/>
                            <a:cs typeface="Times New Roman" panose="02020603050405020304" pitchFamily="18" charset="0"/>
                          </a:rPr>
                          <m:t>)</m:t>
                        </m:r>
                      </m:den>
                    </m:f>
                  </m:oMath>
                </a14:m>
                <a:endParaRPr lang="en-US" b="1" dirty="0">
                  <a:latin typeface="Times New Roman" panose="02020603050405020304" pitchFamily="18" charset="0"/>
                  <a:ea typeface="Cambria Math" panose="02040503050406030204" pitchFamily="18" charset="0"/>
                </a:endParaRPr>
              </a:p>
              <a:p>
                <a:pPr algn="ctr"/>
                <a:endParaRPr lang="en-US" b="1" dirty="0">
                  <a:latin typeface="Times New Roman" panose="02020603050405020304" pitchFamily="18" charset="0"/>
                  <a:ea typeface="Cambria Math" panose="02040503050406030204" pitchFamily="18" charset="0"/>
                </a:endParaRPr>
              </a:p>
              <a:p>
                <a:pPr algn="ctr"/>
                <a:r>
                  <a:rPr lang="en-US" dirty="0"/>
                  <a:t>Defined only when </a:t>
                </a:r>
                <a:r>
                  <a:rPr lang="en-US" b="1" dirty="0"/>
                  <a:t>P(A)&gt;0</a:t>
                </a:r>
              </a:p>
            </p:txBody>
          </p:sp>
        </mc:Choice>
        <mc:Fallback xmlns="">
          <p:sp>
            <p:nvSpPr>
              <p:cNvPr id="74" name="Rectangle 73">
                <a:extLst>
                  <a:ext uri="{FF2B5EF4-FFF2-40B4-BE49-F238E27FC236}">
                    <a16:creationId xmlns:a16="http://schemas.microsoft.com/office/drawing/2014/main" id="{B0E57FB2-F26D-403E-8D6E-7249BA53A821}"/>
                  </a:ext>
                </a:extLst>
              </p:cNvPr>
              <p:cNvSpPr>
                <a:spLocks noRot="1" noChangeAspect="1" noMove="1" noResize="1" noEditPoints="1" noAdjustHandles="1" noChangeArrowheads="1" noChangeShapeType="1" noTextEdit="1"/>
              </p:cNvSpPr>
              <p:nvPr/>
            </p:nvSpPr>
            <p:spPr>
              <a:xfrm>
                <a:off x="7790438" y="850821"/>
                <a:ext cx="3178217" cy="1138773"/>
              </a:xfrm>
              <a:prstGeom prst="rect">
                <a:avLst/>
              </a:prstGeom>
              <a:blipFill>
                <a:blip r:embed="rId4"/>
                <a:stretch>
                  <a:fillRect b="-5128"/>
                </a:stretch>
              </a:blipFill>
              <a:ln w="571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a:extLst>
                  <a:ext uri="{FF2B5EF4-FFF2-40B4-BE49-F238E27FC236}">
                    <a16:creationId xmlns="" xmlns:a16="http://schemas.microsoft.com/office/drawing/2014/main" id="{72D97B76-2E9F-4061-B6C5-6A6A4D0A1F3D}"/>
                  </a:ext>
                </a:extLst>
              </p:cNvPr>
              <p:cNvSpPr/>
              <p:nvPr/>
            </p:nvSpPr>
            <p:spPr>
              <a:xfrm>
                <a:off x="7790442" y="2191012"/>
                <a:ext cx="3178217" cy="646331"/>
              </a:xfrm>
              <a:prstGeom prst="rect">
                <a:avLst/>
              </a:prstGeom>
            </p:spPr>
            <p:txBody>
              <a:bodyPr wrap="square">
                <a:spAutoFit/>
              </a:bodyPr>
              <a:lstStyle/>
              <a:p>
                <a:pPr algn="ctr"/>
                <a:r>
                  <a:rPr lang="en-US" b="1" dirty="0"/>
                  <a:t>P(B/A)</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cs typeface="Times New Roman" panose="02020603050405020304" pitchFamily="18" charset="0"/>
                  </a:rPr>
                  <a:t> </a:t>
                </a:r>
                <a14:m>
                  <m:oMath xmlns:m="http://schemas.openxmlformats.org/officeDocument/2006/math">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A</m:t>
                    </m:r>
                    <m:r>
                      <m:rPr>
                        <m:nor/>
                      </m:rPr>
                      <a:rPr lang="en-US" b="1" dirty="0" smtClean="0">
                        <a:latin typeface="Times New Roman" panose="02020603050405020304" pitchFamily="18" charset="0"/>
                        <a:cs typeface="Times New Roman" panose="02020603050405020304" pitchFamily="18" charset="0"/>
                      </a:rPr>
                      <m:t>)</m:t>
                    </m:r>
                    <m:r>
                      <a:rPr lang="en-US" b="1" i="1" dirty="0" smtClean="0">
                        <a:latin typeface="Cambria Math" panose="02040503050406030204" pitchFamily="18" charset="0"/>
                        <a:cs typeface="Times New Roman" panose="02020603050405020304" pitchFamily="18" charset="0"/>
                      </a:rPr>
                      <m:t> </m:t>
                    </m:r>
                  </m:oMath>
                </a14:m>
                <a:r>
                  <a:rPr lang="en-US" b="1" dirty="0"/>
                  <a:t>=P(A</a:t>
                </a:r>
                <a:r>
                  <a:rPr lang="en-US" b="1" dirty="0">
                    <a:latin typeface="Times New Roman" panose="02020603050405020304" pitchFamily="18" charset="0"/>
                    <a:cs typeface="Times New Roman" panose="02020603050405020304" pitchFamily="18" charset="0"/>
                  </a:rPr>
                  <a:t>∩</a:t>
                </a:r>
                <a:r>
                  <a:rPr lang="en-US" b="1" dirty="0"/>
                  <a:t>B)</a:t>
                </a:r>
              </a:p>
              <a:p>
                <a:pPr algn="ctr"/>
                <a:endParaRPr lang="en-US" b="1" dirty="0">
                  <a:latin typeface="Times New Roman" panose="02020603050405020304" pitchFamily="18" charset="0"/>
                  <a:ea typeface="Cambria Math" panose="02040503050406030204" pitchFamily="18" charset="0"/>
                </a:endParaRPr>
              </a:p>
            </p:txBody>
          </p:sp>
        </mc:Choice>
        <mc:Fallback xmlns="">
          <p:sp>
            <p:nvSpPr>
              <p:cNvPr id="75" name="Rectangle 74">
                <a:extLst>
                  <a:ext uri="{FF2B5EF4-FFF2-40B4-BE49-F238E27FC236}">
                    <a16:creationId xmlns:a16="http://schemas.microsoft.com/office/drawing/2014/main" id="{72D97B76-2E9F-4061-B6C5-6A6A4D0A1F3D}"/>
                  </a:ext>
                </a:extLst>
              </p:cNvPr>
              <p:cNvSpPr>
                <a:spLocks noRot="1" noChangeAspect="1" noMove="1" noResize="1" noEditPoints="1" noAdjustHandles="1" noChangeArrowheads="1" noChangeShapeType="1" noTextEdit="1"/>
              </p:cNvSpPr>
              <p:nvPr/>
            </p:nvSpPr>
            <p:spPr>
              <a:xfrm>
                <a:off x="7790438" y="2191006"/>
                <a:ext cx="3178217" cy="646331"/>
              </a:xfrm>
              <a:prstGeom prst="rect">
                <a:avLst/>
              </a:prstGeom>
              <a:blipFill>
                <a:blip r:embed="rId5"/>
                <a:stretch>
                  <a:fillRect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 xmlns:a16="http://schemas.microsoft.com/office/drawing/2014/main" id="{E0F1755C-2AB2-4350-9CDF-B973E9C01600}"/>
                  </a:ext>
                </a:extLst>
              </p:cNvPr>
              <p:cNvSpPr/>
              <p:nvPr/>
            </p:nvSpPr>
            <p:spPr>
              <a:xfrm>
                <a:off x="3383278" y="3017631"/>
                <a:ext cx="5015151" cy="369332"/>
              </a:xfrm>
              <a:prstGeom prst="rect">
                <a:avLst/>
              </a:prstGeom>
            </p:spPr>
            <p:txBody>
              <a:bodyPr wrap="square">
                <a:spAutoFit/>
              </a:bodyPr>
              <a:lstStyle/>
              <a:p>
                <a:pPr algn="ctr"/>
                <a:r>
                  <a:rPr lang="en-US" b="1" dirty="0"/>
                  <a:t>P(A/B)</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cs typeface="Times New Roman" panose="02020603050405020304" pitchFamily="18" charset="0"/>
                  </a:rPr>
                  <a:t> </a:t>
                </a:r>
                <a14:m>
                  <m:oMath xmlns:m="http://schemas.openxmlformats.org/officeDocument/2006/math">
                    <m:r>
                      <m:rPr>
                        <m:nor/>
                      </m:rPr>
                      <a:rPr lang="en-US" b="1" dirty="0" smtClean="0">
                        <a:latin typeface="Times New Roman" panose="02020603050405020304" pitchFamily="18" charset="0"/>
                        <a:cs typeface="Times New Roman" panose="02020603050405020304" pitchFamily="18" charset="0"/>
                      </a:rPr>
                      <m:t>P</m:t>
                    </m:r>
                    <m:r>
                      <m:rPr>
                        <m:nor/>
                      </m:rPr>
                      <a:rPr lang="en-US" b="1" i="0"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 =  </m:t>
                    </m:r>
                    <m:r>
                      <m:rPr>
                        <m:nor/>
                      </m:rPr>
                      <a:rPr lang="en-US" b="1" dirty="0" smtClean="0"/>
                      <m:t>P</m:t>
                    </m:r>
                    <m:r>
                      <m:rPr>
                        <m:nor/>
                      </m:rPr>
                      <a:rPr lang="en-US" b="1" dirty="0" smtClean="0"/>
                      <m:t>(</m:t>
                    </m:r>
                    <m:r>
                      <m:rPr>
                        <m:nor/>
                      </m:rPr>
                      <a:rPr lang="en-US" b="1" dirty="0" smtClean="0"/>
                      <m:t>A</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m:t>B</m:t>
                    </m:r>
                    <m:r>
                      <m:rPr>
                        <m:nor/>
                      </m:rPr>
                      <a:rPr lang="en-US" b="1" dirty="0" smtClean="0"/>
                      <m:t>)</m:t>
                    </m:r>
                  </m:oMath>
                </a14:m>
                <a:r>
                  <a:rPr lang="en-US" b="1" dirty="0"/>
                  <a:t> = P(B/A)</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cs typeface="Times New Roman" panose="02020603050405020304" pitchFamily="18" charset="0"/>
                  </a:rPr>
                  <a:t> </a:t>
                </a:r>
                <a14:m>
                  <m:oMath xmlns:m="http://schemas.openxmlformats.org/officeDocument/2006/math">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A</m:t>
                    </m:r>
                    <m:r>
                      <m:rPr>
                        <m:nor/>
                      </m:rPr>
                      <a:rPr lang="en-US" b="1" dirty="0" smtClean="0">
                        <a:latin typeface="Times New Roman" panose="02020603050405020304" pitchFamily="18" charset="0"/>
                        <a:cs typeface="Times New Roman" panose="02020603050405020304" pitchFamily="18" charset="0"/>
                      </a:rPr>
                      <m:t>)</m:t>
                    </m:r>
                  </m:oMath>
                </a14:m>
                <a:endParaRPr lang="en-US" b="1" dirty="0">
                  <a:latin typeface="Times New Roman" panose="02020603050405020304" pitchFamily="18" charset="0"/>
                  <a:cs typeface="Times New Roman" panose="02020603050405020304" pitchFamily="18" charset="0"/>
                </a:endParaRPr>
              </a:p>
            </p:txBody>
          </p:sp>
        </mc:Choice>
        <mc:Fallback xmlns="">
          <p:sp>
            <p:nvSpPr>
              <p:cNvPr id="80" name="Rectangle 79">
                <a:extLst>
                  <a:ext uri="{FF2B5EF4-FFF2-40B4-BE49-F238E27FC236}">
                    <a16:creationId xmlns:a16="http://schemas.microsoft.com/office/drawing/2014/main" id="{E0F1755C-2AB2-4350-9CDF-B973E9C01600}"/>
                  </a:ext>
                </a:extLst>
              </p:cNvPr>
              <p:cNvSpPr>
                <a:spLocks noRot="1" noChangeAspect="1" noMove="1" noResize="1" noEditPoints="1" noAdjustHandles="1" noChangeArrowheads="1" noChangeShapeType="1" noTextEdit="1"/>
              </p:cNvSpPr>
              <p:nvPr/>
            </p:nvSpPr>
            <p:spPr>
              <a:xfrm>
                <a:off x="3383274" y="3017628"/>
                <a:ext cx="5015151" cy="369332"/>
              </a:xfrm>
              <a:prstGeom prst="rect">
                <a:avLst/>
              </a:prstGeom>
              <a:blipFill>
                <a:blip r:embed="rId6"/>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 xmlns:a16="http://schemas.microsoft.com/office/drawing/2014/main" id="{C0B162E4-284A-4823-A6B0-96244F22E27A}"/>
                  </a:ext>
                </a:extLst>
              </p:cNvPr>
              <p:cNvSpPr/>
              <p:nvPr/>
            </p:nvSpPr>
            <p:spPr>
              <a:xfrm>
                <a:off x="4510413" y="4641272"/>
                <a:ext cx="2260555" cy="591316"/>
              </a:xfrm>
              <a:prstGeom prst="rect">
                <a:avLst/>
              </a:prstGeom>
            </p:spPr>
            <p:txBody>
              <a:bodyPr wrap="none">
                <a:spAutoFit/>
              </a:bodyPr>
              <a:lstStyle/>
              <a:p>
                <a:r>
                  <a:rPr lang="en-US" b="1" dirty="0"/>
                  <a:t>P(A/B) = </a:t>
                </a:r>
                <a14:m>
                  <m:oMath xmlns:m="http://schemas.openxmlformats.org/officeDocument/2006/math">
                    <m:f>
                      <m:fPr>
                        <m:ctrlPr>
                          <a:rPr lang="en-US" i="1" smtClean="0">
                            <a:latin typeface="Cambria Math"/>
                            <a:ea typeface="Cambria Math" panose="02040503050406030204" pitchFamily="18" charset="0"/>
                          </a:rPr>
                        </m:ctrlPr>
                      </m:fPr>
                      <m:num>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A</m:t>
                        </m:r>
                        <m:r>
                          <m:rPr>
                            <m:nor/>
                          </m:rPr>
                          <a:rPr lang="en-US" b="1" dirty="0" smtClean="0">
                            <a:latin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rPr>
                          <m:t>×</m:t>
                        </m:r>
                        <m:r>
                          <m:rPr>
                            <m:nor/>
                          </m:rPr>
                          <a:rPr lang="en-US" b="1" dirty="0" smtClean="0"/>
                          <m:t>P</m:t>
                        </m:r>
                        <m:r>
                          <m:rPr>
                            <m:nor/>
                          </m:rPr>
                          <a:rPr lang="en-US" b="1" dirty="0" smtClean="0"/>
                          <m:t>(</m:t>
                        </m:r>
                        <m:r>
                          <m:rPr>
                            <m:nor/>
                          </m:rPr>
                          <a:rPr lang="en-US" b="1" dirty="0" smtClean="0"/>
                          <m:t>B</m:t>
                        </m:r>
                        <m:r>
                          <m:rPr>
                            <m:nor/>
                          </m:rPr>
                          <a:rPr lang="en-US" b="1" dirty="0" smtClean="0"/>
                          <m:t>/</m:t>
                        </m:r>
                        <m:r>
                          <m:rPr>
                            <m:nor/>
                          </m:rPr>
                          <a:rPr lang="en-US" b="1" dirty="0" smtClean="0"/>
                          <m:t>A</m:t>
                        </m:r>
                        <m:r>
                          <m:rPr>
                            <m:nor/>
                          </m:rPr>
                          <a:rPr lang="en-US" b="1" dirty="0" smtClean="0"/>
                          <m:t>)</m:t>
                        </m:r>
                      </m:num>
                      <m:den>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den>
                    </m:f>
                  </m:oMath>
                </a14:m>
                <a:endParaRPr lang="en-US" dirty="0"/>
              </a:p>
            </p:txBody>
          </p:sp>
        </mc:Choice>
        <mc:Fallback xmlns="">
          <p:sp>
            <p:nvSpPr>
              <p:cNvPr id="20" name="Rectangle 19">
                <a:extLst>
                  <a:ext uri="{FF2B5EF4-FFF2-40B4-BE49-F238E27FC236}">
                    <a16:creationId xmlns:a16="http://schemas.microsoft.com/office/drawing/2014/main" id="{C0B162E4-284A-4823-A6B0-96244F22E27A}"/>
                  </a:ext>
                </a:extLst>
              </p:cNvPr>
              <p:cNvSpPr>
                <a:spLocks noRot="1" noChangeAspect="1" noMove="1" noResize="1" noEditPoints="1" noAdjustHandles="1" noChangeArrowheads="1" noChangeShapeType="1" noTextEdit="1"/>
              </p:cNvSpPr>
              <p:nvPr/>
            </p:nvSpPr>
            <p:spPr>
              <a:xfrm>
                <a:off x="4510411" y="4641268"/>
                <a:ext cx="2260555" cy="591316"/>
              </a:xfrm>
              <a:prstGeom prst="rect">
                <a:avLst/>
              </a:prstGeom>
              <a:blipFill>
                <a:blip r:embed="rId7"/>
                <a:stretch>
                  <a:fillRect l="-2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 xmlns:a16="http://schemas.microsoft.com/office/drawing/2014/main" id="{E647A1D7-976E-4D3F-846D-104AF1FC01B8}"/>
                  </a:ext>
                </a:extLst>
              </p:cNvPr>
              <p:cNvSpPr/>
              <p:nvPr/>
            </p:nvSpPr>
            <p:spPr>
              <a:xfrm>
                <a:off x="2677580" y="3865372"/>
                <a:ext cx="6096000" cy="369332"/>
              </a:xfrm>
              <a:prstGeom prst="rect">
                <a:avLst/>
              </a:prstGeom>
            </p:spPr>
            <p:txBody>
              <a:bodyPr>
                <a:spAutoFit/>
              </a:bodyPr>
              <a:lstStyle/>
              <a:p>
                <a:pPr algn="ctr"/>
                <a:r>
                  <a:rPr lang="en-US" b="1" dirty="0"/>
                  <a:t>P(A/B)</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cs typeface="Times New Roman" panose="02020603050405020304" pitchFamily="18" charset="0"/>
                  </a:rPr>
                  <a:t> </a:t>
                </a:r>
                <a14:m>
                  <m:oMath xmlns:m="http://schemas.openxmlformats.org/officeDocument/2006/math">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a:rPr lang="en-US" b="1" i="1" dirty="0"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rPr>
                      <m:t> </m:t>
                    </m:r>
                  </m:oMath>
                </a14:m>
                <a:r>
                  <a:rPr lang="en-US" b="1" dirty="0"/>
                  <a:t>= </a:t>
                </a:r>
                <a14:m>
                  <m:oMath xmlns:m="http://schemas.openxmlformats.org/officeDocument/2006/math">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A</m:t>
                    </m:r>
                    <m:r>
                      <m:rPr>
                        <m:nor/>
                      </m:rPr>
                      <a:rPr lang="en-US" b="1" dirty="0" smtClean="0">
                        <a:latin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rPr>
                      <m:t>×</m:t>
                    </m:r>
                    <m:r>
                      <m:rPr>
                        <m:nor/>
                      </m:rPr>
                      <a:rPr lang="en-US" b="1" dirty="0" smtClean="0"/>
                      <m:t>P</m:t>
                    </m:r>
                    <m:r>
                      <m:rPr>
                        <m:nor/>
                      </m:rPr>
                      <a:rPr lang="en-US" b="1" dirty="0" smtClean="0"/>
                      <m:t>(</m:t>
                    </m:r>
                    <m:r>
                      <m:rPr>
                        <m:nor/>
                      </m:rPr>
                      <a:rPr lang="en-US" b="1" dirty="0" smtClean="0"/>
                      <m:t>B</m:t>
                    </m:r>
                    <m:r>
                      <m:rPr>
                        <m:nor/>
                      </m:rPr>
                      <a:rPr lang="en-US" b="1" dirty="0" smtClean="0"/>
                      <m:t>/</m:t>
                    </m:r>
                    <m:r>
                      <m:rPr>
                        <m:nor/>
                      </m:rPr>
                      <a:rPr lang="en-US" b="1" dirty="0" smtClean="0"/>
                      <m:t>A</m:t>
                    </m:r>
                    <m:r>
                      <m:rPr>
                        <m:nor/>
                      </m:rPr>
                      <a:rPr lang="en-US" b="1" dirty="0" smtClean="0"/>
                      <m:t>)</m:t>
                    </m:r>
                  </m:oMath>
                </a14:m>
                <a:endParaRPr lang="en-US" b="1" dirty="0"/>
              </a:p>
            </p:txBody>
          </p:sp>
        </mc:Choice>
        <mc:Fallback xmlns="">
          <p:sp>
            <p:nvSpPr>
              <p:cNvPr id="21" name="Rectangle 20">
                <a:extLst>
                  <a:ext uri="{FF2B5EF4-FFF2-40B4-BE49-F238E27FC236}">
                    <a16:creationId xmlns:a16="http://schemas.microsoft.com/office/drawing/2014/main" id="{E647A1D7-976E-4D3F-846D-104AF1FC01B8}"/>
                  </a:ext>
                </a:extLst>
              </p:cNvPr>
              <p:cNvSpPr>
                <a:spLocks noRot="1" noChangeAspect="1" noMove="1" noResize="1" noEditPoints="1" noAdjustHandles="1" noChangeArrowheads="1" noChangeShapeType="1" noTextEdit="1"/>
              </p:cNvSpPr>
              <p:nvPr/>
            </p:nvSpPr>
            <p:spPr>
              <a:xfrm>
                <a:off x="2677580" y="3865372"/>
                <a:ext cx="6096000" cy="369332"/>
              </a:xfrm>
              <a:prstGeom prst="rect">
                <a:avLst/>
              </a:prstGeom>
              <a:blipFill>
                <a:blip r:embed="rId8"/>
                <a:stretch>
                  <a:fillRect t="-8197" b="-24590"/>
                </a:stretch>
              </a:blipFill>
            </p:spPr>
            <p:txBody>
              <a:bodyPr/>
              <a:lstStyle/>
              <a:p>
                <a:r>
                  <a:rPr lang="en-US">
                    <a:noFill/>
                  </a:rPr>
                  <a:t> </a:t>
                </a:r>
              </a:p>
            </p:txBody>
          </p:sp>
        </mc:Fallback>
      </mc:AlternateContent>
      <p:cxnSp>
        <p:nvCxnSpPr>
          <p:cNvPr id="29" name="Straight Arrow Connector 28">
            <a:extLst>
              <a:ext uri="{FF2B5EF4-FFF2-40B4-BE49-F238E27FC236}">
                <a16:creationId xmlns="" xmlns:a16="http://schemas.microsoft.com/office/drawing/2014/main" id="{84AD8EB7-5345-4AE6-A3DD-E3A59D20B688}"/>
              </a:ext>
            </a:extLst>
          </p:cNvPr>
          <p:cNvCxnSpPr>
            <a:cxnSpLocks/>
          </p:cNvCxnSpPr>
          <p:nvPr/>
        </p:nvCxnSpPr>
        <p:spPr>
          <a:xfrm>
            <a:off x="2773115" y="2631610"/>
            <a:ext cx="959948" cy="54768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8186C1AC-DA28-44B6-9D2D-F20A0BCF468C}"/>
              </a:ext>
            </a:extLst>
          </p:cNvPr>
          <p:cNvCxnSpPr>
            <a:cxnSpLocks/>
          </p:cNvCxnSpPr>
          <p:nvPr/>
        </p:nvCxnSpPr>
        <p:spPr>
          <a:xfrm flipH="1">
            <a:off x="8018589" y="2631610"/>
            <a:ext cx="850529" cy="54768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 xmlns:a16="http://schemas.microsoft.com/office/drawing/2014/main" id="{AC6E9722-3E5E-4E2A-84A3-A37D2009239B}"/>
              </a:ext>
            </a:extLst>
          </p:cNvPr>
          <p:cNvPicPr>
            <a:picLocks noChangeAspect="1"/>
          </p:cNvPicPr>
          <p:nvPr/>
        </p:nvPicPr>
        <p:blipFill>
          <a:blip r:embed="rId9"/>
          <a:stretch>
            <a:fillRect/>
          </a:stretch>
        </p:blipFill>
        <p:spPr>
          <a:xfrm>
            <a:off x="4239680" y="5394675"/>
            <a:ext cx="2971800" cy="904875"/>
          </a:xfrm>
          <a:prstGeom prst="rect">
            <a:avLst/>
          </a:prstGeom>
        </p:spPr>
      </p:pic>
      <p:pic>
        <p:nvPicPr>
          <p:cNvPr id="13" name="Picture 12">
            <a:extLst>
              <a:ext uri="{FF2B5EF4-FFF2-40B4-BE49-F238E27FC236}">
                <a16:creationId xmlns="" xmlns:a16="http://schemas.microsoft.com/office/drawing/2014/main" id="{3EB9E4AD-96FD-4E99-B97A-CFBBFF31C181}"/>
              </a:ext>
            </a:extLst>
          </p:cNvPr>
          <p:cNvPicPr>
            <a:picLocks noChangeAspect="1"/>
          </p:cNvPicPr>
          <p:nvPr/>
        </p:nvPicPr>
        <p:blipFill>
          <a:blip r:embed="rId10"/>
          <a:stretch>
            <a:fillRect/>
          </a:stretch>
        </p:blipFill>
        <p:spPr>
          <a:xfrm>
            <a:off x="8559363" y="4868407"/>
            <a:ext cx="2971800" cy="1779624"/>
          </a:xfrm>
          <a:prstGeom prst="rect">
            <a:avLst/>
          </a:prstGeom>
        </p:spPr>
      </p:pic>
    </p:spTree>
    <p:extLst>
      <p:ext uri="{BB962C8B-B14F-4D97-AF65-F5344CB8AC3E}">
        <p14:creationId xmlns:p14="http://schemas.microsoft.com/office/powerpoint/2010/main" val="201978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73" grpId="0"/>
      <p:bldP spid="74" grpId="0" animBg="1"/>
      <p:bldP spid="75" grpId="0"/>
      <p:bldP spid="80"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E7F9FC0-0FB5-41D1-9203-C2272976093E}"/>
              </a:ext>
            </a:extLst>
          </p:cNvPr>
          <p:cNvPicPr>
            <a:picLocks noChangeAspect="1"/>
          </p:cNvPicPr>
          <p:nvPr/>
        </p:nvPicPr>
        <p:blipFill>
          <a:blip r:embed="rId2"/>
          <a:stretch>
            <a:fillRect/>
          </a:stretch>
        </p:blipFill>
        <p:spPr>
          <a:xfrm>
            <a:off x="1359024" y="1682444"/>
            <a:ext cx="8847017" cy="5193055"/>
          </a:xfrm>
          <a:prstGeom prst="rect">
            <a:avLst/>
          </a:prstGeom>
        </p:spPr>
      </p:pic>
      <p:sp>
        <p:nvSpPr>
          <p:cNvPr id="3" name="TextBox 2">
            <a:extLst>
              <a:ext uri="{FF2B5EF4-FFF2-40B4-BE49-F238E27FC236}">
                <a16:creationId xmlns="" xmlns:a16="http://schemas.microsoft.com/office/drawing/2014/main" id="{6B2895BD-889F-4ED1-9CF6-89CB5F06AE23}"/>
              </a:ext>
            </a:extLst>
          </p:cNvPr>
          <p:cNvSpPr txBox="1"/>
          <p:nvPr/>
        </p:nvSpPr>
        <p:spPr>
          <a:xfrm>
            <a:off x="3372681" y="240591"/>
            <a:ext cx="5446643" cy="1200329"/>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Part :2. Bayes </a:t>
            </a:r>
            <a:r>
              <a:rPr lang="en-US" sz="2400" b="1" dirty="0">
                <a:latin typeface="Times New Roman" panose="02020603050405020304" pitchFamily="18" charset="0"/>
                <a:cs typeface="Times New Roman" panose="02020603050405020304" pitchFamily="18" charset="0"/>
              </a:rPr>
              <a:t>Classifier</a:t>
            </a:r>
            <a:endParaRPr lang="en-US" sz="2400" b="1"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Generative </a:t>
            </a:r>
            <a:r>
              <a:rPr lang="en-US" sz="2400" dirty="0">
                <a:latin typeface="Times New Roman" panose="02020603050405020304" pitchFamily="18" charset="0"/>
                <a:cs typeface="Times New Roman" panose="02020603050405020304" pitchFamily="18" charset="0"/>
              </a:rPr>
              <a:t>approach to Classification</a:t>
            </a:r>
          </a:p>
          <a:p>
            <a:pPr algn="ctr"/>
            <a:r>
              <a:rPr lang="en-US" sz="2400" dirty="0">
                <a:latin typeface="Times New Roman" panose="02020603050405020304" pitchFamily="18" charset="0"/>
                <a:cs typeface="Times New Roman" panose="02020603050405020304" pitchFamily="18" charset="0"/>
              </a:rPr>
              <a:t>Gaussian Bayes Classifier   </a:t>
            </a:r>
          </a:p>
        </p:txBody>
      </p:sp>
    </p:spTree>
    <p:extLst>
      <p:ext uri="{BB962C8B-B14F-4D97-AF65-F5344CB8AC3E}">
        <p14:creationId xmlns:p14="http://schemas.microsoft.com/office/powerpoint/2010/main" val="3086319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EDA834F-2C61-40B7-9D89-3BD486C63A30}"/>
              </a:ext>
            </a:extLst>
          </p:cNvPr>
          <p:cNvSpPr txBox="1"/>
          <p:nvPr/>
        </p:nvSpPr>
        <p:spPr>
          <a:xfrm>
            <a:off x="4313742" y="279936"/>
            <a:ext cx="2670155" cy="523220"/>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sz="2800" dirty="0"/>
              <a:t>Random Variable</a:t>
            </a:r>
          </a:p>
        </p:txBody>
      </p:sp>
      <p:sp>
        <p:nvSpPr>
          <p:cNvPr id="4" name="Rectangle 3">
            <a:extLst>
              <a:ext uri="{FF2B5EF4-FFF2-40B4-BE49-F238E27FC236}">
                <a16:creationId xmlns="" xmlns:a16="http://schemas.microsoft.com/office/drawing/2014/main" id="{F31F0049-1DAA-43D4-96CD-681236DAFD1E}"/>
              </a:ext>
            </a:extLst>
          </p:cNvPr>
          <p:cNvSpPr/>
          <p:nvPr/>
        </p:nvSpPr>
        <p:spPr>
          <a:xfrm>
            <a:off x="331306" y="996053"/>
            <a:ext cx="11529391" cy="923330"/>
          </a:xfrm>
          <a:prstGeom prst="rect">
            <a:avLst/>
          </a:prstGeom>
        </p:spPr>
        <p:txBody>
          <a:bodyPr wrap="square">
            <a:spAutoFit/>
          </a:bodyPr>
          <a:lstStyle/>
          <a:p>
            <a:r>
              <a:rPr lang="en-US" dirty="0"/>
              <a:t>Suppose that a coin is tossed twice so that the sample space is S = {HH, HT, TH, TT}. Let X represent the number of heads that can come up. With each sample point we can associate a number for X as shown in Table below . Thus, for example, in the case of HH (i.e., 2 heads), X =2 while for TH (1 head), X =1. It follows that X is a random variable.</a:t>
            </a:r>
          </a:p>
        </p:txBody>
      </p:sp>
      <p:pic>
        <p:nvPicPr>
          <p:cNvPr id="5" name="Picture 4">
            <a:extLst>
              <a:ext uri="{FF2B5EF4-FFF2-40B4-BE49-F238E27FC236}">
                <a16:creationId xmlns="" xmlns:a16="http://schemas.microsoft.com/office/drawing/2014/main" id="{7FA875BB-757A-4B88-9619-B13E1405135B}"/>
              </a:ext>
            </a:extLst>
          </p:cNvPr>
          <p:cNvPicPr>
            <a:picLocks noChangeAspect="1"/>
          </p:cNvPicPr>
          <p:nvPr/>
        </p:nvPicPr>
        <p:blipFill>
          <a:blip r:embed="rId2"/>
          <a:stretch>
            <a:fillRect/>
          </a:stretch>
        </p:blipFill>
        <p:spPr>
          <a:xfrm>
            <a:off x="2486459" y="2025592"/>
            <a:ext cx="6419851" cy="1219200"/>
          </a:xfrm>
          <a:prstGeom prst="rect">
            <a:avLst/>
          </a:prstGeom>
        </p:spPr>
      </p:pic>
      <p:sp>
        <p:nvSpPr>
          <p:cNvPr id="6" name="Rectangle 5">
            <a:extLst>
              <a:ext uri="{FF2B5EF4-FFF2-40B4-BE49-F238E27FC236}">
                <a16:creationId xmlns="" xmlns:a16="http://schemas.microsoft.com/office/drawing/2014/main" id="{8916ABD4-397F-4EE1-8C91-C93D586AF9B8}"/>
              </a:ext>
            </a:extLst>
          </p:cNvPr>
          <p:cNvSpPr/>
          <p:nvPr/>
        </p:nvSpPr>
        <p:spPr>
          <a:xfrm>
            <a:off x="989818" y="5453914"/>
            <a:ext cx="9413135" cy="923330"/>
          </a:xfrm>
          <a:prstGeom prst="rect">
            <a:avLst/>
          </a:prstGeom>
        </p:spPr>
        <p:txBody>
          <a:bodyPr wrap="square">
            <a:spAutoFit/>
          </a:bodyPr>
          <a:lstStyle/>
          <a:p>
            <a:pPr algn="just"/>
            <a:r>
              <a:rPr lang="en-US" b="0" i="0" dirty="0">
                <a:solidFill>
                  <a:srgbClr val="333333"/>
                </a:solidFill>
                <a:effectLst/>
                <a:latin typeface="Myriad Pro"/>
              </a:rPr>
              <a:t>In general, to analyze random experiments, we usually focus on some numerical aspects of the experiment. </a:t>
            </a:r>
            <a:r>
              <a:rPr lang="en-US" dirty="0"/>
              <a:t>In a nutshell, a random variable is a real-valued variable whose value is determined by an underlying random experiment.</a:t>
            </a:r>
          </a:p>
        </p:txBody>
      </p:sp>
      <p:sp>
        <p:nvSpPr>
          <p:cNvPr id="7" name="TextBox 6">
            <a:extLst>
              <a:ext uri="{FF2B5EF4-FFF2-40B4-BE49-F238E27FC236}">
                <a16:creationId xmlns="" xmlns:a16="http://schemas.microsoft.com/office/drawing/2014/main" id="{F7909067-8D09-4492-8895-4B9AF21AF299}"/>
              </a:ext>
            </a:extLst>
          </p:cNvPr>
          <p:cNvSpPr txBox="1"/>
          <p:nvPr/>
        </p:nvSpPr>
        <p:spPr>
          <a:xfrm>
            <a:off x="593399" y="3342790"/>
            <a:ext cx="1854162" cy="369332"/>
          </a:xfrm>
          <a:prstGeom prst="rect">
            <a:avLst/>
          </a:prstGeom>
          <a:noFill/>
        </p:spPr>
        <p:txBody>
          <a:bodyPr wrap="none" rtlCol="0">
            <a:spAutoFit/>
          </a:bodyPr>
          <a:lstStyle/>
          <a:p>
            <a:r>
              <a:rPr lang="en-US" dirty="0"/>
              <a:t>Internet company</a:t>
            </a:r>
          </a:p>
        </p:txBody>
      </p:sp>
      <p:sp>
        <p:nvSpPr>
          <p:cNvPr id="8" name="TextBox 7">
            <a:extLst>
              <a:ext uri="{FF2B5EF4-FFF2-40B4-BE49-F238E27FC236}">
                <a16:creationId xmlns="" xmlns:a16="http://schemas.microsoft.com/office/drawing/2014/main" id="{E22822AD-6578-49BF-8EC6-5DA162E0566D}"/>
              </a:ext>
            </a:extLst>
          </p:cNvPr>
          <p:cNvSpPr txBox="1"/>
          <p:nvPr/>
        </p:nvSpPr>
        <p:spPr>
          <a:xfrm>
            <a:off x="6983898" y="4585252"/>
            <a:ext cx="2482283" cy="369332"/>
          </a:xfrm>
          <a:prstGeom prst="rect">
            <a:avLst/>
          </a:prstGeom>
          <a:noFill/>
        </p:spPr>
        <p:txBody>
          <a:bodyPr wrap="none" rtlCol="0">
            <a:spAutoFit/>
          </a:bodyPr>
          <a:lstStyle/>
          <a:p>
            <a:r>
              <a:rPr lang="en-US" dirty="0"/>
              <a:t>Manufacturing company</a:t>
            </a:r>
          </a:p>
        </p:txBody>
      </p:sp>
      <p:sp>
        <p:nvSpPr>
          <p:cNvPr id="9" name="TextBox 8">
            <a:extLst>
              <a:ext uri="{FF2B5EF4-FFF2-40B4-BE49-F238E27FC236}">
                <a16:creationId xmlns="" xmlns:a16="http://schemas.microsoft.com/office/drawing/2014/main" id="{A3197F75-6575-440B-8ACF-C370CE32B832}"/>
              </a:ext>
            </a:extLst>
          </p:cNvPr>
          <p:cNvSpPr txBox="1"/>
          <p:nvPr/>
        </p:nvSpPr>
        <p:spPr>
          <a:xfrm>
            <a:off x="1028743" y="4360235"/>
            <a:ext cx="930576" cy="369332"/>
          </a:xfrm>
          <a:prstGeom prst="rect">
            <a:avLst/>
          </a:prstGeom>
          <a:noFill/>
        </p:spPr>
        <p:txBody>
          <a:bodyPr wrap="none" rtlCol="0">
            <a:spAutoFit/>
          </a:bodyPr>
          <a:lstStyle/>
          <a:p>
            <a:r>
              <a:rPr lang="en-US" dirty="0"/>
              <a:t>Traveler</a:t>
            </a:r>
          </a:p>
        </p:txBody>
      </p:sp>
      <p:sp>
        <p:nvSpPr>
          <p:cNvPr id="10" name="TextBox 9">
            <a:extLst>
              <a:ext uri="{FF2B5EF4-FFF2-40B4-BE49-F238E27FC236}">
                <a16:creationId xmlns="" xmlns:a16="http://schemas.microsoft.com/office/drawing/2014/main" id="{B3108F4C-26A8-4CA0-BF24-1EBA9694681D}"/>
              </a:ext>
            </a:extLst>
          </p:cNvPr>
          <p:cNvSpPr txBox="1"/>
          <p:nvPr/>
        </p:nvSpPr>
        <p:spPr>
          <a:xfrm>
            <a:off x="7086936" y="3651344"/>
            <a:ext cx="1803058" cy="369332"/>
          </a:xfrm>
          <a:prstGeom prst="rect">
            <a:avLst/>
          </a:prstGeom>
          <a:noFill/>
        </p:spPr>
        <p:txBody>
          <a:bodyPr wrap="none" rtlCol="0">
            <a:spAutoFit/>
          </a:bodyPr>
          <a:lstStyle/>
          <a:p>
            <a:r>
              <a:rPr lang="en-US" dirty="0"/>
              <a:t>Doctor: Physician</a:t>
            </a:r>
          </a:p>
        </p:txBody>
      </p:sp>
      <p:sp>
        <p:nvSpPr>
          <p:cNvPr id="11" name="TextBox 10">
            <a:extLst>
              <a:ext uri="{FF2B5EF4-FFF2-40B4-BE49-F238E27FC236}">
                <a16:creationId xmlns="" xmlns:a16="http://schemas.microsoft.com/office/drawing/2014/main" id="{53E173A0-9D2F-4C67-BC13-212FF830C0B4}"/>
              </a:ext>
            </a:extLst>
          </p:cNvPr>
          <p:cNvSpPr txBox="1"/>
          <p:nvPr/>
        </p:nvSpPr>
        <p:spPr>
          <a:xfrm>
            <a:off x="4483859" y="3667875"/>
            <a:ext cx="923138" cy="369332"/>
          </a:xfrm>
          <a:prstGeom prst="rect">
            <a:avLst/>
          </a:prstGeom>
          <a:noFill/>
        </p:spPr>
        <p:txBody>
          <a:bodyPr wrap="none" rtlCol="0">
            <a:spAutoFit/>
          </a:bodyPr>
          <a:lstStyle/>
          <a:p>
            <a:r>
              <a:rPr lang="en-US" dirty="0"/>
              <a:t>Student</a:t>
            </a:r>
          </a:p>
        </p:txBody>
      </p:sp>
      <p:pic>
        <p:nvPicPr>
          <p:cNvPr id="12" name="Picture 11">
            <a:extLst>
              <a:ext uri="{FF2B5EF4-FFF2-40B4-BE49-F238E27FC236}">
                <a16:creationId xmlns="" xmlns:a16="http://schemas.microsoft.com/office/drawing/2014/main" id="{A75EE15D-BA1F-4D75-B5A0-023774FE2446}"/>
              </a:ext>
            </a:extLst>
          </p:cNvPr>
          <p:cNvPicPr>
            <a:picLocks noChangeAspect="1"/>
          </p:cNvPicPr>
          <p:nvPr/>
        </p:nvPicPr>
        <p:blipFill>
          <a:blip r:embed="rId3"/>
          <a:stretch>
            <a:fillRect/>
          </a:stretch>
        </p:blipFill>
        <p:spPr>
          <a:xfrm>
            <a:off x="342072" y="3649790"/>
            <a:ext cx="2828925" cy="457200"/>
          </a:xfrm>
          <a:prstGeom prst="rect">
            <a:avLst/>
          </a:prstGeom>
        </p:spPr>
      </p:pic>
      <p:pic>
        <p:nvPicPr>
          <p:cNvPr id="13" name="Picture 12">
            <a:extLst>
              <a:ext uri="{FF2B5EF4-FFF2-40B4-BE49-F238E27FC236}">
                <a16:creationId xmlns="" xmlns:a16="http://schemas.microsoft.com/office/drawing/2014/main" id="{9498BC46-12D2-4EA5-84A7-EAF955CBA41D}"/>
              </a:ext>
            </a:extLst>
          </p:cNvPr>
          <p:cNvPicPr>
            <a:picLocks noChangeAspect="1"/>
          </p:cNvPicPr>
          <p:nvPr/>
        </p:nvPicPr>
        <p:blipFill>
          <a:blip r:embed="rId4"/>
          <a:stretch>
            <a:fillRect/>
          </a:stretch>
        </p:blipFill>
        <p:spPr>
          <a:xfrm>
            <a:off x="7123921" y="4925031"/>
            <a:ext cx="1924051" cy="400050"/>
          </a:xfrm>
          <a:prstGeom prst="rect">
            <a:avLst/>
          </a:prstGeom>
        </p:spPr>
      </p:pic>
      <p:pic>
        <p:nvPicPr>
          <p:cNvPr id="14" name="Picture 13">
            <a:extLst>
              <a:ext uri="{FF2B5EF4-FFF2-40B4-BE49-F238E27FC236}">
                <a16:creationId xmlns="" xmlns:a16="http://schemas.microsoft.com/office/drawing/2014/main" id="{292F4A1B-D2D5-4469-B1F5-A2EAC6E12205}"/>
              </a:ext>
            </a:extLst>
          </p:cNvPr>
          <p:cNvPicPr>
            <a:picLocks noChangeAspect="1"/>
          </p:cNvPicPr>
          <p:nvPr/>
        </p:nvPicPr>
        <p:blipFill>
          <a:blip r:embed="rId5"/>
          <a:stretch>
            <a:fillRect/>
          </a:stretch>
        </p:blipFill>
        <p:spPr>
          <a:xfrm>
            <a:off x="342073" y="4735509"/>
            <a:ext cx="2400300" cy="438150"/>
          </a:xfrm>
          <a:prstGeom prst="rect">
            <a:avLst/>
          </a:prstGeom>
        </p:spPr>
      </p:pic>
      <p:pic>
        <p:nvPicPr>
          <p:cNvPr id="15" name="Picture 14">
            <a:extLst>
              <a:ext uri="{FF2B5EF4-FFF2-40B4-BE49-F238E27FC236}">
                <a16:creationId xmlns="" xmlns:a16="http://schemas.microsoft.com/office/drawing/2014/main" id="{1BC66817-5F97-41A3-A4B9-C88502DFFAB8}"/>
              </a:ext>
            </a:extLst>
          </p:cNvPr>
          <p:cNvPicPr>
            <a:picLocks noChangeAspect="1"/>
          </p:cNvPicPr>
          <p:nvPr/>
        </p:nvPicPr>
        <p:blipFill>
          <a:blip r:embed="rId6"/>
          <a:stretch>
            <a:fillRect/>
          </a:stretch>
        </p:blipFill>
        <p:spPr>
          <a:xfrm>
            <a:off x="6719111" y="4039562"/>
            <a:ext cx="2733675" cy="409575"/>
          </a:xfrm>
          <a:prstGeom prst="rect">
            <a:avLst/>
          </a:prstGeom>
        </p:spPr>
      </p:pic>
      <p:pic>
        <p:nvPicPr>
          <p:cNvPr id="16" name="Picture 15">
            <a:extLst>
              <a:ext uri="{FF2B5EF4-FFF2-40B4-BE49-F238E27FC236}">
                <a16:creationId xmlns="" xmlns:a16="http://schemas.microsoft.com/office/drawing/2014/main" id="{769C8597-D77B-46FE-9F2A-32E6D9EB3556}"/>
              </a:ext>
            </a:extLst>
          </p:cNvPr>
          <p:cNvPicPr>
            <a:picLocks noChangeAspect="1"/>
          </p:cNvPicPr>
          <p:nvPr/>
        </p:nvPicPr>
        <p:blipFill>
          <a:blip r:embed="rId7"/>
          <a:stretch>
            <a:fillRect/>
          </a:stretch>
        </p:blipFill>
        <p:spPr>
          <a:xfrm>
            <a:off x="3585049" y="4059128"/>
            <a:ext cx="2667000" cy="485775"/>
          </a:xfrm>
          <a:prstGeom prst="rect">
            <a:avLst/>
          </a:prstGeom>
        </p:spPr>
      </p:pic>
      <p:pic>
        <p:nvPicPr>
          <p:cNvPr id="17" name="Picture 16">
            <a:extLst>
              <a:ext uri="{FF2B5EF4-FFF2-40B4-BE49-F238E27FC236}">
                <a16:creationId xmlns="" xmlns:a16="http://schemas.microsoft.com/office/drawing/2014/main" id="{BE040B19-8C82-48DA-ABDB-4C103BA2CD7C}"/>
              </a:ext>
            </a:extLst>
          </p:cNvPr>
          <p:cNvPicPr>
            <a:picLocks noChangeAspect="1"/>
          </p:cNvPicPr>
          <p:nvPr/>
        </p:nvPicPr>
        <p:blipFill>
          <a:blip r:embed="rId8"/>
          <a:stretch>
            <a:fillRect/>
          </a:stretch>
        </p:blipFill>
        <p:spPr>
          <a:xfrm>
            <a:off x="4454723" y="4972904"/>
            <a:ext cx="1428751" cy="428625"/>
          </a:xfrm>
          <a:prstGeom prst="rect">
            <a:avLst/>
          </a:prstGeom>
        </p:spPr>
      </p:pic>
      <p:sp>
        <p:nvSpPr>
          <p:cNvPr id="18" name="TextBox 17">
            <a:extLst>
              <a:ext uri="{FF2B5EF4-FFF2-40B4-BE49-F238E27FC236}">
                <a16:creationId xmlns="" xmlns:a16="http://schemas.microsoft.com/office/drawing/2014/main" id="{60ABA34C-D1EC-49F4-9FD4-D701895D4065}"/>
              </a:ext>
            </a:extLst>
          </p:cNvPr>
          <p:cNvSpPr txBox="1"/>
          <p:nvPr/>
        </p:nvSpPr>
        <p:spPr>
          <a:xfrm>
            <a:off x="4745110" y="4692648"/>
            <a:ext cx="1050737" cy="369332"/>
          </a:xfrm>
          <a:prstGeom prst="rect">
            <a:avLst/>
          </a:prstGeom>
          <a:noFill/>
        </p:spPr>
        <p:txBody>
          <a:bodyPr wrap="none" rtlCol="0">
            <a:spAutoFit/>
          </a:bodyPr>
          <a:lstStyle/>
          <a:p>
            <a:r>
              <a:rPr lang="en-US" dirty="0"/>
              <a:t>Everyone</a:t>
            </a:r>
          </a:p>
        </p:txBody>
      </p:sp>
      <p:pic>
        <p:nvPicPr>
          <p:cNvPr id="19" name="Picture 18">
            <a:extLst>
              <a:ext uri="{FF2B5EF4-FFF2-40B4-BE49-F238E27FC236}">
                <a16:creationId xmlns="" xmlns:a16="http://schemas.microsoft.com/office/drawing/2014/main" id="{44FD8F17-59F8-4A97-A1D6-5B07EE71E35D}"/>
              </a:ext>
            </a:extLst>
          </p:cNvPr>
          <p:cNvPicPr>
            <a:picLocks noChangeAspect="1"/>
          </p:cNvPicPr>
          <p:nvPr/>
        </p:nvPicPr>
        <p:blipFill>
          <a:blip r:embed="rId9"/>
          <a:stretch>
            <a:fillRect/>
          </a:stretch>
        </p:blipFill>
        <p:spPr>
          <a:xfrm>
            <a:off x="2930691" y="6336818"/>
            <a:ext cx="5057775" cy="542925"/>
          </a:xfrm>
          <a:prstGeom prst="rect">
            <a:avLst/>
          </a:prstGeom>
        </p:spPr>
      </p:pic>
    </p:spTree>
    <p:extLst>
      <p:ext uri="{BB962C8B-B14F-4D97-AF65-F5344CB8AC3E}">
        <p14:creationId xmlns:p14="http://schemas.microsoft.com/office/powerpoint/2010/main" val="4240577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2149F71-9FB5-4783-AFA8-C5AB663EC951}"/>
              </a:ext>
            </a:extLst>
          </p:cNvPr>
          <p:cNvPicPr>
            <a:picLocks noChangeAspect="1"/>
          </p:cNvPicPr>
          <p:nvPr/>
        </p:nvPicPr>
        <p:blipFill>
          <a:blip r:embed="rId2"/>
          <a:stretch>
            <a:fillRect/>
          </a:stretch>
        </p:blipFill>
        <p:spPr>
          <a:xfrm>
            <a:off x="1773021" y="982662"/>
            <a:ext cx="8014875" cy="5479937"/>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7FB6EA6C-DD96-42EC-90E6-457429A5FE87}"/>
                  </a:ext>
                </a:extLst>
              </p:cNvPr>
              <p:cNvSpPr/>
              <p:nvPr/>
            </p:nvSpPr>
            <p:spPr>
              <a:xfrm>
                <a:off x="9425184" y="1082409"/>
                <a:ext cx="2260555" cy="591316"/>
              </a:xfrm>
              <a:prstGeom prst="rect">
                <a:avLst/>
              </a:prstGeom>
              <a:ln w="41275">
                <a:solidFill>
                  <a:schemeClr val="accent1"/>
                </a:solidFill>
              </a:ln>
            </p:spPr>
            <p:txBody>
              <a:bodyPr wrap="none">
                <a:spAutoFit/>
              </a:bodyPr>
              <a:lstStyle/>
              <a:p>
                <a:r>
                  <a:rPr lang="en-US" b="1" dirty="0"/>
                  <a:t>P(A/B) = </a:t>
                </a:r>
                <a14:m>
                  <m:oMath xmlns:m="http://schemas.openxmlformats.org/officeDocument/2006/math">
                    <m:f>
                      <m:fPr>
                        <m:ctrlPr>
                          <a:rPr lang="en-US" i="1" smtClean="0">
                            <a:latin typeface="Cambria Math"/>
                            <a:ea typeface="Cambria Math" panose="02040503050406030204" pitchFamily="18" charset="0"/>
                          </a:rPr>
                        </m:ctrlPr>
                      </m:fPr>
                      <m:num>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A</m:t>
                        </m:r>
                        <m:r>
                          <m:rPr>
                            <m:nor/>
                          </m:rPr>
                          <a:rPr lang="en-US" b="1" dirty="0" smtClean="0">
                            <a:latin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rPr>
                          <m:t>×</m:t>
                        </m:r>
                        <m:r>
                          <m:rPr>
                            <m:nor/>
                          </m:rPr>
                          <a:rPr lang="en-US" b="1" dirty="0" smtClean="0"/>
                          <m:t>P</m:t>
                        </m:r>
                        <m:r>
                          <m:rPr>
                            <m:nor/>
                          </m:rPr>
                          <a:rPr lang="en-US" b="1" dirty="0" smtClean="0"/>
                          <m:t>(</m:t>
                        </m:r>
                        <m:r>
                          <m:rPr>
                            <m:nor/>
                          </m:rPr>
                          <a:rPr lang="en-US" b="1" dirty="0" smtClean="0"/>
                          <m:t>B</m:t>
                        </m:r>
                        <m:r>
                          <m:rPr>
                            <m:nor/>
                          </m:rPr>
                          <a:rPr lang="en-US" b="1" dirty="0" smtClean="0"/>
                          <m:t>/</m:t>
                        </m:r>
                        <m:r>
                          <m:rPr>
                            <m:nor/>
                          </m:rPr>
                          <a:rPr lang="en-US" b="1" dirty="0" smtClean="0"/>
                          <m:t>A</m:t>
                        </m:r>
                        <m:r>
                          <m:rPr>
                            <m:nor/>
                          </m:rPr>
                          <a:rPr lang="en-US" b="1" dirty="0" smtClean="0"/>
                          <m:t>)</m:t>
                        </m:r>
                      </m:num>
                      <m:den>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dirty="0" smtClean="0">
                            <a:latin typeface="Times New Roman" panose="02020603050405020304" pitchFamily="18" charset="0"/>
                            <a:cs typeface="Times New Roman" panose="02020603050405020304" pitchFamily="18" charset="0"/>
                          </a:rPr>
                          <m:t>B</m:t>
                        </m:r>
                        <m:r>
                          <m:rPr>
                            <m:nor/>
                          </m:rPr>
                          <a:rPr lang="en-US" b="1" dirty="0" smtClean="0">
                            <a:latin typeface="Times New Roman" panose="02020603050405020304" pitchFamily="18" charset="0"/>
                            <a:cs typeface="Times New Roman" panose="02020603050405020304" pitchFamily="18" charset="0"/>
                          </a:rPr>
                          <m:t>)</m:t>
                        </m:r>
                      </m:den>
                    </m:f>
                  </m:oMath>
                </a14:m>
                <a:endParaRPr lang="en-US" dirty="0"/>
              </a:p>
            </p:txBody>
          </p:sp>
        </mc:Choice>
        <mc:Fallback xmlns="">
          <p:sp>
            <p:nvSpPr>
              <p:cNvPr id="3" name="Rectangle 2">
                <a:extLst>
                  <a:ext uri="{FF2B5EF4-FFF2-40B4-BE49-F238E27FC236}">
                    <a16:creationId xmlns:a16="http://schemas.microsoft.com/office/drawing/2014/main" xmlns:a14="http://schemas.microsoft.com/office/drawing/2010/main" xmlns="" id="{7FB6EA6C-DD96-42EC-90E6-457429A5FE87}"/>
                  </a:ext>
                </a:extLst>
              </p:cNvPr>
              <p:cNvSpPr>
                <a:spLocks noRot="1" noChangeAspect="1" noMove="1" noResize="1" noEditPoints="1" noAdjustHandles="1" noChangeArrowheads="1" noChangeShapeType="1" noTextEdit="1"/>
              </p:cNvSpPr>
              <p:nvPr/>
            </p:nvSpPr>
            <p:spPr>
              <a:xfrm>
                <a:off x="9425184" y="1082409"/>
                <a:ext cx="2260555" cy="591316"/>
              </a:xfrm>
              <a:prstGeom prst="rect">
                <a:avLst/>
              </a:prstGeom>
              <a:blipFill rotWithShape="1">
                <a:blip r:embed="rId3"/>
                <a:stretch>
                  <a:fillRect l="-1323" r="-2646"/>
                </a:stretch>
              </a:blipFill>
              <a:ln w="41275">
                <a:solidFill>
                  <a:schemeClr val="accent1"/>
                </a:solidFill>
              </a:ln>
            </p:spPr>
            <p:txBody>
              <a:bodyPr/>
              <a:lstStyle/>
              <a:p>
                <a:r>
                  <a:rPr lang="en-US">
                    <a:noFill/>
                  </a:rPr>
                  <a:t> </a:t>
                </a:r>
              </a:p>
            </p:txBody>
          </p:sp>
        </mc:Fallback>
      </mc:AlternateContent>
      <p:pic>
        <p:nvPicPr>
          <p:cNvPr id="4" name="Picture 3">
            <a:extLst>
              <a:ext uri="{FF2B5EF4-FFF2-40B4-BE49-F238E27FC236}">
                <a16:creationId xmlns="" xmlns:a16="http://schemas.microsoft.com/office/drawing/2014/main" id="{1D286088-860C-4D14-A4CF-4E5894D157A8}"/>
              </a:ext>
            </a:extLst>
          </p:cNvPr>
          <p:cNvPicPr>
            <a:picLocks noChangeAspect="1"/>
          </p:cNvPicPr>
          <p:nvPr/>
        </p:nvPicPr>
        <p:blipFill>
          <a:blip r:embed="rId4"/>
          <a:stretch>
            <a:fillRect/>
          </a:stretch>
        </p:blipFill>
        <p:spPr>
          <a:xfrm>
            <a:off x="101588" y="1082409"/>
            <a:ext cx="4170507" cy="1641783"/>
          </a:xfrm>
          <a:prstGeom prst="rect">
            <a:avLst/>
          </a:prstGeom>
        </p:spPr>
      </p:pic>
      <p:sp>
        <p:nvSpPr>
          <p:cNvPr id="6" name="TextBox 5">
            <a:extLst>
              <a:ext uri="{FF2B5EF4-FFF2-40B4-BE49-F238E27FC236}">
                <a16:creationId xmlns="" xmlns:a16="http://schemas.microsoft.com/office/drawing/2014/main" id="{C7AF3AC6-D6BF-4E0E-8188-33368E15549F}"/>
              </a:ext>
            </a:extLst>
          </p:cNvPr>
          <p:cNvSpPr txBox="1"/>
          <p:nvPr/>
        </p:nvSpPr>
        <p:spPr>
          <a:xfrm>
            <a:off x="1773022" y="225961"/>
            <a:ext cx="9596889" cy="400110"/>
          </a:xfrm>
          <a:prstGeom prst="rect">
            <a:avLst/>
          </a:prstGeom>
          <a:solidFill>
            <a:schemeClr val="accent1">
              <a:lumMod val="40000"/>
              <a:lumOff val="60000"/>
            </a:schemeClr>
          </a:solidFill>
          <a:ln w="476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2000" dirty="0" smtClean="0">
                <a:latin typeface="Times New Roman" pitchFamily="18" charset="0"/>
                <a:cs typeface="Times New Roman" pitchFamily="18" charset="0"/>
              </a:rPr>
              <a:t>Example of classification </a:t>
            </a:r>
            <a:r>
              <a:rPr lang="en-US" sz="2000" dirty="0" smtClean="0">
                <a:latin typeface="Times New Roman" pitchFamily="18" charset="0"/>
                <a:cs typeface="Times New Roman" pitchFamily="18" charset="0"/>
                <a:sym typeface="Wingdings" pitchFamily="2" charset="2"/>
              </a:rPr>
              <a:t> </a:t>
            </a:r>
            <a:r>
              <a:rPr lang="en-US" sz="2000" dirty="0" smtClean="0">
                <a:latin typeface="Times New Roman" pitchFamily="18" charset="0"/>
                <a:cs typeface="Times New Roman" pitchFamily="18" charset="0"/>
              </a:rPr>
              <a:t>Iris Flower having three class: Setosa</a:t>
            </a:r>
            <a:r>
              <a:rPr lang="en-US" sz="2000" dirty="0">
                <a:latin typeface="Times New Roman" pitchFamily="18" charset="0"/>
                <a:cs typeface="Times New Roman" pitchFamily="18" charset="0"/>
              </a:rPr>
              <a:t>, Versicolor, Verginica</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DF06D760-CAC5-42C4-862F-1FC3CF1768FC}"/>
                  </a:ext>
                </a:extLst>
              </p:cNvPr>
              <p:cNvSpPr/>
              <p:nvPr/>
            </p:nvSpPr>
            <p:spPr>
              <a:xfrm>
                <a:off x="9538225" y="2383624"/>
                <a:ext cx="2100255" cy="594330"/>
              </a:xfrm>
              <a:prstGeom prst="rect">
                <a:avLst/>
              </a:prstGeom>
              <a:ln w="41275">
                <a:solidFill>
                  <a:schemeClr val="accent1"/>
                </a:solidFill>
              </a:ln>
            </p:spPr>
            <p:txBody>
              <a:bodyPr wrap="none">
                <a:spAutoFit/>
              </a:bodyPr>
              <a:lstStyle/>
              <a:p>
                <a:r>
                  <a:rPr lang="en-US" b="1" dirty="0"/>
                  <a:t>P(y/x) = </a:t>
                </a:r>
                <a14:m>
                  <m:oMath xmlns:m="http://schemas.openxmlformats.org/officeDocument/2006/math">
                    <m:f>
                      <m:fPr>
                        <m:ctrlPr>
                          <a:rPr lang="en-US" i="1" smtClean="0">
                            <a:latin typeface="Cambria Math"/>
                            <a:ea typeface="Cambria Math" panose="02040503050406030204" pitchFamily="18" charset="0"/>
                          </a:rPr>
                        </m:ctrlPr>
                      </m:fPr>
                      <m:num>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y</m:t>
                        </m:r>
                        <m:r>
                          <m:rPr>
                            <m:nor/>
                          </m:rPr>
                          <a:rPr lang="en-US" b="1" dirty="0" smtClean="0">
                            <a:latin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rPr>
                          <m:t>×</m:t>
                        </m:r>
                        <m:r>
                          <m:rPr>
                            <m:nor/>
                          </m:rPr>
                          <a:rPr lang="en-US" b="1" dirty="0" smtClean="0"/>
                          <m:t>P</m:t>
                        </m:r>
                        <m:r>
                          <m:rPr>
                            <m:nor/>
                          </m:rPr>
                          <a:rPr lang="en-US" b="1" dirty="0" smtClean="0"/>
                          <m:t>(</m:t>
                        </m:r>
                        <m:r>
                          <m:rPr>
                            <m:nor/>
                          </m:rPr>
                          <a:rPr lang="en-US" b="1" i="0" dirty="0" smtClean="0"/>
                          <m:t>x</m:t>
                        </m:r>
                        <m:r>
                          <m:rPr>
                            <m:nor/>
                          </m:rPr>
                          <a:rPr lang="en-US" b="1" dirty="0" smtClean="0"/>
                          <m:t>/</m:t>
                        </m:r>
                        <m:r>
                          <m:rPr>
                            <m:nor/>
                          </m:rPr>
                          <a:rPr lang="en-US" b="1" i="0" dirty="0" smtClean="0"/>
                          <m:t>y</m:t>
                        </m:r>
                        <m:r>
                          <m:rPr>
                            <m:nor/>
                          </m:rPr>
                          <a:rPr lang="en-US" b="1" dirty="0" smtClean="0"/>
                          <m:t>)</m:t>
                        </m:r>
                      </m:num>
                      <m:den>
                        <m:r>
                          <m:rPr>
                            <m:nor/>
                          </m:rPr>
                          <a:rPr lang="en-US" b="1" dirty="0" smtClean="0">
                            <a:latin typeface="Times New Roman" panose="02020603050405020304" pitchFamily="18" charset="0"/>
                            <a:cs typeface="Times New Roman" panose="02020603050405020304" pitchFamily="18" charset="0"/>
                          </a:rPr>
                          <m:t>P</m:t>
                        </m:r>
                        <m:r>
                          <m:rPr>
                            <m:nor/>
                          </m:rPr>
                          <a:rPr lang="en-US" b="1" dirty="0" smtClean="0">
                            <a:latin typeface="Times New Roman" panose="02020603050405020304" pitchFamily="18" charset="0"/>
                            <a:cs typeface="Times New Roman" panose="02020603050405020304" pitchFamily="18" charset="0"/>
                          </a:rPr>
                          <m:t>(</m:t>
                        </m:r>
                        <m:r>
                          <m:rPr>
                            <m:nor/>
                          </m:rPr>
                          <a:rPr lang="en-US" b="1" i="0" dirty="0" smtClean="0">
                            <a:latin typeface="Times New Roman" panose="02020603050405020304" pitchFamily="18" charset="0"/>
                            <a:cs typeface="Times New Roman" panose="02020603050405020304" pitchFamily="18" charset="0"/>
                          </a:rPr>
                          <m:t>x</m:t>
                        </m:r>
                        <m:r>
                          <m:rPr>
                            <m:nor/>
                          </m:rPr>
                          <a:rPr lang="en-US" b="1" dirty="0" smtClean="0">
                            <a:latin typeface="Times New Roman" panose="02020603050405020304" pitchFamily="18" charset="0"/>
                            <a:cs typeface="Times New Roman" panose="02020603050405020304" pitchFamily="18" charset="0"/>
                          </a:rPr>
                          <m:t>)</m:t>
                        </m:r>
                      </m:den>
                    </m:f>
                  </m:oMath>
                </a14:m>
                <a:endParaRPr lang="en-US" dirty="0"/>
              </a:p>
            </p:txBody>
          </p:sp>
        </mc:Choice>
        <mc:Fallback xmlns="">
          <p:sp>
            <p:nvSpPr>
              <p:cNvPr id="7" name="Rectangle 6">
                <a:extLst>
                  <a:ext uri="{FF2B5EF4-FFF2-40B4-BE49-F238E27FC236}">
                    <a16:creationId xmlns:a16="http://schemas.microsoft.com/office/drawing/2014/main" xmlns:a14="http://schemas.microsoft.com/office/drawing/2010/main" xmlns="" id="{DF06D760-CAC5-42C4-862F-1FC3CF1768FC}"/>
                  </a:ext>
                </a:extLst>
              </p:cNvPr>
              <p:cNvSpPr>
                <a:spLocks noRot="1" noChangeAspect="1" noMove="1" noResize="1" noEditPoints="1" noAdjustHandles="1" noChangeArrowheads="1" noChangeShapeType="1" noTextEdit="1"/>
              </p:cNvSpPr>
              <p:nvPr/>
            </p:nvSpPr>
            <p:spPr>
              <a:xfrm>
                <a:off x="9538225" y="2383624"/>
                <a:ext cx="2100255" cy="594330"/>
              </a:xfrm>
              <a:prstGeom prst="rect">
                <a:avLst/>
              </a:prstGeom>
              <a:blipFill rotWithShape="1">
                <a:blip r:embed="rId5"/>
                <a:stretch>
                  <a:fillRect l="-1709" r="-2849"/>
                </a:stretch>
              </a:blipFill>
              <a:ln w="41275">
                <a:solidFill>
                  <a:schemeClr val="accent1"/>
                </a:solidFill>
              </a:ln>
            </p:spPr>
            <p:txBody>
              <a:bodyPr/>
              <a:lstStyle/>
              <a:p>
                <a:r>
                  <a:rPr lang="en-US">
                    <a:noFill/>
                  </a:rPr>
                  <a:t> </a:t>
                </a:r>
              </a:p>
            </p:txBody>
          </p:sp>
        </mc:Fallback>
      </mc:AlternateContent>
      <p:sp>
        <p:nvSpPr>
          <p:cNvPr id="5" name="TextBox 4"/>
          <p:cNvSpPr txBox="1"/>
          <p:nvPr/>
        </p:nvSpPr>
        <p:spPr>
          <a:xfrm>
            <a:off x="518617" y="2675146"/>
            <a:ext cx="2743199" cy="1015663"/>
          </a:xfrm>
          <a:prstGeom prst="rect">
            <a:avLst/>
          </a:prstGeom>
          <a:noFill/>
          <a:ln>
            <a:solidFill>
              <a:schemeClr val="accent1"/>
            </a:solidFill>
          </a:ln>
        </p:spPr>
        <p:txBody>
          <a:bodyPr wrap="square" rtlCol="0">
            <a:spAutoFit/>
          </a:bodyPr>
          <a:lstStyle/>
          <a:p>
            <a:r>
              <a:rPr lang="en-US" sz="2000" b="1" dirty="0">
                <a:solidFill>
                  <a:schemeClr val="accent6">
                    <a:lumMod val="75000"/>
                  </a:schemeClr>
                </a:solidFill>
                <a:latin typeface="Times New Roman" pitchFamily="18" charset="0"/>
                <a:cs typeface="Times New Roman" pitchFamily="18" charset="0"/>
              </a:rPr>
              <a:t>y</a:t>
            </a:r>
            <a:r>
              <a:rPr lang="en-US" sz="2000" b="1" dirty="0" smtClean="0">
                <a:solidFill>
                  <a:schemeClr val="accent6">
                    <a:lumMod val="75000"/>
                  </a:schemeClr>
                </a:solidFill>
                <a:latin typeface="Times New Roman" pitchFamily="18" charset="0"/>
                <a:cs typeface="Times New Roman" pitchFamily="18" charset="0"/>
              </a:rPr>
              <a:t>=1 for Setosa</a:t>
            </a:r>
          </a:p>
          <a:p>
            <a:r>
              <a:rPr lang="en-US" sz="2000" b="1" dirty="0">
                <a:solidFill>
                  <a:schemeClr val="accent6">
                    <a:lumMod val="75000"/>
                  </a:schemeClr>
                </a:solidFill>
                <a:latin typeface="Times New Roman" pitchFamily="18" charset="0"/>
                <a:cs typeface="Times New Roman" pitchFamily="18" charset="0"/>
              </a:rPr>
              <a:t>y</a:t>
            </a:r>
            <a:r>
              <a:rPr lang="en-US" sz="2000" b="1" dirty="0" smtClean="0">
                <a:solidFill>
                  <a:schemeClr val="accent6">
                    <a:lumMod val="75000"/>
                  </a:schemeClr>
                </a:solidFill>
                <a:latin typeface="Times New Roman" pitchFamily="18" charset="0"/>
                <a:cs typeface="Times New Roman" pitchFamily="18" charset="0"/>
              </a:rPr>
              <a:t>=2 for Versicolor</a:t>
            </a:r>
          </a:p>
          <a:p>
            <a:r>
              <a:rPr lang="en-US" sz="2000" b="1" dirty="0">
                <a:solidFill>
                  <a:schemeClr val="accent6">
                    <a:lumMod val="75000"/>
                  </a:schemeClr>
                </a:solidFill>
                <a:latin typeface="Times New Roman" pitchFamily="18" charset="0"/>
                <a:cs typeface="Times New Roman" pitchFamily="18" charset="0"/>
              </a:rPr>
              <a:t>y</a:t>
            </a:r>
            <a:r>
              <a:rPr lang="en-US" sz="2000" b="1" dirty="0" smtClean="0">
                <a:solidFill>
                  <a:schemeClr val="accent6">
                    <a:lumMod val="75000"/>
                  </a:schemeClr>
                </a:solidFill>
                <a:latin typeface="Times New Roman" pitchFamily="18" charset="0"/>
                <a:cs typeface="Times New Roman" pitchFamily="18" charset="0"/>
              </a:rPr>
              <a:t>=3 for Verginica</a:t>
            </a:r>
            <a:endParaRPr lang="en-US" sz="2000" b="1" dirty="0">
              <a:solidFill>
                <a:schemeClr val="accent6">
                  <a:lumMod val="75000"/>
                </a:schemeClr>
              </a:solidFill>
              <a:latin typeface="Times New Roman" pitchFamily="18" charset="0"/>
              <a:cs typeface="Times New Roman" pitchFamily="18" charset="0"/>
            </a:endParaRPr>
          </a:p>
        </p:txBody>
      </p:sp>
      <p:grpSp>
        <p:nvGrpSpPr>
          <p:cNvPr id="14" name="Group 13"/>
          <p:cNvGrpSpPr/>
          <p:nvPr/>
        </p:nvGrpSpPr>
        <p:grpSpPr>
          <a:xfrm>
            <a:off x="8447964" y="3060145"/>
            <a:ext cx="3029420" cy="1402671"/>
            <a:chOff x="8502556" y="3182977"/>
            <a:chExt cx="3029420" cy="1402671"/>
          </a:xfrm>
        </p:grpSpPr>
        <p:cxnSp>
          <p:nvCxnSpPr>
            <p:cNvPr id="9" name="Straight Arrow Connector 8"/>
            <p:cNvCxnSpPr/>
            <p:nvPr/>
          </p:nvCxnSpPr>
          <p:spPr>
            <a:xfrm flipH="1">
              <a:off x="8502556" y="3182977"/>
              <a:ext cx="1487605" cy="1402671"/>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538225" y="3597135"/>
              <a:ext cx="1993751" cy="369332"/>
            </a:xfrm>
            <a:prstGeom prst="rect">
              <a:avLst/>
            </a:prstGeom>
            <a:noFill/>
            <a:ln w="41275">
              <a:solidFill>
                <a:schemeClr val="accent1">
                  <a:lumMod val="75000"/>
                </a:schemeClr>
              </a:solidFill>
            </a:ln>
          </p:spPr>
          <p:txBody>
            <a:bodyPr wrap="none" rtlCol="0">
              <a:spAutoFit/>
            </a:bodyPr>
            <a:lstStyle/>
            <a:p>
              <a:r>
                <a:rPr lang="en-US" dirty="0" smtClean="0"/>
                <a:t>Bayes Rule applied </a:t>
              </a:r>
              <a:endParaRPr lang="en-US" dirty="0"/>
            </a:p>
          </p:txBody>
        </p:sp>
      </p:grpSp>
    </p:spTree>
    <p:extLst>
      <p:ext uri="{BB962C8B-B14F-4D97-AF65-F5344CB8AC3E}">
        <p14:creationId xmlns:p14="http://schemas.microsoft.com/office/powerpoint/2010/main" val="3740483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5268C63-BE5B-4021-A2CA-9B46636328C0}"/>
              </a:ext>
            </a:extLst>
          </p:cNvPr>
          <p:cNvPicPr>
            <a:picLocks noChangeAspect="1"/>
          </p:cNvPicPr>
          <p:nvPr/>
        </p:nvPicPr>
        <p:blipFill>
          <a:blip r:embed="rId2"/>
          <a:stretch>
            <a:fillRect/>
          </a:stretch>
        </p:blipFill>
        <p:spPr>
          <a:xfrm>
            <a:off x="992660" y="26510"/>
            <a:ext cx="10206680" cy="5832389"/>
          </a:xfrm>
          <a:prstGeom prst="rect">
            <a:avLst/>
          </a:prstGeom>
        </p:spPr>
      </p:pic>
      <p:sp>
        <p:nvSpPr>
          <p:cNvPr id="3" name="TextBox 2">
            <a:extLst>
              <a:ext uri="{FF2B5EF4-FFF2-40B4-BE49-F238E27FC236}">
                <a16:creationId xmlns="" xmlns:a16="http://schemas.microsoft.com/office/drawing/2014/main" id="{C2049C71-3D45-4CA9-ABE6-A8FFF15282CE}"/>
              </a:ext>
            </a:extLst>
          </p:cNvPr>
          <p:cNvSpPr txBox="1"/>
          <p:nvPr/>
        </p:nvSpPr>
        <p:spPr>
          <a:xfrm>
            <a:off x="1577008" y="6016488"/>
            <a:ext cx="854753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Calculate : </a:t>
            </a:r>
            <a:r>
              <a:rPr lang="el-GR" b="1" dirty="0">
                <a:latin typeface="Times New Roman" panose="02020603050405020304" pitchFamily="18" charset="0"/>
                <a:cs typeface="Times New Roman" panose="02020603050405020304" pitchFamily="18" charset="0"/>
              </a:rPr>
              <a:t>π</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P</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(x)    ,    </a:t>
            </a:r>
            <a:r>
              <a:rPr lang="el-GR" b="1" dirty="0">
                <a:latin typeface="Times New Roman" panose="02020603050405020304" pitchFamily="18" charset="0"/>
                <a:cs typeface="Times New Roman" panose="02020603050405020304" pitchFamily="18" charset="0"/>
              </a:rPr>
              <a:t>π</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P</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(x)   ,   </a:t>
            </a:r>
            <a:r>
              <a:rPr lang="el-GR" b="1" dirty="0">
                <a:latin typeface="Times New Roman" panose="02020603050405020304" pitchFamily="18" charset="0"/>
                <a:cs typeface="Times New Roman" panose="02020603050405020304" pitchFamily="18" charset="0"/>
              </a:rPr>
              <a:t>π</a:t>
            </a:r>
            <a:r>
              <a:rPr lang="en-US" b="1" baseline="-25000"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P</a:t>
            </a:r>
            <a:r>
              <a:rPr lang="en-US" b="1" baseline="-25000"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(x)  &gt;&gt;    Choose the label with highest value  </a:t>
            </a:r>
          </a:p>
        </p:txBody>
      </p:sp>
      <p:sp>
        <p:nvSpPr>
          <p:cNvPr id="6" name="TextBox 5">
            <a:extLst>
              <a:ext uri="{FF2B5EF4-FFF2-40B4-BE49-F238E27FC236}">
                <a16:creationId xmlns="" xmlns:a16="http://schemas.microsoft.com/office/drawing/2014/main" id="{64A1B8E9-B975-4533-9337-7DE97388B3D7}"/>
              </a:ext>
            </a:extLst>
          </p:cNvPr>
          <p:cNvSpPr txBox="1"/>
          <p:nvPr/>
        </p:nvSpPr>
        <p:spPr>
          <a:xfrm>
            <a:off x="992660" y="4482358"/>
            <a:ext cx="4741480" cy="461665"/>
          </a:xfrm>
          <a:prstGeom prst="rect">
            <a:avLst/>
          </a:prstGeom>
          <a:solidFill>
            <a:schemeClr val="bg1"/>
          </a:solidFill>
        </p:spPr>
        <p:txBody>
          <a:bodyPr wrap="square" rtlCol="0">
            <a:spAutoFit/>
          </a:bodyPr>
          <a:lstStyle/>
          <a:p>
            <a:r>
              <a:rPr lang="en-US" b="1" dirty="0">
                <a:solidFill>
                  <a:srgbClr val="C00000"/>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Probability   </a:t>
            </a:r>
            <a:r>
              <a:rPr lang="en-US" sz="24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rgbClr val="C00000"/>
                </a:solidFill>
                <a:latin typeface="Times New Roman" panose="02020603050405020304" pitchFamily="18" charset="0"/>
                <a:cs typeface="Times New Roman" panose="02020603050405020304" pitchFamily="18" charset="0"/>
              </a:rPr>
              <a:t>           Pr (y/x)</a:t>
            </a:r>
          </a:p>
        </p:txBody>
      </p:sp>
    </p:spTree>
    <p:extLst>
      <p:ext uri="{BB962C8B-B14F-4D97-AF65-F5344CB8AC3E}">
        <p14:creationId xmlns:p14="http://schemas.microsoft.com/office/powerpoint/2010/main" val="3037791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7DE7EA6-2E40-42CA-AA93-985D0059F246}"/>
              </a:ext>
            </a:extLst>
          </p:cNvPr>
          <p:cNvPicPr>
            <a:picLocks noChangeAspect="1"/>
          </p:cNvPicPr>
          <p:nvPr/>
        </p:nvPicPr>
        <p:blipFill>
          <a:blip r:embed="rId2"/>
          <a:stretch>
            <a:fillRect/>
          </a:stretch>
        </p:blipFill>
        <p:spPr>
          <a:xfrm>
            <a:off x="2081162" y="505558"/>
            <a:ext cx="7267575" cy="4552950"/>
          </a:xfrm>
          <a:prstGeom prst="rect">
            <a:avLst/>
          </a:prstGeom>
        </p:spPr>
      </p:pic>
    </p:spTree>
    <p:extLst>
      <p:ext uri="{BB962C8B-B14F-4D97-AF65-F5344CB8AC3E}">
        <p14:creationId xmlns:p14="http://schemas.microsoft.com/office/powerpoint/2010/main" val="28192326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D23E3EF-9421-4A21-B5B5-1D15666075F6}"/>
              </a:ext>
            </a:extLst>
          </p:cNvPr>
          <p:cNvPicPr>
            <a:picLocks noChangeAspect="1"/>
          </p:cNvPicPr>
          <p:nvPr/>
        </p:nvPicPr>
        <p:blipFill>
          <a:blip r:embed="rId2"/>
          <a:stretch>
            <a:fillRect/>
          </a:stretch>
        </p:blipFill>
        <p:spPr>
          <a:xfrm>
            <a:off x="296405" y="203924"/>
            <a:ext cx="10625840" cy="3602419"/>
          </a:xfrm>
          <a:prstGeom prst="rect">
            <a:avLst/>
          </a:prstGeom>
        </p:spPr>
      </p:pic>
      <p:pic>
        <p:nvPicPr>
          <p:cNvPr id="4" name="Picture 3">
            <a:extLst>
              <a:ext uri="{FF2B5EF4-FFF2-40B4-BE49-F238E27FC236}">
                <a16:creationId xmlns="" xmlns:a16="http://schemas.microsoft.com/office/drawing/2014/main" id="{1B7806F0-F5C9-4AC0-BF04-FCDB210195FB}"/>
              </a:ext>
            </a:extLst>
          </p:cNvPr>
          <p:cNvPicPr>
            <a:picLocks noChangeAspect="1"/>
          </p:cNvPicPr>
          <p:nvPr/>
        </p:nvPicPr>
        <p:blipFill>
          <a:blip r:embed="rId3"/>
          <a:stretch>
            <a:fillRect/>
          </a:stretch>
        </p:blipFill>
        <p:spPr>
          <a:xfrm>
            <a:off x="687053" y="3806340"/>
            <a:ext cx="10817903" cy="1140306"/>
          </a:xfrm>
          <a:prstGeom prst="rect">
            <a:avLst/>
          </a:prstGeom>
        </p:spPr>
      </p:pic>
    </p:spTree>
    <p:extLst>
      <p:ext uri="{BB962C8B-B14F-4D97-AF65-F5344CB8AC3E}">
        <p14:creationId xmlns:p14="http://schemas.microsoft.com/office/powerpoint/2010/main" val="772637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D6032E9-F9B1-4A4B-AAA6-D2C3869A77AC}"/>
              </a:ext>
            </a:extLst>
          </p:cNvPr>
          <p:cNvPicPr>
            <a:picLocks noChangeAspect="1"/>
          </p:cNvPicPr>
          <p:nvPr/>
        </p:nvPicPr>
        <p:blipFill>
          <a:blip r:embed="rId2"/>
          <a:stretch>
            <a:fillRect/>
          </a:stretch>
        </p:blipFill>
        <p:spPr>
          <a:xfrm>
            <a:off x="1147481" y="2944018"/>
            <a:ext cx="9574307" cy="3803086"/>
          </a:xfrm>
          <a:prstGeom prst="rect">
            <a:avLst/>
          </a:prstGeom>
        </p:spPr>
      </p:pic>
      <p:pic>
        <p:nvPicPr>
          <p:cNvPr id="3" name="Picture 2">
            <a:extLst>
              <a:ext uri="{FF2B5EF4-FFF2-40B4-BE49-F238E27FC236}">
                <a16:creationId xmlns="" xmlns:a16="http://schemas.microsoft.com/office/drawing/2014/main" id="{3696B6A9-9625-42F0-8528-63F1492EFACE}"/>
              </a:ext>
            </a:extLst>
          </p:cNvPr>
          <p:cNvPicPr>
            <a:picLocks noChangeAspect="1"/>
          </p:cNvPicPr>
          <p:nvPr/>
        </p:nvPicPr>
        <p:blipFill>
          <a:blip r:embed="rId3"/>
          <a:stretch>
            <a:fillRect/>
          </a:stretch>
        </p:blipFill>
        <p:spPr>
          <a:xfrm>
            <a:off x="3237549" y="768738"/>
            <a:ext cx="5448823" cy="2103567"/>
          </a:xfrm>
          <a:prstGeom prst="rect">
            <a:avLst/>
          </a:prstGeom>
        </p:spPr>
      </p:pic>
      <p:sp>
        <p:nvSpPr>
          <p:cNvPr id="4" name="TextBox 3">
            <a:extLst>
              <a:ext uri="{FF2B5EF4-FFF2-40B4-BE49-F238E27FC236}">
                <a16:creationId xmlns="" xmlns:a16="http://schemas.microsoft.com/office/drawing/2014/main" id="{C4CD57DE-53E5-4767-82AF-D1F63353F801}"/>
              </a:ext>
            </a:extLst>
          </p:cNvPr>
          <p:cNvSpPr txBox="1"/>
          <p:nvPr/>
        </p:nvSpPr>
        <p:spPr>
          <a:xfrm>
            <a:off x="3948717" y="110859"/>
            <a:ext cx="3132589" cy="461665"/>
          </a:xfrm>
          <a:prstGeom prst="rect">
            <a:avLst/>
          </a:prstGeom>
          <a:noFill/>
        </p:spPr>
        <p:txBody>
          <a:bodyPr wrap="non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Multivariate Gaussian</a:t>
            </a:r>
          </a:p>
        </p:txBody>
      </p:sp>
    </p:spTree>
    <p:extLst>
      <p:ext uri="{BB962C8B-B14F-4D97-AF65-F5344CB8AC3E}">
        <p14:creationId xmlns:p14="http://schemas.microsoft.com/office/powerpoint/2010/main" val="2433940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5F49D-D3FF-4B13-BD73-F915415121D9}"/>
              </a:ext>
            </a:extLst>
          </p:cNvPr>
          <p:cNvSpPr>
            <a:spLocks noGrp="1"/>
          </p:cNvSpPr>
          <p:nvPr>
            <p:ph type="title"/>
          </p:nvPr>
        </p:nvSpPr>
        <p:spPr>
          <a:xfrm>
            <a:off x="697451" y="81197"/>
            <a:ext cx="10515600" cy="883868"/>
          </a:xfrm>
        </p:spPr>
        <p:txBody>
          <a:bodyPr>
            <a:normAutofit/>
          </a:bodyPr>
          <a:lstStyle/>
          <a:p>
            <a:pPr algn="ctr"/>
            <a:r>
              <a:rPr lang="en-US" sz="4000" b="1" dirty="0"/>
              <a:t>NAÏVE BAYES</a:t>
            </a:r>
          </a:p>
        </p:txBody>
      </p:sp>
      <p:sp>
        <p:nvSpPr>
          <p:cNvPr id="3" name="Rectangle 2">
            <a:extLst>
              <a:ext uri="{FF2B5EF4-FFF2-40B4-BE49-F238E27FC236}">
                <a16:creationId xmlns="" xmlns:a16="http://schemas.microsoft.com/office/drawing/2014/main" id="{D95A2170-B1CB-4A80-B977-B900CEE90FA3}"/>
              </a:ext>
            </a:extLst>
          </p:cNvPr>
          <p:cNvSpPr/>
          <p:nvPr/>
        </p:nvSpPr>
        <p:spPr>
          <a:xfrm>
            <a:off x="1076632" y="2929401"/>
            <a:ext cx="10515600" cy="1569660"/>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model p(x|y), we will make a very strong assumption. We will assume that the xi’s are conditionally independent given y. This assumption is called the Naive Bayes (NB) assumption, and the resulting algorithm is called the Naive Bayes classifier.</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 xmlns:a16="http://schemas.microsoft.com/office/drawing/2014/main" id="{DD6E49A2-6F27-4CF0-AC1D-EC7C1D0F7BEF}"/>
                  </a:ext>
                </a:extLst>
              </p:cNvPr>
              <p:cNvSpPr/>
              <p:nvPr/>
            </p:nvSpPr>
            <p:spPr>
              <a:xfrm>
                <a:off x="4187477" y="991240"/>
                <a:ext cx="3535547" cy="1717393"/>
              </a:xfrm>
              <a:prstGeom prst="rect">
                <a:avLst/>
              </a:prstGeom>
              <a:ln w="41275">
                <a:solidFill>
                  <a:schemeClr val="accent1"/>
                </a:solidFill>
              </a:ln>
            </p:spPr>
            <p:txBody>
              <a:bodyPr wrap="square">
                <a:spAutoFit/>
              </a:bodyPr>
              <a:lstStyle/>
              <a:p>
                <a:pPr algn="ctr"/>
                <a:r>
                  <a:rPr lang="en-US" sz="2800" b="1" dirty="0">
                    <a:latin typeface="Times New Roman" panose="02020603050405020304" pitchFamily="18" charset="0"/>
                    <a:cs typeface="Times New Roman" panose="02020603050405020304" pitchFamily="18" charset="0"/>
                  </a:rPr>
                  <a:t> BAYES RULE </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P(y/x) = </a:t>
                </a:r>
                <a14:m>
                  <m:oMath xmlns:m="http://schemas.openxmlformats.org/officeDocument/2006/math">
                    <m:f>
                      <m:fPr>
                        <m:ctrlPr>
                          <a:rPr lang="en-US" sz="2800" i="1" smtClean="0">
                            <a:latin typeface="Cambria Math"/>
                            <a:ea typeface="Cambria Math" panose="02040503050406030204" pitchFamily="18" charset="0"/>
                          </a:rPr>
                        </m:ctrlPr>
                      </m:fPr>
                      <m:num>
                        <m:r>
                          <m:rPr>
                            <m:nor/>
                          </m:rPr>
                          <a:rPr lang="en-US" sz="2800" b="1" dirty="0" smtClean="0">
                            <a:latin typeface="Times New Roman" panose="02020603050405020304" pitchFamily="18" charset="0"/>
                            <a:cs typeface="Times New Roman" panose="02020603050405020304" pitchFamily="18" charset="0"/>
                          </a:rPr>
                          <m:t>P</m:t>
                        </m:r>
                        <m:r>
                          <m:rPr>
                            <m:nor/>
                          </m:rPr>
                          <a:rPr lang="en-US" sz="2800" b="1" dirty="0" smtClean="0">
                            <a:latin typeface="Times New Roman" panose="02020603050405020304" pitchFamily="18" charset="0"/>
                            <a:cs typeface="Times New Roman" panose="02020603050405020304" pitchFamily="18" charset="0"/>
                          </a:rPr>
                          <m:t>(</m:t>
                        </m:r>
                        <m:r>
                          <m:rPr>
                            <m:nor/>
                          </m:rPr>
                          <a:rPr lang="en-US" sz="2800" b="1" i="0" dirty="0" smtClean="0">
                            <a:latin typeface="Times New Roman" panose="02020603050405020304" pitchFamily="18" charset="0"/>
                            <a:cs typeface="Times New Roman" panose="02020603050405020304" pitchFamily="18" charset="0"/>
                          </a:rPr>
                          <m:t>y</m:t>
                        </m:r>
                        <m:r>
                          <m:rPr>
                            <m:nor/>
                          </m:rPr>
                          <a:rPr lang="en-US" sz="2800" b="1" dirty="0" smtClean="0">
                            <a:latin typeface="Times New Roman" panose="02020603050405020304" pitchFamily="18" charset="0"/>
                            <a:cs typeface="Times New Roman" panose="02020603050405020304" pitchFamily="18" charset="0"/>
                          </a:rPr>
                          <m:t>)</m:t>
                        </m:r>
                        <m:r>
                          <a:rPr lang="en-US" sz="2800" b="1" i="1" smtClean="0">
                            <a:latin typeface="Cambria Math" panose="02040503050406030204" pitchFamily="18" charset="0"/>
                            <a:ea typeface="Cambria Math" panose="02040503050406030204" pitchFamily="18" charset="0"/>
                          </a:rPr>
                          <m:t>×</m:t>
                        </m:r>
                        <m:r>
                          <m:rPr>
                            <m:nor/>
                          </m:rPr>
                          <a:rPr lang="en-US" sz="2800" b="1" dirty="0" smtClean="0">
                            <a:latin typeface="Times New Roman" panose="02020603050405020304" pitchFamily="18" charset="0"/>
                            <a:cs typeface="Times New Roman" panose="02020603050405020304" pitchFamily="18" charset="0"/>
                          </a:rPr>
                          <m:t>P</m:t>
                        </m:r>
                        <m:r>
                          <m:rPr>
                            <m:nor/>
                          </m:rPr>
                          <a:rPr lang="en-US" sz="2800" b="1" dirty="0" smtClean="0">
                            <a:latin typeface="Times New Roman" panose="02020603050405020304" pitchFamily="18" charset="0"/>
                            <a:cs typeface="Times New Roman" panose="02020603050405020304" pitchFamily="18" charset="0"/>
                          </a:rPr>
                          <m:t>(</m:t>
                        </m:r>
                        <m:r>
                          <m:rPr>
                            <m:nor/>
                          </m:rPr>
                          <a:rPr lang="en-US" sz="2800" b="1" i="0" dirty="0" smtClean="0">
                            <a:latin typeface="Times New Roman" panose="02020603050405020304" pitchFamily="18" charset="0"/>
                            <a:cs typeface="Times New Roman" panose="02020603050405020304" pitchFamily="18" charset="0"/>
                          </a:rPr>
                          <m:t>x</m:t>
                        </m:r>
                        <m:r>
                          <m:rPr>
                            <m:nor/>
                          </m:rPr>
                          <a:rPr lang="en-US" sz="2800" b="1" dirty="0" smtClean="0">
                            <a:latin typeface="Times New Roman" panose="02020603050405020304" pitchFamily="18" charset="0"/>
                            <a:cs typeface="Times New Roman" panose="02020603050405020304" pitchFamily="18" charset="0"/>
                          </a:rPr>
                          <m:t>/</m:t>
                        </m:r>
                        <m:r>
                          <m:rPr>
                            <m:nor/>
                          </m:rPr>
                          <a:rPr lang="en-US" sz="2800" b="1" i="0" dirty="0" smtClean="0">
                            <a:latin typeface="Times New Roman" panose="02020603050405020304" pitchFamily="18" charset="0"/>
                            <a:cs typeface="Times New Roman" panose="02020603050405020304" pitchFamily="18" charset="0"/>
                          </a:rPr>
                          <m:t>y</m:t>
                        </m:r>
                        <m:r>
                          <m:rPr>
                            <m:nor/>
                          </m:rPr>
                          <a:rPr lang="en-US" sz="2800" b="1" dirty="0" smtClean="0">
                            <a:latin typeface="Times New Roman" panose="02020603050405020304" pitchFamily="18" charset="0"/>
                            <a:cs typeface="Times New Roman" panose="02020603050405020304" pitchFamily="18" charset="0"/>
                          </a:rPr>
                          <m:t>)</m:t>
                        </m:r>
                      </m:num>
                      <m:den>
                        <m:r>
                          <m:rPr>
                            <m:nor/>
                          </m:rPr>
                          <a:rPr lang="en-US" sz="2800" b="1" dirty="0" smtClean="0">
                            <a:latin typeface="Times New Roman" panose="02020603050405020304" pitchFamily="18" charset="0"/>
                            <a:cs typeface="Times New Roman" panose="02020603050405020304" pitchFamily="18" charset="0"/>
                          </a:rPr>
                          <m:t>P</m:t>
                        </m:r>
                        <m:r>
                          <m:rPr>
                            <m:nor/>
                          </m:rPr>
                          <a:rPr lang="en-US" sz="2800" b="1" dirty="0" smtClean="0">
                            <a:latin typeface="Times New Roman" panose="02020603050405020304" pitchFamily="18" charset="0"/>
                            <a:cs typeface="Times New Roman" panose="02020603050405020304" pitchFamily="18" charset="0"/>
                          </a:rPr>
                          <m:t>(</m:t>
                        </m:r>
                        <m:r>
                          <m:rPr>
                            <m:nor/>
                          </m:rPr>
                          <a:rPr lang="en-US" sz="2800" b="1" i="0" dirty="0" smtClean="0">
                            <a:latin typeface="Times New Roman" panose="02020603050405020304" pitchFamily="18" charset="0"/>
                            <a:cs typeface="Times New Roman" panose="02020603050405020304" pitchFamily="18" charset="0"/>
                          </a:rPr>
                          <m:t>x</m:t>
                        </m:r>
                        <m:r>
                          <m:rPr>
                            <m:nor/>
                          </m:rPr>
                          <a:rPr lang="en-US" sz="2800" b="1" dirty="0" smtClean="0">
                            <a:latin typeface="Times New Roman" panose="02020603050405020304" pitchFamily="18" charset="0"/>
                            <a:cs typeface="Times New Roman" panose="02020603050405020304" pitchFamily="18" charset="0"/>
                          </a:rPr>
                          <m:t>)</m:t>
                        </m:r>
                      </m:den>
                    </m:f>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DD6E49A2-6F27-4CF0-AC1D-EC7C1D0F7BEF}"/>
                  </a:ext>
                </a:extLst>
              </p:cNvPr>
              <p:cNvSpPr>
                <a:spLocks noRot="1" noChangeAspect="1" noMove="1" noResize="1" noEditPoints="1" noAdjustHandles="1" noChangeArrowheads="1" noChangeShapeType="1" noTextEdit="1"/>
              </p:cNvSpPr>
              <p:nvPr/>
            </p:nvSpPr>
            <p:spPr>
              <a:xfrm>
                <a:off x="4187477" y="991237"/>
                <a:ext cx="3535547" cy="1717393"/>
              </a:xfrm>
              <a:prstGeom prst="rect">
                <a:avLst/>
              </a:prstGeom>
              <a:blipFill>
                <a:blip r:embed="rId2"/>
                <a:stretch>
                  <a:fillRect t="-2778"/>
                </a:stretch>
              </a:blipFill>
              <a:ln w="41275">
                <a:solidFill>
                  <a:schemeClr val="accent1"/>
                </a:solidFill>
              </a:ln>
            </p:spPr>
            <p:txBody>
              <a:bodyPr/>
              <a:lstStyle/>
              <a:p>
                <a:r>
                  <a:rPr lang="en-US">
                    <a:noFill/>
                  </a:rPr>
                  <a:t> </a:t>
                </a:r>
              </a:p>
            </p:txBody>
          </p:sp>
        </mc:Fallback>
      </mc:AlternateContent>
      <p:sp>
        <p:nvSpPr>
          <p:cNvPr id="5" name="Rectangle 4">
            <a:extLst>
              <a:ext uri="{FF2B5EF4-FFF2-40B4-BE49-F238E27FC236}">
                <a16:creationId xmlns="" xmlns:a16="http://schemas.microsoft.com/office/drawing/2014/main" id="{6672E940-F7CA-4047-B474-0C00F84B4157}"/>
              </a:ext>
            </a:extLst>
          </p:cNvPr>
          <p:cNvSpPr/>
          <p:nvPr/>
        </p:nvSpPr>
        <p:spPr>
          <a:xfrm>
            <a:off x="1076635" y="4712601"/>
            <a:ext cx="10515599" cy="1569660"/>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Naive Bayes methods are a set of supervised learning algorithms based on applying Bayes’ theorem with the </a:t>
            </a:r>
            <a:r>
              <a:rPr lang="en-US" sz="2400" dirty="0">
                <a:highlight>
                  <a:srgbClr val="00FFFF"/>
                </a:highlight>
                <a:latin typeface="Times New Roman" panose="02020603050405020304" pitchFamily="18" charset="0"/>
                <a:cs typeface="Times New Roman" panose="02020603050405020304" pitchFamily="18" charset="0"/>
              </a:rPr>
              <a:t>“naive” assumption of conditional independence</a:t>
            </a:r>
            <a:r>
              <a:rPr lang="en-US" sz="2400" dirty="0">
                <a:latin typeface="Times New Roman" panose="02020603050405020304" pitchFamily="18" charset="0"/>
                <a:cs typeface="Times New Roman" panose="02020603050405020304" pitchFamily="18" charset="0"/>
              </a:rPr>
              <a:t> between every pair of features given the value of the class variable.</a:t>
            </a:r>
          </a:p>
          <a:p>
            <a:pPr algn="just"/>
            <a:r>
              <a:rPr lang="en-US" sz="2400" dirty="0">
                <a:hlinkClick r:id="rId3"/>
              </a:rPr>
              <a:t>      https://scikit-learn.org/stable/modules/naive_bayes.html#gaussian-naive-bayes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553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E8DC347-CCD1-4CC3-A824-FC647734813E}"/>
              </a:ext>
            </a:extLst>
          </p:cNvPr>
          <p:cNvPicPr>
            <a:picLocks noChangeAspect="1"/>
          </p:cNvPicPr>
          <p:nvPr/>
        </p:nvPicPr>
        <p:blipFill>
          <a:blip r:embed="rId2"/>
          <a:stretch>
            <a:fillRect/>
          </a:stretch>
        </p:blipFill>
        <p:spPr>
          <a:xfrm>
            <a:off x="790835" y="-102823"/>
            <a:ext cx="10407847" cy="6994073"/>
          </a:xfrm>
          <a:prstGeom prst="rect">
            <a:avLst/>
          </a:prstGeom>
        </p:spPr>
      </p:pic>
    </p:spTree>
    <p:extLst>
      <p:ext uri="{BB962C8B-B14F-4D97-AF65-F5344CB8AC3E}">
        <p14:creationId xmlns:p14="http://schemas.microsoft.com/office/powerpoint/2010/main" val="38852769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9767C5C-92AF-47EF-9E0F-098531F4DC57}"/>
              </a:ext>
            </a:extLst>
          </p:cNvPr>
          <p:cNvSpPr txBox="1"/>
          <p:nvPr/>
        </p:nvSpPr>
        <p:spPr>
          <a:xfrm>
            <a:off x="331448" y="662173"/>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What we did earlier ?</a:t>
            </a:r>
            <a:endParaRPr lang="en-US" sz="3200" b="1" kern="1200" dirty="0">
              <a:solidFill>
                <a:schemeClr val="bg1"/>
              </a:solidFill>
              <a:latin typeface="+mj-lt"/>
              <a:ea typeface="+mj-ea"/>
              <a:cs typeface="+mj-cs"/>
            </a:endParaRPr>
          </a:p>
        </p:txBody>
      </p:sp>
      <p:pic>
        <p:nvPicPr>
          <p:cNvPr id="2" name="Picture 1">
            <a:extLst>
              <a:ext uri="{FF2B5EF4-FFF2-40B4-BE49-F238E27FC236}">
                <a16:creationId xmlns="" xmlns:a16="http://schemas.microsoft.com/office/drawing/2014/main" id="{6D7C26DB-2451-4F4E-A4A3-FB193878C64C}"/>
              </a:ext>
            </a:extLst>
          </p:cNvPr>
          <p:cNvPicPr>
            <a:picLocks noChangeAspect="1"/>
          </p:cNvPicPr>
          <p:nvPr/>
        </p:nvPicPr>
        <p:blipFill>
          <a:blip r:embed="rId2"/>
          <a:stretch>
            <a:fillRect/>
          </a:stretch>
        </p:blipFill>
        <p:spPr>
          <a:xfrm>
            <a:off x="1529807" y="1178892"/>
            <a:ext cx="9132384" cy="5440570"/>
          </a:xfrm>
          <a:prstGeom prst="rect">
            <a:avLst/>
          </a:prstGeom>
        </p:spPr>
      </p:pic>
      <p:sp>
        <p:nvSpPr>
          <p:cNvPr id="4" name="Rectangle 3">
            <a:extLst>
              <a:ext uri="{FF2B5EF4-FFF2-40B4-BE49-F238E27FC236}">
                <a16:creationId xmlns="" xmlns:a16="http://schemas.microsoft.com/office/drawing/2014/main" id="{FDA0D257-549B-4106-8FB9-96015831433F}"/>
              </a:ext>
            </a:extLst>
          </p:cNvPr>
          <p:cNvSpPr/>
          <p:nvPr/>
        </p:nvSpPr>
        <p:spPr>
          <a:xfrm>
            <a:off x="4977299" y="3258184"/>
            <a:ext cx="2237407" cy="341632"/>
          </a:xfrm>
          <a:prstGeom prst="rect">
            <a:avLst/>
          </a:prstGeom>
        </p:spPr>
        <p:txBody>
          <a:bodyPr wrap="none">
            <a:spAutoFit/>
          </a:bodyPr>
          <a:lstStyle/>
          <a:p>
            <a:pPr algn="ctr">
              <a:lnSpc>
                <a:spcPct val="90000"/>
              </a:lnSpc>
              <a:spcBef>
                <a:spcPct val="0"/>
              </a:spcBef>
              <a:spcAft>
                <a:spcPts val="600"/>
              </a:spcAft>
            </a:pPr>
            <a:r>
              <a:rPr lang="en-US" b="1" dirty="0">
                <a:solidFill>
                  <a:schemeClr val="bg1"/>
                </a:solidFill>
              </a:rPr>
              <a:t>What we did earlier ?</a:t>
            </a:r>
          </a:p>
        </p:txBody>
      </p:sp>
      <p:sp>
        <p:nvSpPr>
          <p:cNvPr id="5" name="TextBox 4">
            <a:extLst>
              <a:ext uri="{FF2B5EF4-FFF2-40B4-BE49-F238E27FC236}">
                <a16:creationId xmlns="" xmlns:a16="http://schemas.microsoft.com/office/drawing/2014/main" id="{B3508B42-834D-452E-831C-55782EA8E2E5}"/>
              </a:ext>
            </a:extLst>
          </p:cNvPr>
          <p:cNvSpPr txBox="1"/>
          <p:nvPr/>
        </p:nvSpPr>
        <p:spPr>
          <a:xfrm>
            <a:off x="4505663" y="397313"/>
            <a:ext cx="342433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What we did earlier?</a:t>
            </a:r>
          </a:p>
        </p:txBody>
      </p:sp>
      <p:sp>
        <p:nvSpPr>
          <p:cNvPr id="7" name="Rectangle 6">
            <a:extLst>
              <a:ext uri="{FF2B5EF4-FFF2-40B4-BE49-F238E27FC236}">
                <a16:creationId xmlns="" xmlns:a16="http://schemas.microsoft.com/office/drawing/2014/main" id="{BFAAAB2A-41A4-4A50-A2F4-4A008D65DFF5}"/>
              </a:ext>
            </a:extLst>
          </p:cNvPr>
          <p:cNvSpPr/>
          <p:nvPr/>
        </p:nvSpPr>
        <p:spPr>
          <a:xfrm>
            <a:off x="9149419" y="2727499"/>
            <a:ext cx="809837" cy="400110"/>
          </a:xfrm>
          <a:prstGeom prst="rect">
            <a:avLst/>
          </a:prstGeom>
          <a:solidFill>
            <a:schemeClr val="bg1"/>
          </a:solidFill>
        </p:spPr>
        <p:txBody>
          <a:bodyPr wrap="none">
            <a:spAutoFit/>
          </a:bodyPr>
          <a:lstStyle/>
          <a:p>
            <a:r>
              <a:rPr lang="en-US" sz="2000" b="1" dirty="0">
                <a:latin typeface="Times New Roman" panose="02020603050405020304" pitchFamily="18" charset="0"/>
                <a:cs typeface="Times New Roman" panose="02020603050405020304" pitchFamily="18" charset="0"/>
              </a:rPr>
              <a:t>p(x|y)</a:t>
            </a:r>
            <a:endParaRPr lang="en-US" sz="2000" b="1" dirty="0"/>
          </a:p>
        </p:txBody>
      </p:sp>
    </p:spTree>
    <p:extLst>
      <p:ext uri="{BB962C8B-B14F-4D97-AF65-F5344CB8AC3E}">
        <p14:creationId xmlns:p14="http://schemas.microsoft.com/office/powerpoint/2010/main" val="39112267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0957" y="1979822"/>
            <a:ext cx="3613682"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THANK YOU !</a:t>
            </a:r>
            <a:endParaRPr lang="en-US" sz="4000" b="1" dirty="0">
              <a:latin typeface="Times New Roman" pitchFamily="18" charset="0"/>
              <a:cs typeface="Times New Roman" pitchFamily="18" charset="0"/>
            </a:endParaRPr>
          </a:p>
        </p:txBody>
      </p:sp>
      <p:sp>
        <p:nvSpPr>
          <p:cNvPr id="3" name="TextBox 2"/>
          <p:cNvSpPr txBox="1"/>
          <p:nvPr/>
        </p:nvSpPr>
        <p:spPr>
          <a:xfrm>
            <a:off x="4230958" y="3112305"/>
            <a:ext cx="3763659"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HAPPY LEARNING!! </a:t>
            </a:r>
            <a:endParaRPr lang="en-US" sz="2800" b="1" dirty="0">
              <a:latin typeface="Times New Roman" pitchFamily="18" charset="0"/>
              <a:cs typeface="Times New Roman" pitchFamily="18" charset="0"/>
            </a:endParaRPr>
          </a:p>
        </p:txBody>
      </p:sp>
      <p:sp>
        <p:nvSpPr>
          <p:cNvPr id="4" name="TextBox 3"/>
          <p:cNvSpPr txBox="1"/>
          <p:nvPr/>
        </p:nvSpPr>
        <p:spPr>
          <a:xfrm>
            <a:off x="3711679" y="4122467"/>
            <a:ext cx="4802212" cy="646331"/>
          </a:xfrm>
          <a:prstGeom prst="rect">
            <a:avLst/>
          </a:prstGeom>
          <a:noFill/>
        </p:spPr>
        <p:txBody>
          <a:bodyPr wrap="none" rtlCol="0">
            <a:spAutoFit/>
          </a:bodyPr>
          <a:lstStyle/>
          <a:p>
            <a:pPr algn="ctr"/>
            <a:r>
              <a:rPr lang="en-US" dirty="0" smtClean="0">
                <a:hlinkClick r:id="rId2"/>
              </a:rPr>
              <a:t>www.linkedin.com/in/ramendra-kumar-57334478/</a:t>
            </a:r>
            <a:endParaRPr lang="en-US" dirty="0" smtClean="0"/>
          </a:p>
          <a:p>
            <a:pPr algn="ctr"/>
            <a:r>
              <a:rPr lang="en-US" dirty="0">
                <a:hlinkClick r:id="rId3"/>
              </a:rPr>
              <a:t>https://github.com/Rami-RK</a:t>
            </a:r>
            <a:endParaRPr lang="en-US" dirty="0"/>
          </a:p>
        </p:txBody>
      </p:sp>
    </p:spTree>
    <p:extLst>
      <p:ext uri="{BB962C8B-B14F-4D97-AF65-F5344CB8AC3E}">
        <p14:creationId xmlns:p14="http://schemas.microsoft.com/office/powerpoint/2010/main" val="3459705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3EFDF05-A6AC-4766-AB34-2C55872311E3}"/>
              </a:ext>
            </a:extLst>
          </p:cNvPr>
          <p:cNvSpPr txBox="1"/>
          <p:nvPr/>
        </p:nvSpPr>
        <p:spPr>
          <a:xfrm>
            <a:off x="3748666" y="292325"/>
            <a:ext cx="4769639" cy="52322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sz="2800" b="1" dirty="0"/>
              <a:t>Two Types of Random Variable</a:t>
            </a:r>
          </a:p>
        </p:txBody>
      </p:sp>
      <p:pic>
        <p:nvPicPr>
          <p:cNvPr id="3" name="Picture 2">
            <a:extLst>
              <a:ext uri="{FF2B5EF4-FFF2-40B4-BE49-F238E27FC236}">
                <a16:creationId xmlns="" xmlns:a16="http://schemas.microsoft.com/office/drawing/2014/main" id="{C5B2BE1A-6835-4830-8D90-CF83C437A86F}"/>
              </a:ext>
            </a:extLst>
          </p:cNvPr>
          <p:cNvPicPr>
            <a:picLocks noChangeAspect="1"/>
          </p:cNvPicPr>
          <p:nvPr/>
        </p:nvPicPr>
        <p:blipFill>
          <a:blip r:embed="rId2"/>
          <a:stretch>
            <a:fillRect/>
          </a:stretch>
        </p:blipFill>
        <p:spPr>
          <a:xfrm>
            <a:off x="979788" y="1647827"/>
            <a:ext cx="9229725" cy="1781175"/>
          </a:xfrm>
          <a:prstGeom prst="rect">
            <a:avLst/>
          </a:prstGeom>
        </p:spPr>
      </p:pic>
      <p:sp>
        <p:nvSpPr>
          <p:cNvPr id="4" name="TextBox 3">
            <a:extLst>
              <a:ext uri="{FF2B5EF4-FFF2-40B4-BE49-F238E27FC236}">
                <a16:creationId xmlns="" xmlns:a16="http://schemas.microsoft.com/office/drawing/2014/main" id="{4025CF22-00AE-471F-9D1A-0A00F684A3D9}"/>
              </a:ext>
            </a:extLst>
          </p:cNvPr>
          <p:cNvSpPr txBox="1"/>
          <p:nvPr/>
        </p:nvSpPr>
        <p:spPr>
          <a:xfrm>
            <a:off x="6453810" y="3644348"/>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 xmlns:a16="http://schemas.microsoft.com/office/drawing/2014/main" id="{23657C13-CC05-4770-A8A1-C51A5AA1DB77}"/>
              </a:ext>
            </a:extLst>
          </p:cNvPr>
          <p:cNvSpPr txBox="1"/>
          <p:nvPr/>
        </p:nvSpPr>
        <p:spPr>
          <a:xfrm>
            <a:off x="4108173" y="3505849"/>
            <a:ext cx="3532634" cy="646331"/>
          </a:xfrm>
          <a:prstGeom prst="rect">
            <a:avLst/>
          </a:prstGeom>
          <a:noFill/>
        </p:spPr>
        <p:txBody>
          <a:bodyPr wrap="none" rtlCol="0">
            <a:spAutoFit/>
          </a:bodyPr>
          <a:lstStyle/>
          <a:p>
            <a:r>
              <a:rPr lang="en-US" dirty="0"/>
              <a:t>Where </a:t>
            </a:r>
            <a:r>
              <a:rPr lang="en-US" dirty="0" smtClean="0"/>
              <a:t>integers={……,-</a:t>
            </a:r>
            <a:r>
              <a:rPr lang="en-US" dirty="0"/>
              <a:t>2,-1,0,1,2……}</a:t>
            </a:r>
          </a:p>
          <a:p>
            <a:r>
              <a:rPr lang="en-US" dirty="0"/>
              <a:t>Naturals, N={1,2,3……..}</a:t>
            </a:r>
          </a:p>
        </p:txBody>
      </p:sp>
      <p:pic>
        <p:nvPicPr>
          <p:cNvPr id="6" name="Picture 5">
            <a:extLst>
              <a:ext uri="{FF2B5EF4-FFF2-40B4-BE49-F238E27FC236}">
                <a16:creationId xmlns="" xmlns:a16="http://schemas.microsoft.com/office/drawing/2014/main" id="{FB7D8A7B-2345-4DAA-A57C-F722850B35A4}"/>
              </a:ext>
            </a:extLst>
          </p:cNvPr>
          <p:cNvPicPr>
            <a:picLocks noChangeAspect="1"/>
          </p:cNvPicPr>
          <p:nvPr/>
        </p:nvPicPr>
        <p:blipFill>
          <a:blip r:embed="rId3"/>
          <a:stretch>
            <a:fillRect/>
          </a:stretch>
        </p:blipFill>
        <p:spPr>
          <a:xfrm>
            <a:off x="979789" y="5018018"/>
            <a:ext cx="8753475" cy="1619250"/>
          </a:xfrm>
          <a:prstGeom prst="rect">
            <a:avLst/>
          </a:prstGeom>
        </p:spPr>
      </p:pic>
      <p:sp>
        <p:nvSpPr>
          <p:cNvPr id="7" name="TextBox 6">
            <a:extLst>
              <a:ext uri="{FF2B5EF4-FFF2-40B4-BE49-F238E27FC236}">
                <a16:creationId xmlns="" xmlns:a16="http://schemas.microsoft.com/office/drawing/2014/main" id="{22468B25-86D0-47A0-81BC-DA4D9BDFC3B2}"/>
              </a:ext>
            </a:extLst>
          </p:cNvPr>
          <p:cNvSpPr txBox="1"/>
          <p:nvPr/>
        </p:nvSpPr>
        <p:spPr>
          <a:xfrm>
            <a:off x="913056" y="1113308"/>
            <a:ext cx="3789114" cy="461665"/>
          </a:xfrm>
          <a:prstGeom prst="rect">
            <a:avLst/>
          </a:prstGeom>
          <a:noFill/>
        </p:spPr>
        <p:txBody>
          <a:bodyPr wrap="none" rtlCol="0">
            <a:spAutoFit/>
          </a:bodyPr>
          <a:lstStyle/>
          <a:p>
            <a:r>
              <a:rPr lang="en-US" sz="2400" b="1" dirty="0"/>
              <a:t>1. Discrete Random Variable</a:t>
            </a:r>
          </a:p>
        </p:txBody>
      </p:sp>
      <p:sp>
        <p:nvSpPr>
          <p:cNvPr id="8" name="TextBox 7">
            <a:extLst>
              <a:ext uri="{FF2B5EF4-FFF2-40B4-BE49-F238E27FC236}">
                <a16:creationId xmlns="" xmlns:a16="http://schemas.microsoft.com/office/drawing/2014/main" id="{D767DA17-9E71-4098-9201-9E8C2BE59BBA}"/>
              </a:ext>
            </a:extLst>
          </p:cNvPr>
          <p:cNvSpPr txBox="1"/>
          <p:nvPr/>
        </p:nvSpPr>
        <p:spPr>
          <a:xfrm>
            <a:off x="932937" y="4431495"/>
            <a:ext cx="4207562" cy="461665"/>
          </a:xfrm>
          <a:prstGeom prst="rect">
            <a:avLst/>
          </a:prstGeom>
          <a:noFill/>
        </p:spPr>
        <p:txBody>
          <a:bodyPr wrap="none" rtlCol="0">
            <a:spAutoFit/>
          </a:bodyPr>
          <a:lstStyle/>
          <a:p>
            <a:r>
              <a:rPr lang="en-US" sz="2400" b="1" dirty="0"/>
              <a:t>2. Continuous Random Variable</a:t>
            </a:r>
          </a:p>
        </p:txBody>
      </p:sp>
    </p:spTree>
    <p:extLst>
      <p:ext uri="{BB962C8B-B14F-4D97-AF65-F5344CB8AC3E}">
        <p14:creationId xmlns:p14="http://schemas.microsoft.com/office/powerpoint/2010/main" val="2543565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AC0E365-A249-42AD-8515-BE6EF1F9391E}"/>
              </a:ext>
            </a:extLst>
          </p:cNvPr>
          <p:cNvPicPr>
            <a:picLocks noChangeAspect="1"/>
          </p:cNvPicPr>
          <p:nvPr/>
        </p:nvPicPr>
        <p:blipFill>
          <a:blip r:embed="rId2"/>
          <a:stretch>
            <a:fillRect/>
          </a:stretch>
        </p:blipFill>
        <p:spPr>
          <a:xfrm>
            <a:off x="186359" y="426956"/>
            <a:ext cx="8365131" cy="5814523"/>
          </a:xfrm>
          <a:prstGeom prst="rect">
            <a:avLst/>
          </a:prstGeom>
        </p:spPr>
      </p:pic>
      <p:sp>
        <p:nvSpPr>
          <p:cNvPr id="9" name="TextBox 8">
            <a:extLst>
              <a:ext uri="{FF2B5EF4-FFF2-40B4-BE49-F238E27FC236}">
                <a16:creationId xmlns="" xmlns:a16="http://schemas.microsoft.com/office/drawing/2014/main" id="{F733E578-7AA4-460A-A4F0-EAE7AF59B2B6}"/>
              </a:ext>
            </a:extLst>
          </p:cNvPr>
          <p:cNvSpPr txBox="1"/>
          <p:nvPr/>
        </p:nvSpPr>
        <p:spPr>
          <a:xfrm>
            <a:off x="3927537" y="196123"/>
            <a:ext cx="3758724" cy="461665"/>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400" b="1" dirty="0" smtClean="0"/>
              <a:t>Coin </a:t>
            </a:r>
            <a:r>
              <a:rPr lang="en-US" sz="2400" b="1" dirty="0"/>
              <a:t>T</a:t>
            </a:r>
            <a:r>
              <a:rPr lang="en-US" sz="2400" b="1" dirty="0" smtClean="0"/>
              <a:t>oss </a:t>
            </a:r>
            <a:r>
              <a:rPr lang="en-US" sz="2400" b="1" dirty="0"/>
              <a:t>E</a:t>
            </a:r>
            <a:r>
              <a:rPr lang="en-US" sz="2400" b="1" dirty="0" smtClean="0"/>
              <a:t>xample</a:t>
            </a:r>
            <a:endParaRPr lang="en-US" sz="2400" b="1" dirty="0"/>
          </a:p>
        </p:txBody>
      </p:sp>
      <p:pic>
        <p:nvPicPr>
          <p:cNvPr id="11" name="Picture 10">
            <a:extLst>
              <a:ext uri="{FF2B5EF4-FFF2-40B4-BE49-F238E27FC236}">
                <a16:creationId xmlns="" xmlns:a16="http://schemas.microsoft.com/office/drawing/2014/main" id="{898EC67F-62D0-4462-A185-C60C64947167}"/>
              </a:ext>
            </a:extLst>
          </p:cNvPr>
          <p:cNvPicPr>
            <a:picLocks noChangeAspect="1"/>
          </p:cNvPicPr>
          <p:nvPr/>
        </p:nvPicPr>
        <p:blipFill>
          <a:blip r:embed="rId3"/>
          <a:stretch>
            <a:fillRect/>
          </a:stretch>
        </p:blipFill>
        <p:spPr>
          <a:xfrm>
            <a:off x="8264529" y="1578664"/>
            <a:ext cx="3741113" cy="1267240"/>
          </a:xfrm>
          <a:prstGeom prst="rect">
            <a:avLst/>
          </a:prstGeom>
        </p:spPr>
      </p:pic>
      <p:sp>
        <p:nvSpPr>
          <p:cNvPr id="12" name="TextBox 11">
            <a:extLst>
              <a:ext uri="{FF2B5EF4-FFF2-40B4-BE49-F238E27FC236}">
                <a16:creationId xmlns="" xmlns:a16="http://schemas.microsoft.com/office/drawing/2014/main" id="{F62A2D58-FCF6-4D40-887E-76EBD9560268}"/>
              </a:ext>
            </a:extLst>
          </p:cNvPr>
          <p:cNvSpPr txBox="1"/>
          <p:nvPr/>
        </p:nvSpPr>
        <p:spPr>
          <a:xfrm>
            <a:off x="8551490" y="426954"/>
            <a:ext cx="2756452" cy="923330"/>
          </a:xfrm>
          <a:prstGeom prst="rect">
            <a:avLst/>
          </a:prstGeom>
          <a:noFill/>
          <a:ln>
            <a:solidFill>
              <a:schemeClr val="accent1"/>
            </a:solidFill>
          </a:ln>
        </p:spPr>
        <p:txBody>
          <a:bodyPr wrap="square" rtlCol="0">
            <a:spAutoFit/>
          </a:bodyPr>
          <a:lstStyle/>
          <a:p>
            <a:pPr algn="ctr"/>
            <a:r>
              <a:rPr lang="en-US" dirty="0"/>
              <a:t>Operations on </a:t>
            </a:r>
          </a:p>
          <a:p>
            <a:pPr algn="ctr"/>
            <a:r>
              <a:rPr lang="en-US" dirty="0"/>
              <a:t>Random Variable</a:t>
            </a:r>
          </a:p>
          <a:p>
            <a:pPr algn="ctr"/>
            <a:r>
              <a:rPr lang="en-US" dirty="0"/>
              <a:t>(X)</a:t>
            </a:r>
          </a:p>
        </p:txBody>
      </p:sp>
    </p:spTree>
    <p:extLst>
      <p:ext uri="{BB962C8B-B14F-4D97-AF65-F5344CB8AC3E}">
        <p14:creationId xmlns:p14="http://schemas.microsoft.com/office/powerpoint/2010/main" val="318623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719" y="783908"/>
            <a:ext cx="3829051"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1015" y="2081977"/>
            <a:ext cx="41433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4247" y="3597028"/>
            <a:ext cx="45339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6000" contrast="62000"/>
                    </a14:imgEffect>
                  </a14:imgLayer>
                </a14:imgProps>
              </a:ext>
              <a:ext uri="{28A0092B-C50C-407E-A947-70E740481C1C}">
                <a14:useLocalDpi xmlns:a14="http://schemas.microsoft.com/office/drawing/2010/main" val="0"/>
              </a:ext>
            </a:extLst>
          </a:blip>
          <a:srcRect/>
          <a:stretch>
            <a:fillRect/>
          </a:stretch>
        </p:blipFill>
        <p:spPr bwMode="auto">
          <a:xfrm>
            <a:off x="1797807" y="4374518"/>
            <a:ext cx="8703414" cy="2381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387" y="1579714"/>
            <a:ext cx="22479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067050" y="42040"/>
            <a:ext cx="8356127" cy="646331"/>
          </a:xfrm>
          <a:prstGeom prst="rect">
            <a:avLst/>
          </a:prstGeom>
          <a:noFill/>
        </p:spPr>
        <p:txBody>
          <a:bodyPr wrap="square" rtlCol="0">
            <a:spAutoFit/>
          </a:bodyPr>
          <a:lstStyle/>
          <a:p>
            <a:pPr algn="ctr"/>
            <a:r>
              <a:rPr lang="en-US" dirty="0" smtClean="0"/>
              <a:t>Suppose we have an unfair  tetrahedral dice </a:t>
            </a:r>
            <a:r>
              <a:rPr lang="en-US" dirty="0"/>
              <a:t>(4 faced, written 1,2,3,4  on </a:t>
            </a:r>
            <a:r>
              <a:rPr lang="en-US" dirty="0" smtClean="0"/>
              <a:t>faces)</a:t>
            </a:r>
          </a:p>
          <a:p>
            <a:pPr algn="ctr"/>
            <a:r>
              <a:rPr lang="en-US" dirty="0" smtClean="0"/>
              <a:t> with following probability of getting   each face:</a:t>
            </a:r>
            <a:endParaRPr lang="en-US" dirty="0"/>
          </a:p>
        </p:txBody>
      </p:sp>
      <p:sp>
        <p:nvSpPr>
          <p:cNvPr id="8" name="TextBox 7"/>
          <p:cNvSpPr txBox="1"/>
          <p:nvPr/>
        </p:nvSpPr>
        <p:spPr>
          <a:xfrm>
            <a:off x="2838712" y="1352872"/>
            <a:ext cx="8364790" cy="646331"/>
          </a:xfrm>
          <a:prstGeom prst="rect">
            <a:avLst/>
          </a:prstGeom>
          <a:noFill/>
        </p:spPr>
        <p:txBody>
          <a:bodyPr wrap="none" rtlCol="0">
            <a:spAutoFit/>
          </a:bodyPr>
          <a:lstStyle/>
          <a:p>
            <a:r>
              <a:rPr lang="en-US" dirty="0" smtClean="0"/>
              <a:t>Here random outcomes (variables): X= {1,2,3,4}</a:t>
            </a:r>
          </a:p>
          <a:p>
            <a:r>
              <a:rPr lang="en-US" dirty="0" smtClean="0"/>
              <a:t>The information of probability of random variable X, can be </a:t>
            </a:r>
            <a:r>
              <a:rPr lang="en-US" b="1" dirty="0" smtClean="0"/>
              <a:t>specified</a:t>
            </a:r>
            <a:r>
              <a:rPr lang="en-US" dirty="0" smtClean="0"/>
              <a:t> in following ways:</a:t>
            </a:r>
            <a:endParaRPr lang="en-US" dirty="0"/>
          </a:p>
        </p:txBody>
      </p:sp>
      <p:sp>
        <p:nvSpPr>
          <p:cNvPr id="9" name="TextBox 8"/>
          <p:cNvSpPr txBox="1"/>
          <p:nvPr/>
        </p:nvSpPr>
        <p:spPr>
          <a:xfrm>
            <a:off x="2602331" y="3135982"/>
            <a:ext cx="9016892" cy="369332"/>
          </a:xfrm>
          <a:prstGeom prst="rect">
            <a:avLst/>
          </a:prstGeom>
          <a:noFill/>
        </p:spPr>
        <p:txBody>
          <a:bodyPr wrap="none" rtlCol="0">
            <a:spAutoFit/>
          </a:bodyPr>
          <a:lstStyle/>
          <a:p>
            <a:r>
              <a:rPr lang="en-US" dirty="0" smtClean="0"/>
              <a:t>In this case, probability of each outcome can be written as a function of outcome, given below</a:t>
            </a:r>
            <a:endParaRPr lang="en-US" dirty="0"/>
          </a:p>
        </p:txBody>
      </p:sp>
      <p:sp>
        <p:nvSpPr>
          <p:cNvPr id="10" name="TextBox 9"/>
          <p:cNvSpPr txBox="1"/>
          <p:nvPr/>
        </p:nvSpPr>
        <p:spPr>
          <a:xfrm>
            <a:off x="259308" y="142460"/>
            <a:ext cx="2165978" cy="523220"/>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sz="2800" dirty="0" smtClean="0">
                <a:latin typeface="Times New Roman" pitchFamily="18" charset="0"/>
                <a:cs typeface="Times New Roman" pitchFamily="18" charset="0"/>
              </a:rPr>
              <a:t>Specification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679537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F702E94-5EF6-492A-9717-FA834C240F77}"/>
              </a:ext>
            </a:extLst>
          </p:cNvPr>
          <p:cNvPicPr>
            <a:picLocks noChangeAspect="1"/>
          </p:cNvPicPr>
          <p:nvPr/>
        </p:nvPicPr>
        <p:blipFill>
          <a:blip r:embed="rId2"/>
          <a:stretch>
            <a:fillRect/>
          </a:stretch>
        </p:blipFill>
        <p:spPr>
          <a:xfrm>
            <a:off x="859803" y="602974"/>
            <a:ext cx="9635325" cy="1634785"/>
          </a:xfrm>
          <a:prstGeom prst="rect">
            <a:avLst/>
          </a:prstGeom>
        </p:spPr>
      </p:pic>
      <p:pic>
        <p:nvPicPr>
          <p:cNvPr id="4" name="Picture 3">
            <a:extLst>
              <a:ext uri="{FF2B5EF4-FFF2-40B4-BE49-F238E27FC236}">
                <a16:creationId xmlns="" xmlns:a16="http://schemas.microsoft.com/office/drawing/2014/main" id="{E468677A-6B2A-4EEE-8C09-935E108F8F02}"/>
              </a:ext>
            </a:extLst>
          </p:cNvPr>
          <p:cNvPicPr>
            <a:picLocks noChangeAspect="1"/>
          </p:cNvPicPr>
          <p:nvPr/>
        </p:nvPicPr>
        <p:blipFill>
          <a:blip r:embed="rId3"/>
          <a:stretch>
            <a:fillRect/>
          </a:stretch>
        </p:blipFill>
        <p:spPr>
          <a:xfrm>
            <a:off x="751608" y="2223319"/>
            <a:ext cx="9743520" cy="932509"/>
          </a:xfrm>
          <a:prstGeom prst="rect">
            <a:avLst/>
          </a:prstGeom>
        </p:spPr>
      </p:pic>
      <p:sp>
        <p:nvSpPr>
          <p:cNvPr id="5" name="TextBox 4">
            <a:extLst>
              <a:ext uri="{FF2B5EF4-FFF2-40B4-BE49-F238E27FC236}">
                <a16:creationId xmlns="" xmlns:a16="http://schemas.microsoft.com/office/drawing/2014/main" id="{78097107-F14B-4187-865C-2D7BDA59EF97}"/>
              </a:ext>
            </a:extLst>
          </p:cNvPr>
          <p:cNvSpPr txBox="1"/>
          <p:nvPr/>
        </p:nvSpPr>
        <p:spPr>
          <a:xfrm>
            <a:off x="3605009" y="-4550"/>
            <a:ext cx="4677507" cy="461665"/>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just"/>
            <a:r>
              <a:rPr lang="en-US" sz="2400" b="1" dirty="0"/>
              <a:t>Probability </a:t>
            </a:r>
            <a:r>
              <a:rPr lang="en-US" sz="2400" b="1" dirty="0" smtClean="0"/>
              <a:t> Mass Function (PMF</a:t>
            </a:r>
            <a:r>
              <a:rPr lang="en-US" sz="2400" b="1" dirty="0"/>
              <a:t>)</a:t>
            </a:r>
          </a:p>
        </p:txBody>
      </p:sp>
      <p:sp>
        <p:nvSpPr>
          <p:cNvPr id="6" name="TextBox 5">
            <a:extLst>
              <a:ext uri="{FF2B5EF4-FFF2-40B4-BE49-F238E27FC236}">
                <a16:creationId xmlns="" xmlns:a16="http://schemas.microsoft.com/office/drawing/2014/main" id="{7FF360A1-F657-4458-A966-C3C8C16FA671}"/>
              </a:ext>
            </a:extLst>
          </p:cNvPr>
          <p:cNvSpPr txBox="1"/>
          <p:nvPr/>
        </p:nvSpPr>
        <p:spPr>
          <a:xfrm>
            <a:off x="3439230" y="3159305"/>
            <a:ext cx="5049833" cy="461665"/>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400" b="1" dirty="0"/>
              <a:t>Discrete Probability </a:t>
            </a:r>
            <a:r>
              <a:rPr lang="en-US" sz="2400" b="1" dirty="0" smtClean="0"/>
              <a:t>Distribution </a:t>
            </a:r>
            <a:r>
              <a:rPr lang="en-US" sz="2400" b="1" dirty="0"/>
              <a:t>P</a:t>
            </a:r>
            <a:r>
              <a:rPr lang="en-US" sz="2400" b="1" dirty="0" smtClean="0"/>
              <a:t>(X</a:t>
            </a:r>
            <a:r>
              <a:rPr lang="en-US" sz="2400" b="1" dirty="0"/>
              <a:t>)</a:t>
            </a:r>
          </a:p>
        </p:txBody>
      </p:sp>
      <p:pic>
        <p:nvPicPr>
          <p:cNvPr id="7" name="Picture 6">
            <a:extLst>
              <a:ext uri="{FF2B5EF4-FFF2-40B4-BE49-F238E27FC236}">
                <a16:creationId xmlns="" xmlns:a16="http://schemas.microsoft.com/office/drawing/2014/main" id="{B1BD942C-42AA-4129-A36D-F86D3C51654B}"/>
              </a:ext>
            </a:extLst>
          </p:cNvPr>
          <p:cNvPicPr>
            <a:picLocks noChangeAspect="1"/>
          </p:cNvPicPr>
          <p:nvPr/>
        </p:nvPicPr>
        <p:blipFill>
          <a:blip r:embed="rId4"/>
          <a:stretch>
            <a:fillRect/>
          </a:stretch>
        </p:blipFill>
        <p:spPr>
          <a:xfrm>
            <a:off x="298022" y="3657082"/>
            <a:ext cx="10919783" cy="1913295"/>
          </a:xfrm>
          <a:prstGeom prst="rect">
            <a:avLst/>
          </a:prstGeom>
        </p:spPr>
      </p:pic>
      <p:pic>
        <p:nvPicPr>
          <p:cNvPr id="8" name="Picture 7">
            <a:extLst>
              <a:ext uri="{FF2B5EF4-FFF2-40B4-BE49-F238E27FC236}">
                <a16:creationId xmlns="" xmlns:a16="http://schemas.microsoft.com/office/drawing/2014/main" id="{9AA5781B-06A9-4B05-B514-0BC19229607D}"/>
              </a:ext>
            </a:extLst>
          </p:cNvPr>
          <p:cNvPicPr>
            <a:picLocks noChangeAspect="1"/>
          </p:cNvPicPr>
          <p:nvPr/>
        </p:nvPicPr>
        <p:blipFill>
          <a:blip r:embed="rId5"/>
          <a:stretch>
            <a:fillRect/>
          </a:stretch>
        </p:blipFill>
        <p:spPr>
          <a:xfrm>
            <a:off x="3258366" y="5570376"/>
            <a:ext cx="4191191" cy="1272170"/>
          </a:xfrm>
          <a:prstGeom prst="rect">
            <a:avLst/>
          </a:prstGeom>
        </p:spPr>
      </p:pic>
    </p:spTree>
    <p:extLst>
      <p:ext uri="{BB962C8B-B14F-4D97-AF65-F5344CB8AC3E}">
        <p14:creationId xmlns:p14="http://schemas.microsoft.com/office/powerpoint/2010/main" val="2372642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DB7DE4D-77FB-4532-B507-E9836867E29A}"/>
              </a:ext>
            </a:extLst>
          </p:cNvPr>
          <p:cNvSpPr/>
          <p:nvPr/>
        </p:nvSpPr>
        <p:spPr>
          <a:xfrm>
            <a:off x="3604592" y="50002"/>
            <a:ext cx="5184565" cy="830997"/>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n-US" sz="2400" b="1" dirty="0">
                <a:latin typeface="Times New Roman" panose="02020603050405020304" pitchFamily="18" charset="0"/>
                <a:cs typeface="Times New Roman" panose="02020603050405020304" pitchFamily="18" charset="0"/>
              </a:rPr>
              <a:t>Probability Density </a:t>
            </a:r>
            <a:r>
              <a:rPr lang="en-US" sz="2400" b="1" dirty="0" smtClean="0">
                <a:latin typeface="Times New Roman" panose="02020603050405020304" pitchFamily="18" charset="0"/>
                <a:cs typeface="Times New Roman" panose="02020603050405020304" pitchFamily="18" charset="0"/>
              </a:rPr>
              <a:t>Function</a:t>
            </a:r>
          </a:p>
          <a:p>
            <a:pPr algn="ctr"/>
            <a:r>
              <a:rPr lang="en-US" sz="2400" b="1" dirty="0" smtClean="0">
                <a:latin typeface="Times New Roman" panose="02020603050405020304" pitchFamily="18" charset="0"/>
                <a:cs typeface="Times New Roman" panose="02020603050405020304" pitchFamily="18" charset="0"/>
              </a:rPr>
              <a:t>Example</a:t>
            </a:r>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DD5D2BEB-2394-4362-86A9-96060D762D68}"/>
              </a:ext>
            </a:extLst>
          </p:cNvPr>
          <p:cNvSpPr/>
          <p:nvPr/>
        </p:nvSpPr>
        <p:spPr>
          <a:xfrm>
            <a:off x="404193" y="1017479"/>
            <a:ext cx="11383619" cy="2585323"/>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rPr>
              <a:t>For a physical quantity &gt; possible outcomes &gt;within a range of measured  values. </a:t>
            </a:r>
          </a:p>
          <a:p>
            <a:pPr marL="285750" indent="-285750" algn="just">
              <a:buFont typeface="Wingdings" panose="05000000000000000000" pitchFamily="2" charset="2"/>
              <a:buChar char="Ø"/>
            </a:pPr>
            <a:r>
              <a:rPr lang="en-US" dirty="0">
                <a:latin typeface="Times New Roman" panose="02020603050405020304" pitchFamily="18" charset="0"/>
              </a:rPr>
              <a:t>The nominal length of a shaft is 100 mm, with manufacturing tolerance is 0.1 mm, the actual length will be within the range of 100 </a:t>
            </a:r>
            <a:r>
              <a:rPr lang="en-US" dirty="0">
                <a:latin typeface="Symbol" panose="05050102010706020507" pitchFamily="18" charset="2"/>
              </a:rPr>
              <a:t>± </a:t>
            </a:r>
            <a:r>
              <a:rPr lang="en-US" dirty="0">
                <a:latin typeface="Times New Roman" panose="02020603050405020304" pitchFamily="18" charset="0"/>
              </a:rPr>
              <a:t>0.1 mm .The length  measured vary from 99.90 mm to100.10 mm . </a:t>
            </a:r>
          </a:p>
          <a:p>
            <a:pPr marL="285750" indent="-285750" algn="just">
              <a:buFont typeface="Wingdings" panose="05000000000000000000" pitchFamily="2" charset="2"/>
              <a:buChar char="Ø"/>
            </a:pPr>
            <a:r>
              <a:rPr lang="en-US" dirty="0">
                <a:latin typeface="Times New Roman" panose="02020603050405020304" pitchFamily="18" charset="0"/>
              </a:rPr>
              <a:t>100 sample measurements of the length are given in Table .It  range from 99.90 mm to100.10 mm , certain values occur more frequently than others. The values around the nominal length 100 mm occur with a higher chance than the values near both endpoints.</a:t>
            </a:r>
          </a:p>
          <a:p>
            <a:pPr marL="285750" indent="-285750" algn="just">
              <a:buFont typeface="Wingdings" panose="05000000000000000000" pitchFamily="2" charset="2"/>
              <a:buChar char="Ø"/>
            </a:pPr>
            <a:r>
              <a:rPr lang="en-US" dirty="0">
                <a:latin typeface="Times New Roman" panose="02020603050405020304" pitchFamily="18" charset="0"/>
              </a:rPr>
              <a:t>If we divide the range [99.90, 100.10] into several equal segments and plot the number of values of the length that reside the segments, we will have a bar-like graph. This type of graph is called a </a:t>
            </a:r>
            <a:r>
              <a:rPr lang="en-US" i="1" dirty="0">
                <a:latin typeface="Times New Roman" panose="02020603050405020304" pitchFamily="18" charset="0"/>
              </a:rPr>
              <a:t>histogram</a:t>
            </a:r>
            <a:r>
              <a:rPr lang="en-US" dirty="0">
                <a:latin typeface="Times New Roman" panose="02020603050405020304" pitchFamily="18" charset="0"/>
              </a:rPr>
              <a:t>. It shows the frequency of the values that occur in different segments.</a:t>
            </a:r>
            <a:endParaRPr lang="en-US" dirty="0"/>
          </a:p>
        </p:txBody>
      </p:sp>
      <p:pic>
        <p:nvPicPr>
          <p:cNvPr id="4" name="Picture 3">
            <a:extLst>
              <a:ext uri="{FF2B5EF4-FFF2-40B4-BE49-F238E27FC236}">
                <a16:creationId xmlns="" xmlns:a16="http://schemas.microsoft.com/office/drawing/2014/main" id="{CA9EE66D-14BA-4069-A100-E1922A8D4362}"/>
              </a:ext>
            </a:extLst>
          </p:cNvPr>
          <p:cNvPicPr>
            <a:picLocks noChangeAspect="1"/>
          </p:cNvPicPr>
          <p:nvPr/>
        </p:nvPicPr>
        <p:blipFill>
          <a:blip r:embed="rId2"/>
          <a:stretch>
            <a:fillRect/>
          </a:stretch>
        </p:blipFill>
        <p:spPr>
          <a:xfrm>
            <a:off x="404194" y="3686900"/>
            <a:ext cx="6534151" cy="2447925"/>
          </a:xfrm>
          <a:prstGeom prst="rect">
            <a:avLst/>
          </a:prstGeom>
        </p:spPr>
      </p:pic>
      <p:pic>
        <p:nvPicPr>
          <p:cNvPr id="5" name="Picture 4">
            <a:extLst>
              <a:ext uri="{FF2B5EF4-FFF2-40B4-BE49-F238E27FC236}">
                <a16:creationId xmlns="" xmlns:a16="http://schemas.microsoft.com/office/drawing/2014/main" id="{92633F7D-B828-4D48-A0FE-097E04FE6161}"/>
              </a:ext>
            </a:extLst>
          </p:cNvPr>
          <p:cNvPicPr>
            <a:picLocks noChangeAspect="1"/>
          </p:cNvPicPr>
          <p:nvPr/>
        </p:nvPicPr>
        <p:blipFill>
          <a:blip r:embed="rId3"/>
          <a:stretch>
            <a:fillRect/>
          </a:stretch>
        </p:blipFill>
        <p:spPr>
          <a:xfrm>
            <a:off x="7169430" y="3253612"/>
            <a:ext cx="4465983" cy="3572787"/>
          </a:xfrm>
          <a:prstGeom prst="rect">
            <a:avLst/>
          </a:prstGeom>
        </p:spPr>
      </p:pic>
    </p:spTree>
    <p:extLst>
      <p:ext uri="{BB962C8B-B14F-4D97-AF65-F5344CB8AC3E}">
        <p14:creationId xmlns:p14="http://schemas.microsoft.com/office/powerpoint/2010/main" val="3513366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1BF080A-8786-488B-8439-D352B6CCB64E}"/>
              </a:ext>
            </a:extLst>
          </p:cNvPr>
          <p:cNvSpPr/>
          <p:nvPr/>
        </p:nvSpPr>
        <p:spPr>
          <a:xfrm>
            <a:off x="848140" y="250950"/>
            <a:ext cx="4969565" cy="1754326"/>
          </a:xfrm>
          <a:prstGeom prst="rect">
            <a:avLst/>
          </a:prstGeom>
        </p:spPr>
        <p:txBody>
          <a:bodyPr wrap="square">
            <a:spAutoFit/>
          </a:bodyPr>
          <a:lstStyle/>
          <a:p>
            <a:pPr algn="just"/>
            <a:r>
              <a:rPr lang="en-US" dirty="0">
                <a:latin typeface="Times New Roman" panose="02020603050405020304" pitchFamily="18" charset="0"/>
              </a:rPr>
              <a:t>If we plot the number of samples (measurements) divided by the total number of measurements, we obtain a variant of the last histogram. As shown in Fig. below, the vertical axis represents the number of measurements within each segment divided by the total number of measurements (100).</a:t>
            </a:r>
            <a:endParaRPr lang="en-US" dirty="0"/>
          </a:p>
        </p:txBody>
      </p:sp>
      <p:pic>
        <p:nvPicPr>
          <p:cNvPr id="3" name="Picture 2">
            <a:extLst>
              <a:ext uri="{FF2B5EF4-FFF2-40B4-BE49-F238E27FC236}">
                <a16:creationId xmlns="" xmlns:a16="http://schemas.microsoft.com/office/drawing/2014/main" id="{7C88FC8A-9EB7-4855-B892-9DF8D3F26867}"/>
              </a:ext>
            </a:extLst>
          </p:cNvPr>
          <p:cNvPicPr>
            <a:picLocks noChangeAspect="1"/>
          </p:cNvPicPr>
          <p:nvPr/>
        </p:nvPicPr>
        <p:blipFill>
          <a:blip r:embed="rId2"/>
          <a:stretch>
            <a:fillRect/>
          </a:stretch>
        </p:blipFill>
        <p:spPr>
          <a:xfrm>
            <a:off x="504829" y="2466782"/>
            <a:ext cx="5591175" cy="4181475"/>
          </a:xfrm>
          <a:prstGeom prst="rect">
            <a:avLst/>
          </a:prstGeom>
        </p:spPr>
      </p:pic>
      <p:sp>
        <p:nvSpPr>
          <p:cNvPr id="4" name="Rectangle 3">
            <a:extLst>
              <a:ext uri="{FF2B5EF4-FFF2-40B4-BE49-F238E27FC236}">
                <a16:creationId xmlns="" xmlns:a16="http://schemas.microsoft.com/office/drawing/2014/main" id="{692376A8-9FB7-408A-AAB9-AD99D578E69B}"/>
              </a:ext>
            </a:extLst>
          </p:cNvPr>
          <p:cNvSpPr/>
          <p:nvPr/>
        </p:nvSpPr>
        <p:spPr>
          <a:xfrm>
            <a:off x="6268281" y="306246"/>
            <a:ext cx="5685183" cy="1200329"/>
          </a:xfrm>
          <a:prstGeom prst="rect">
            <a:avLst/>
          </a:prstGeom>
        </p:spPr>
        <p:txBody>
          <a:bodyPr wrap="square">
            <a:spAutoFit/>
          </a:bodyPr>
          <a:lstStyle/>
          <a:p>
            <a:pPr algn="just"/>
            <a:r>
              <a:rPr lang="en-US" dirty="0">
                <a:latin typeface="Times New Roman" panose="02020603050405020304" pitchFamily="18" charset="0"/>
              </a:rPr>
              <a:t>If we have more samples and use more intervals to divide the range of the length, the bars in the last  Fig. will approach a smooth curve as shown in Fig. below. This curve is called a probability density function (pdf).</a:t>
            </a:r>
            <a:endParaRPr lang="en-US" dirty="0"/>
          </a:p>
        </p:txBody>
      </p:sp>
      <p:pic>
        <p:nvPicPr>
          <p:cNvPr id="5" name="Picture 4">
            <a:extLst>
              <a:ext uri="{FF2B5EF4-FFF2-40B4-BE49-F238E27FC236}">
                <a16:creationId xmlns="" xmlns:a16="http://schemas.microsoft.com/office/drawing/2014/main" id="{2A40D147-AB41-44DE-A439-7779D9FC60A6}"/>
              </a:ext>
            </a:extLst>
          </p:cNvPr>
          <p:cNvPicPr>
            <a:picLocks noChangeAspect="1"/>
          </p:cNvPicPr>
          <p:nvPr/>
        </p:nvPicPr>
        <p:blipFill>
          <a:blip r:embed="rId3"/>
          <a:stretch>
            <a:fillRect/>
          </a:stretch>
        </p:blipFill>
        <p:spPr>
          <a:xfrm>
            <a:off x="6082754" y="2466776"/>
            <a:ext cx="5685183" cy="4327780"/>
          </a:xfrm>
          <a:prstGeom prst="rect">
            <a:avLst/>
          </a:prstGeom>
        </p:spPr>
      </p:pic>
      <p:cxnSp>
        <p:nvCxnSpPr>
          <p:cNvPr id="12" name="Straight Connector 11">
            <a:extLst>
              <a:ext uri="{FF2B5EF4-FFF2-40B4-BE49-F238E27FC236}">
                <a16:creationId xmlns="" xmlns:a16="http://schemas.microsoft.com/office/drawing/2014/main" id="{455E85E3-0A14-450F-B2B2-6E91755C3093}"/>
              </a:ext>
            </a:extLst>
          </p:cNvPr>
          <p:cNvCxnSpPr>
            <a:cxnSpLocks/>
          </p:cNvCxnSpPr>
          <p:nvPr/>
        </p:nvCxnSpPr>
        <p:spPr>
          <a:xfrm>
            <a:off x="6096000"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21111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3.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4659</TotalTime>
  <Words>2245</Words>
  <Application>Microsoft Office PowerPoint</Application>
  <PresentationFormat>Custom</PresentationFormat>
  <Paragraphs>250</Paragraphs>
  <Slides>38</Slides>
  <Notes>0</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Office Theme</vt:lpstr>
      <vt:lpstr>Pushpin</vt:lpstr>
      <vt:lpstr>Waveform</vt:lpstr>
      <vt:lpstr>PowerPoint Presentation</vt:lpstr>
      <vt:lpstr>Data Description: Descriptive Statistics Numerical Measure of Central Tendency Numerical Measure of Variability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NAÏVE BAYES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Ramendra</dc:creator>
  <cp:lastModifiedBy>hP</cp:lastModifiedBy>
  <cp:revision>120</cp:revision>
  <dcterms:created xsi:type="dcterms:W3CDTF">2020-05-10T02:23:33Z</dcterms:created>
  <dcterms:modified xsi:type="dcterms:W3CDTF">2020-10-28T10:02:07Z</dcterms:modified>
</cp:coreProperties>
</file>