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27"/>
  </p:notesMasterIdLst>
  <p:sldIdLst>
    <p:sldId id="294" r:id="rId4"/>
    <p:sldId id="262" r:id="rId5"/>
    <p:sldId id="263" r:id="rId6"/>
    <p:sldId id="257" r:id="rId7"/>
    <p:sldId id="261" r:id="rId8"/>
    <p:sldId id="264" r:id="rId9"/>
    <p:sldId id="256" r:id="rId10"/>
    <p:sldId id="258" r:id="rId11"/>
    <p:sldId id="290" r:id="rId12"/>
    <p:sldId id="265" r:id="rId13"/>
    <p:sldId id="293" r:id="rId14"/>
    <p:sldId id="302" r:id="rId15"/>
    <p:sldId id="295" r:id="rId16"/>
    <p:sldId id="298" r:id="rId17"/>
    <p:sldId id="296" r:id="rId18"/>
    <p:sldId id="305" r:id="rId19"/>
    <p:sldId id="304" r:id="rId20"/>
    <p:sldId id="306" r:id="rId21"/>
    <p:sldId id="307" r:id="rId22"/>
    <p:sldId id="311" r:id="rId23"/>
    <p:sldId id="310" r:id="rId24"/>
    <p:sldId id="308" r:id="rId25"/>
    <p:sldId id="30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7D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CADAF-340C-47D7-9B76-D1057A781F0D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BF47-29C6-4EF2-8492-E05BF9443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76F603-31CD-4515-863D-0B6D6E85F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31581B4-24E5-42CE-B6DF-E7199390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D1C51E-721D-46BB-9E86-04CADC81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FE11-E6E2-4B01-B8F8-BFD2E6C89C9F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2091BD-F12A-47CB-BC7C-07667819C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04D8BAE-F50E-4691-88F8-5A6C22FA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378A68-3C28-42E9-9B5A-1AD9D69F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D8F418E-B631-42F4-962E-A2F51D424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B4DD05-FA5B-4F39-969D-84FDDD8F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0AC2A-6164-4D13-A773-939E9B5A6088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F8FEEDF-F2F5-4A3B-B514-32E6782A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47169C-63EB-41E3-A9EA-30504915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3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34F8E2A-E58B-455E-A0E6-A20B8D9B4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1A5C8FD-3001-4564-A5A6-63EF8CF78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6F0A59-292A-4494-913D-06CC4D0B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1DB8-F5FC-4B9D-9795-60997696D12F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BB79EF-47A4-43DC-A3C8-A2D54F00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1EF2AF-A02A-4B82-AC58-71E5E2D6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65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B1594-6DC3-4DE6-9830-513985083682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2880-2BAD-4FF3-ADD4-F4CB7AFD5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9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3BDA-0EBF-42DE-B8D9-1CD03C1C9845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2880-2BAD-4FF3-ADD4-F4CB7AFD5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73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E917-E7C9-461D-ADEA-E0E9705EE36C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2880-2BAD-4FF3-ADD4-F4CB7AFD5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27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F87-0D15-45B3-BDA6-456F98CE0971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2880-2BAD-4FF3-ADD4-F4CB7AFD5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69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0E77F-ED27-4185-AB50-3E43210D89EF}" type="datetime1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2880-2BAD-4FF3-ADD4-F4CB7AFD5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27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DCF8D-42AB-4705-A2A9-88DDFBEEE008}" type="datetime1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2880-2BAD-4FF3-ADD4-F4CB7AFD5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60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D1C5-97E3-4684-BE6C-E4B10F30A962}" type="datetime1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2880-2BAD-4FF3-ADD4-F4CB7AFD5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76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546C-D6A2-4FCC-AFEF-BEAF80A0B370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2880-2BAD-4FF3-ADD4-F4CB7AFD5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0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AE817D-C171-421B-AD34-F1FFAB22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6BB826-931C-43C2-8A3F-4B8F9886C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BEBD3C-47DA-441D-800C-93CEC1A2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BD93-175F-4984-A0CA-988AB4F6F7AD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975857F-0C25-42E6-A6DF-501FDD5A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005CE7-5465-49FB-A867-8558AB19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929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4973F-8E7B-4FD0-986B-031768816C9B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2880-2BAD-4FF3-ADD4-F4CB7AFD5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9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8F79-977B-43A0-B6E1-73E4AB254AD7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2880-2BAD-4FF3-ADD4-F4CB7AFD5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30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77D8-D432-4311-AB01-4D0E79943DAE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2880-2BAD-4FF3-ADD4-F4CB7AFD5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242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F40AA2-846E-4E6C-B521-9A4ABEDF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1A14A5-5951-4145-8D23-01740066820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0C948D5-DEBA-4D0B-B493-25916C338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E873804-9443-4CEE-8236-3FE9CAA3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3DA2E9AC-96C2-457D-BF5B-9DE4B4B7E596}" type="datetime1">
              <a:rPr lang="en-US" altLang="en-US" smtClean="0"/>
              <a:t>10/13/2020</a:t>
            </a:fld>
            <a:endParaRPr lang="pt-PT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D6FD031-6DCA-4FF9-B68A-9252FF27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PT" altLang="en-US" smtClean="0"/>
              <a:t>Ramendra Kumar</a:t>
            </a:r>
            <a:endParaRPr lang="pt-PT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CBD51F2-4EB4-4A40-9484-DDD354C9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8EE6FB60-E107-4292-A1D0-F00354658039}" type="slidenum">
              <a:rPr lang="pt-PT" altLang="en-US"/>
              <a:pPr/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2610421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7B08-14BE-432D-BB03-53E84678FA0F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268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BA6E-094A-48FF-815E-22B3F4342497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33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1A54-FDA9-46BF-8E86-8BCBF3A978E1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167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5720-90A8-4566-8ABE-719906F7D568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070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5166-DFEE-45CC-87D0-DB39DABC54B6}" type="datetime1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505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11A2-80B0-460D-82F4-2C4DA3AFBAFD}" type="datetime1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4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01C27B-906F-43E7-AD4A-6D44BB8C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5486371-A54D-4224-B627-3D8728119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21A9E9-033C-468D-9D90-FB7AC2FD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8A0D-16C7-4AAB-B28B-AA0B7A323FB9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08C6A7-3477-4A5B-B005-EC0F2BAE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B0F91E-4FD3-443D-9DF0-F4FD8631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30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0CF4-CE27-4F8A-8736-054EBF7374B7}" type="datetime1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125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ACED-A0B6-4DC9-99F2-631070632537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890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4DA9-5EE8-46A3-8D4B-D2EEBD5AC003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362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70DB-CE39-49F4-B65D-55833E1947BB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316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7D31-95CB-4C13-9C6E-03502C4F4439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41219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6337-4F6F-4C95-B910-05D03D404329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110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8949-EE19-43B5-9F6E-E8A4FBBEB58D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8175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F216-EF37-4CAC-AA4A-0E42ECBDEF44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955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69BE-35B7-43F7-A020-17CA4501BDCE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717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ADE63-A310-411A-9EA8-EC306C2F3D4A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2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D670A4-8C80-42B4-9EF3-406DB766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6E4D34-B127-40EF-BA1E-87ED7C927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B71C613-4629-4A61-A087-7285FFEB7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1BD3680-2009-4A64-8DF7-0E47CEA2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4D8E-0D64-4174-9D8F-2706DFDDC543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D43F63-0F70-4A62-B29D-ECB4FFFF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F273BC-09AC-4F00-AAAA-A3185A0E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3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C61F27-200B-4955-A076-5A15CA52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86A4883-D837-44BC-9835-6B5CE80CD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EE6E981-CB32-462A-BB9F-8FB69F94F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F0E1A4-B752-441C-B6FC-F38C7DC68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6C9378B-1072-43E2-873D-1A824C646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EC5D227-5886-4DED-8CB4-ED458C0E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24C6-A045-4A38-9173-817DF3E8F4B0}" type="datetime1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9FE6462-4844-435E-AE60-3E4BEF14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9414B2B-97DE-4988-94A6-5D77EBEE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3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44FDC9-5A49-440A-9D6A-68C70FC2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88EFDCD-1FD9-4B6B-9E78-043DB29B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075A7-1674-4F70-BCFD-DAFA5F7841B8}" type="datetime1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346CDA7-BAB5-43F1-AD51-387229B2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00941A6-CBC5-4FE0-9A6A-AD123A3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6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D6A463E-F800-4061-8BCF-899C862C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46C6-B0F5-4DD9-9BEF-B6936143F68E}" type="datetime1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CA955C3-0ECB-4C96-B5E7-F7DBE02D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0F7383F-77FE-4914-953E-E5E0D50B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8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34382D-FA64-4419-92E2-504D5E39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D4EEE9-FA4C-45AA-9743-B86A0360B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A32FC54-DB66-4F31-B960-30F0DCBD5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4AAF3CE-6706-4CBD-A735-E283014C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3D09-A08E-46C9-8E5E-D1AFED00630A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0A27025-5557-410F-87D4-A4B12802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1ECCE70-6D5E-492C-B380-3C71E7D2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0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A1089C-7959-4E42-9EA3-5BE147C9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9FE8310-0848-41D0-94AA-3797E92B8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15EADDC-FDDE-4BEE-B5E8-809F1E4FA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7DDDD34-A224-4987-9590-BAD037D5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3F4D-2D4E-467D-A8AA-9CDA09CF52DB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71D8016-7759-456F-B86A-02FA4E1F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44BFE81-51F2-49B3-897B-08A19D01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7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F90CC8E-0560-4EF2-B02A-06DD129ED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74846EB-6A2B-49C3-B742-780E49E0B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C1EEF6-7A3A-467C-B8C6-0B4AE9E3B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6D69-A085-421F-A7AA-D2EBB7F3C10A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9721C3-28CC-4CA2-87CA-566F7EA44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A19ECC-E3E2-4AFF-8FD1-2D685E94D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6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50B4A-A46E-4341-8D43-C472AF78FD48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02880-2BAD-4FF3-ADD4-F4CB7AFD5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8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02A20-D6D5-4EB6-AD3A-9BB5EEADA09C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4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50.png"/><Relationship Id="rId7" Type="http://schemas.openxmlformats.org/officeDocument/2006/relationships/image" Target="../media/image46.png"/><Relationship Id="rId12" Type="http://schemas.openxmlformats.org/officeDocument/2006/relationships/image" Target="../media/image61.png"/><Relationship Id="rId17" Type="http://schemas.openxmlformats.org/officeDocument/2006/relationships/image" Target="../media/image89.png"/><Relationship Id="rId2" Type="http://schemas.openxmlformats.org/officeDocument/2006/relationships/image" Target="../media/image39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60.png"/><Relationship Id="rId5" Type="http://schemas.openxmlformats.org/officeDocument/2006/relationships/image" Target="../media/image4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6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80.png"/><Relationship Id="rId7" Type="http://schemas.openxmlformats.org/officeDocument/2006/relationships/image" Target="../media/image46.png"/><Relationship Id="rId12" Type="http://schemas.openxmlformats.org/officeDocument/2006/relationships/image" Target="../media/image86.png"/><Relationship Id="rId2" Type="http://schemas.openxmlformats.org/officeDocument/2006/relationships/image" Target="../media/image79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85.png"/><Relationship Id="rId5" Type="http://schemas.openxmlformats.org/officeDocument/2006/relationships/image" Target="../media/image44.png"/><Relationship Id="rId15" Type="http://schemas.openxmlformats.org/officeDocument/2006/relationships/image" Target="../media/image58.png"/><Relationship Id="rId10" Type="http://schemas.openxmlformats.org/officeDocument/2006/relationships/image" Target="../media/image84.png"/><Relationship Id="rId4" Type="http://schemas.openxmlformats.org/officeDocument/2006/relationships/image" Target="../media/image81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6.png"/><Relationship Id="rId4" Type="http://schemas.openxmlformats.org/officeDocument/2006/relationships/image" Target="../media/image9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0.png"/><Relationship Id="rId13" Type="http://schemas.openxmlformats.org/officeDocument/2006/relationships/image" Target="../media/image2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2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11" Type="http://schemas.openxmlformats.org/officeDocument/2006/relationships/image" Target="../media/image108.png"/><Relationship Id="rId5" Type="http://schemas.openxmlformats.org/officeDocument/2006/relationships/image" Target="../media/image103.png"/><Relationship Id="rId15" Type="http://schemas.openxmlformats.org/officeDocument/2006/relationships/image" Target="../media/image104.png"/><Relationship Id="rId10" Type="http://schemas.openxmlformats.org/officeDocument/2006/relationships/image" Target="../media/image107.png"/><Relationship Id="rId4" Type="http://schemas.openxmlformats.org/officeDocument/2006/relationships/image" Target="../media/image102.png"/><Relationship Id="rId9" Type="http://schemas.openxmlformats.org/officeDocument/2006/relationships/image" Target="../media/image98.png"/><Relationship Id="rId14" Type="http://schemas.openxmlformats.org/officeDocument/2006/relationships/image" Target="../media/image10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ramendra-kumar-57334478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2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9.png"/><Relationship Id="rId7" Type="http://schemas.openxmlformats.org/officeDocument/2006/relationships/image" Target="../media/image50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10" Type="http://schemas.openxmlformats.org/officeDocument/2006/relationships/image" Target="../media/image53.png"/><Relationship Id="rId4" Type="http://schemas.openxmlformats.org/officeDocument/2006/relationships/image" Target="../media/image50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A112A8F-C32A-4128-A54D-8A3DB148F8DB}"/>
              </a:ext>
            </a:extLst>
          </p:cNvPr>
          <p:cNvSpPr txBox="1"/>
          <p:nvPr/>
        </p:nvSpPr>
        <p:spPr>
          <a:xfrm>
            <a:off x="1224951" y="2408932"/>
            <a:ext cx="7251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Linear Regression &amp; Gradient Descent </a:t>
            </a:r>
          </a:p>
          <a:p>
            <a:pPr algn="ctr"/>
            <a:r>
              <a:rPr lang="en-US" sz="3200" dirty="0"/>
              <a:t> With Quick Review of Math involved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85138" y="3974123"/>
            <a:ext cx="195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29354" y="4953054"/>
            <a:ext cx="41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Reference: http://cs229.stanford.edu</a:t>
            </a:r>
          </a:p>
        </p:txBody>
      </p:sp>
    </p:spTree>
    <p:extLst>
      <p:ext uri="{BB962C8B-B14F-4D97-AF65-F5344CB8AC3E}">
        <p14:creationId xmlns:p14="http://schemas.microsoft.com/office/powerpoint/2010/main" val="41089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FA36559-52C5-4D5A-AB91-A6AE709D8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97" y="704253"/>
            <a:ext cx="4583363" cy="45833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51D10BE-EE95-4B77-99C4-DC81DBA71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541" y="1579780"/>
            <a:ext cx="4318201" cy="33975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3F8649F-F91E-447B-AB98-B9B33DB02B33}"/>
              </a:ext>
            </a:extLst>
          </p:cNvPr>
          <p:cNvSpPr txBox="1"/>
          <p:nvPr/>
        </p:nvSpPr>
        <p:spPr>
          <a:xfrm>
            <a:off x="7068051" y="601261"/>
            <a:ext cx="3697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Partial Derivative Example</a:t>
            </a:r>
          </a:p>
          <a:p>
            <a:r>
              <a:rPr lang="en-US" dirty="0"/>
              <a:t>Given 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/>
              <a:t>x=1, y=2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8486855-7FE0-4646-8052-A8E69FDBD6C3}"/>
              </a:ext>
            </a:extLst>
          </p:cNvPr>
          <p:cNvSpPr txBox="1"/>
          <p:nvPr/>
        </p:nvSpPr>
        <p:spPr>
          <a:xfrm>
            <a:off x="7492690" y="5093554"/>
            <a:ext cx="4350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should be differential with respect to y .</a:t>
            </a:r>
          </a:p>
          <a:p>
            <a:r>
              <a:rPr lang="en-US" dirty="0"/>
              <a:t>And following calculation is also  wrong </a:t>
            </a:r>
          </a:p>
          <a:p>
            <a:r>
              <a:rPr lang="en-US" dirty="0"/>
              <a:t>try yourself.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A21D787A-FFEE-4F3A-9001-1F8DF54D4DFA}"/>
              </a:ext>
            </a:extLst>
          </p:cNvPr>
          <p:cNvCxnSpPr/>
          <p:nvPr/>
        </p:nvCxnSpPr>
        <p:spPr>
          <a:xfrm flipH="1" flipV="1">
            <a:off x="7431071" y="4834293"/>
            <a:ext cx="438389" cy="23468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2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9DD7ADC1-4967-4EC3-AC5D-C2BBCB16ECA1}"/>
                  </a:ext>
                </a:extLst>
              </p:cNvPr>
              <p:cNvSpPr txBox="1"/>
              <p:nvPr/>
            </p:nvSpPr>
            <p:spPr>
              <a:xfrm>
                <a:off x="852760" y="198643"/>
                <a:ext cx="3536178" cy="523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Cost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DD7ADC1-4967-4EC3-AC5D-C2BBCB16E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60" y="198643"/>
                <a:ext cx="3536178" cy="523541"/>
              </a:xfrm>
              <a:prstGeom prst="rect">
                <a:avLst/>
              </a:prstGeom>
              <a:blipFill>
                <a:blip r:embed="rId2"/>
                <a:stretch>
                  <a:fillRect l="-5345" t="-3529" b="-2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679DC1D1-3C8D-4C65-94CC-B83BDA17C1E9}"/>
                  </a:ext>
                </a:extLst>
              </p:cNvPr>
              <p:cNvSpPr/>
              <p:nvPr/>
            </p:nvSpPr>
            <p:spPr>
              <a:xfrm>
                <a:off x="636615" y="1098599"/>
                <a:ext cx="3765518" cy="615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C=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79DC1D1-3C8D-4C65-94CC-B83BDA17C1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15" y="1098599"/>
                <a:ext cx="3765518" cy="615874"/>
              </a:xfrm>
              <a:prstGeom prst="rect">
                <a:avLst/>
              </a:prstGeom>
              <a:blipFill>
                <a:blip r:embed="rId3"/>
                <a:stretch>
                  <a:fillRect l="-2427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00167211-F853-4EC3-8E76-14AA505752ED}"/>
                  </a:ext>
                </a:extLst>
              </p:cNvPr>
              <p:cNvSpPr/>
              <p:nvPr/>
            </p:nvSpPr>
            <p:spPr>
              <a:xfrm>
                <a:off x="703091" y="2630452"/>
                <a:ext cx="3163495" cy="615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0167211-F853-4EC3-8E76-14AA50575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91" y="2630452"/>
                <a:ext cx="3163495" cy="615874"/>
              </a:xfrm>
              <a:prstGeom prst="rect">
                <a:avLst/>
              </a:prstGeom>
              <a:blipFill>
                <a:blip r:embed="rId4"/>
                <a:stretch>
                  <a:fillRect l="-2890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D22176EE-1836-44DF-B7A4-E5A9E75313C4}"/>
              </a:ext>
            </a:extLst>
          </p:cNvPr>
          <p:cNvGrpSpPr/>
          <p:nvPr/>
        </p:nvGrpSpPr>
        <p:grpSpPr>
          <a:xfrm>
            <a:off x="126257" y="3992872"/>
            <a:ext cx="3727608" cy="2725781"/>
            <a:chOff x="804635" y="2893141"/>
            <a:chExt cx="3727608" cy="2725781"/>
          </a:xfrm>
        </p:grpSpPr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99DA0A43-694B-4A21-A814-D8F56D90EB75}"/>
                </a:ext>
              </a:extLst>
            </p:cNvPr>
            <p:cNvGrpSpPr/>
            <p:nvPr/>
          </p:nvGrpSpPr>
          <p:grpSpPr>
            <a:xfrm>
              <a:off x="926367" y="2893141"/>
              <a:ext cx="3605876" cy="2725781"/>
              <a:chOff x="926367" y="2893141"/>
              <a:chExt cx="3605876" cy="2725781"/>
            </a:xfrm>
          </p:grpSpPr>
          <p:pic>
            <p:nvPicPr>
              <p:cNvPr id="1026" name="Picture 2" descr="parabola - Wiktionary">
                <a:extLst>
                  <a:ext uri="{FF2B5EF4-FFF2-40B4-BE49-F238E27FC236}">
                    <a16:creationId xmlns="" xmlns:a16="http://schemas.microsoft.com/office/drawing/2014/main" id="{375A2034-156F-4F11-BF9E-F1E123C066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6665" y="3508203"/>
                <a:ext cx="1822533" cy="12127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EC20824B-36A2-42AC-88AC-AFBEB1C371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8136" y="4996070"/>
                <a:ext cx="330410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id="{DDDF0757-1345-439E-9BD6-46C1BEA41D3C}"/>
                  </a:ext>
                </a:extLst>
              </p:cNvPr>
              <p:cNvCxnSpPr/>
              <p:nvPr/>
            </p:nvCxnSpPr>
            <p:spPr>
              <a:xfrm>
                <a:off x="1484243" y="3061252"/>
                <a:ext cx="0" cy="255767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xmlns="" id="{F693084D-AC49-4B13-BF95-8C04D0A91A5B}"/>
                      </a:ext>
                    </a:extLst>
                  </p:cNvPr>
                  <p:cNvSpPr txBox="1"/>
                  <p:nvPr/>
                </p:nvSpPr>
                <p:spPr>
                  <a:xfrm>
                    <a:off x="3512480" y="5122830"/>
                    <a:ext cx="87645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dirty="0">
                        <a:sym typeface="Wingdings" panose="05000000000000000000" pitchFamily="2" charset="2"/>
                      </a:rPr>
                      <a:t>-----&gt;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F693084D-AC49-4B13-BF95-8C04D0A91A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2480" y="5122830"/>
                    <a:ext cx="87645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8197" r="-694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5691F1F4-CFCE-461C-B348-CA27CDAFC479}"/>
                  </a:ext>
                </a:extLst>
              </p:cNvPr>
              <p:cNvSpPr txBox="1"/>
              <p:nvPr/>
            </p:nvSpPr>
            <p:spPr>
              <a:xfrm>
                <a:off x="926367" y="2893141"/>
                <a:ext cx="461665" cy="899285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dirty="0"/>
                  <a:t>Cost----&gt;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D4D3526A-D3C5-47D3-B412-659524440EA0}"/>
                </a:ext>
              </a:extLst>
            </p:cNvPr>
            <p:cNvGrpSpPr/>
            <p:nvPr/>
          </p:nvGrpSpPr>
          <p:grpSpPr>
            <a:xfrm>
              <a:off x="804635" y="4446970"/>
              <a:ext cx="1954500" cy="946455"/>
              <a:chOff x="804635" y="4446970"/>
              <a:chExt cx="1954500" cy="94645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5EC67DA0-FEE8-470F-917E-67121A538533}"/>
                  </a:ext>
                </a:extLst>
              </p:cNvPr>
              <p:cNvCxnSpPr>
                <a:stCxn id="1026" idx="2"/>
              </p:cNvCxnSpPr>
              <p:nvPr/>
            </p:nvCxnSpPr>
            <p:spPr>
              <a:xfrm flipH="1">
                <a:off x="2587931" y="4720984"/>
                <a:ext cx="1" cy="275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EA37C984-6FF7-4F44-A83C-DB7A125AEA9D}"/>
                  </a:ext>
                </a:extLst>
              </p:cNvPr>
              <p:cNvCxnSpPr>
                <a:stCxn id="1026" idx="2"/>
              </p:cNvCxnSpPr>
              <p:nvPr/>
            </p:nvCxnSpPr>
            <p:spPr>
              <a:xfrm flipH="1">
                <a:off x="1388032" y="4720984"/>
                <a:ext cx="11999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F8E1B727-D4F7-4D91-97CE-0F4D1EB8E7B0}"/>
                  </a:ext>
                </a:extLst>
              </p:cNvPr>
              <p:cNvSpPr txBox="1"/>
              <p:nvPr/>
            </p:nvSpPr>
            <p:spPr>
              <a:xfrm>
                <a:off x="804635" y="4446970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Cmin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xmlns="" id="{07C9DCC8-EA7E-434F-9804-D2E2B6E05DF6}"/>
                      </a:ext>
                    </a:extLst>
                  </p:cNvPr>
                  <p:cNvSpPr txBox="1"/>
                  <p:nvPr/>
                </p:nvSpPr>
                <p:spPr>
                  <a:xfrm>
                    <a:off x="2284838" y="5024093"/>
                    <a:ext cx="47429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07C9DCC8-EA7E-434F-9804-D2E2B6E05D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838" y="5024093"/>
                    <a:ext cx="47429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B2B3392E-F7CD-402C-B03C-8B517010FB4F}"/>
              </a:ext>
            </a:extLst>
          </p:cNvPr>
          <p:cNvGrpSpPr/>
          <p:nvPr/>
        </p:nvGrpSpPr>
        <p:grpSpPr>
          <a:xfrm>
            <a:off x="3840063" y="3972600"/>
            <a:ext cx="4123754" cy="2725781"/>
            <a:chOff x="6138204" y="3717474"/>
            <a:chExt cx="4123754" cy="2725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xmlns="" id="{611F1718-0840-48FB-BB7B-38EAF321A9C1}"/>
                    </a:ext>
                  </a:extLst>
                </p:cNvPr>
                <p:cNvSpPr txBox="1"/>
                <p:nvPr/>
              </p:nvSpPr>
              <p:spPr>
                <a:xfrm>
                  <a:off x="7765529" y="5867137"/>
                  <a:ext cx="945506" cy="379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611F1718-0840-48FB-BB7B-38EAF321A9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29" y="5867137"/>
                  <a:ext cx="945506" cy="379719"/>
                </a:xfrm>
                <a:prstGeom prst="rect">
                  <a:avLst/>
                </a:prstGeom>
                <a:blipFill>
                  <a:blip r:embed="rId8"/>
                  <a:stretch>
                    <a:fillRect r="-2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020521FE-43DF-4980-817E-E2EFC6CE5285}"/>
                </a:ext>
              </a:extLst>
            </p:cNvPr>
            <p:cNvGrpSpPr/>
            <p:nvPr/>
          </p:nvGrpSpPr>
          <p:grpSpPr>
            <a:xfrm>
              <a:off x="6138204" y="3717474"/>
              <a:ext cx="4123754" cy="2725781"/>
              <a:chOff x="6096000" y="3661202"/>
              <a:chExt cx="4123754" cy="272578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="" xmlns:a16="http://schemas.microsoft.com/office/drawing/2014/main" id="{4B44C38D-0548-4263-806F-D079167E461D}"/>
                  </a:ext>
                </a:extLst>
              </p:cNvPr>
              <p:cNvGrpSpPr/>
              <p:nvPr/>
            </p:nvGrpSpPr>
            <p:grpSpPr>
              <a:xfrm>
                <a:off x="6096000" y="3661202"/>
                <a:ext cx="4123754" cy="2725781"/>
                <a:chOff x="926367" y="2893141"/>
                <a:chExt cx="4123754" cy="2725781"/>
              </a:xfrm>
            </p:grpSpPr>
            <p:pic>
              <p:nvPicPr>
                <p:cNvPr id="26" name="Picture 2" descr="parabola - Wiktionary">
                  <a:extLst>
                    <a:ext uri="{FF2B5EF4-FFF2-40B4-BE49-F238E27FC236}">
                      <a16:creationId xmlns="" xmlns:a16="http://schemas.microsoft.com/office/drawing/2014/main" id="{8E06B3CB-303D-41A1-84C5-78AEDE181E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665" y="3494135"/>
                  <a:ext cx="1822533" cy="12127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27" name="Straight Connector 26">
                  <a:extLst>
                    <a:ext uri="{FF2B5EF4-FFF2-40B4-BE49-F238E27FC236}">
                      <a16:creationId xmlns="" xmlns:a16="http://schemas.microsoft.com/office/drawing/2014/main" id="{4BB12178-B196-4BE9-B6DF-D19D78892A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28136" y="4996070"/>
                  <a:ext cx="330410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="" xmlns:a16="http://schemas.microsoft.com/office/drawing/2014/main" id="{54FD597C-1B22-4557-9BC3-65DA1F07DF95}"/>
                    </a:ext>
                  </a:extLst>
                </p:cNvPr>
                <p:cNvCxnSpPr/>
                <p:nvPr/>
              </p:nvCxnSpPr>
              <p:spPr>
                <a:xfrm>
                  <a:off x="1484243" y="3061252"/>
                  <a:ext cx="0" cy="255767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xmlns="" id="{5EEC72AA-9772-42D3-8068-2A62BC7D7A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3663" y="5066558"/>
                      <a:ext cx="87645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dirty="0">
                          <a:sym typeface="Wingdings" panose="05000000000000000000" pitchFamily="2" charset="2"/>
                        </a:rPr>
                        <a:t>-----&gt;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xmlns="" xmlns:a14="http://schemas.microsoft.com/office/drawing/2010/main" id="{5EEC72AA-9772-42D3-8068-2A62BC7D7A1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3663" y="5066558"/>
                      <a:ext cx="876458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8197" r="-699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" name="TextBox 29">
                  <a:extLst>
                    <a:ext uri="{FF2B5EF4-FFF2-40B4-BE49-F238E27FC236}">
                      <a16:creationId xmlns="" xmlns:a16="http://schemas.microsoft.com/office/drawing/2014/main" id="{E64F2AED-C845-4964-8FE9-E3AAA4B0A046}"/>
                    </a:ext>
                  </a:extLst>
                </p:cNvPr>
                <p:cNvSpPr txBox="1"/>
                <p:nvPr/>
              </p:nvSpPr>
              <p:spPr>
                <a:xfrm>
                  <a:off x="926367" y="2893141"/>
                  <a:ext cx="461665" cy="899285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/>
                <a:p>
                  <a:r>
                    <a:rPr lang="en-US" dirty="0"/>
                    <a:t>Cost----&gt;</a:t>
                  </a:r>
                </a:p>
              </p:txBody>
            </p:sp>
          </p:grpSp>
          <p:cxnSp>
            <p:nvCxnSpPr>
              <p:cNvPr id="9" name="Straight Connector 8">
                <a:extLst>
                  <a:ext uri="{FF2B5EF4-FFF2-40B4-BE49-F238E27FC236}">
                    <a16:creationId xmlns="" xmlns:a16="http://schemas.microsoft.com/office/drawing/2014/main" id="{CB1A6B6E-6930-42A7-AB9F-AA1C69E59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3679" y="3807131"/>
                <a:ext cx="538925" cy="1500365"/>
              </a:xfrm>
              <a:prstGeom prst="line">
                <a:avLst/>
              </a:prstGeom>
              <a:ln w="31750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="" xmlns:a16="http://schemas.microsoft.com/office/drawing/2014/main" id="{D1A7B37C-A4EC-4B7B-AB34-777272FE02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0918" y="4086143"/>
                <a:ext cx="883747" cy="1433894"/>
              </a:xfrm>
              <a:prstGeom prst="line">
                <a:avLst/>
              </a:prstGeom>
              <a:ln w="31750">
                <a:solidFill>
                  <a:schemeClr val="accent6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="" xmlns:a16="http://schemas.microsoft.com/office/drawing/2014/main" id="{C4944071-C83F-4C90-9523-C4482D8977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04116" y="5169416"/>
                <a:ext cx="915148" cy="544347"/>
              </a:xfrm>
              <a:prstGeom prst="line">
                <a:avLst/>
              </a:prstGeom>
              <a:ln w="222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AEF61C08-CF4F-4F0B-AF58-92D1BF1ED733}"/>
                  </a:ext>
                </a:extLst>
              </p:cNvPr>
              <p:cNvCxnSpPr/>
              <p:nvPr/>
            </p:nvCxnSpPr>
            <p:spPr>
              <a:xfrm>
                <a:off x="8283679" y="5024206"/>
                <a:ext cx="0" cy="768061"/>
              </a:xfrm>
              <a:prstGeom prst="line">
                <a:avLst/>
              </a:prstGeom>
              <a:ln w="31750">
                <a:solidFill>
                  <a:schemeClr val="accent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FDFE8C03-8184-41A1-9CB4-45D1A17D34CD}"/>
                  </a:ext>
                </a:extLst>
              </p:cNvPr>
              <p:cNvCxnSpPr/>
              <p:nvPr/>
            </p:nvCxnSpPr>
            <p:spPr>
              <a:xfrm>
                <a:off x="8553141" y="4446970"/>
                <a:ext cx="0" cy="1317161"/>
              </a:xfrm>
              <a:prstGeom prst="line">
                <a:avLst/>
              </a:prstGeom>
              <a:ln w="31750"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="" xmlns:a16="http://schemas.microsoft.com/office/drawing/2014/main" id="{4BE986AE-E944-4C63-ACD3-019A3B481902}"/>
                  </a:ext>
                </a:extLst>
              </p:cNvPr>
              <p:cNvCxnSpPr/>
              <p:nvPr/>
            </p:nvCxnSpPr>
            <p:spPr>
              <a:xfrm>
                <a:off x="7961690" y="5413453"/>
                <a:ext cx="0" cy="350678"/>
              </a:xfrm>
              <a:prstGeom prst="line">
                <a:avLst/>
              </a:prstGeom>
              <a:ln w="31750"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="" xmlns:a16="http://schemas.microsoft.com/office/drawing/2014/main" id="{ACC865A0-A9E1-4308-BCCA-ECEF9A740819}"/>
                  </a:ext>
                </a:extLst>
              </p:cNvPr>
              <p:cNvCxnSpPr/>
              <p:nvPr/>
            </p:nvCxnSpPr>
            <p:spPr>
              <a:xfrm flipH="1">
                <a:off x="8115463" y="6386983"/>
                <a:ext cx="70714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BD1AAFD-0BBB-4562-9B6B-C8B82DA22B14}"/>
              </a:ext>
            </a:extLst>
          </p:cNvPr>
          <p:cNvSpPr txBox="1"/>
          <p:nvPr/>
        </p:nvSpPr>
        <p:spPr>
          <a:xfrm>
            <a:off x="6240244" y="24560"/>
            <a:ext cx="494050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Gradient and Calculating 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ADCC1AA1-8F1A-444C-97A4-075BE20CDB92}"/>
                  </a:ext>
                </a:extLst>
              </p:cNvPr>
              <p:cNvSpPr txBox="1"/>
              <p:nvPr/>
            </p:nvSpPr>
            <p:spPr>
              <a:xfrm>
                <a:off x="6645014" y="514488"/>
                <a:ext cx="2706767" cy="444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/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DCC1AA1-8F1A-444C-97A4-075BE20CD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014" y="514488"/>
                <a:ext cx="2706767" cy="444609"/>
              </a:xfrm>
              <a:prstGeom prst="rect">
                <a:avLst/>
              </a:prstGeom>
              <a:blipFill rotWithShape="1">
                <a:blip r:embed="rId10"/>
                <a:stretch>
                  <a:fillRect l="-5631" r="-7207" b="-20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165515E8-D06B-431A-A16D-A854C688516E}"/>
                  </a:ext>
                </a:extLst>
              </p:cNvPr>
              <p:cNvSpPr txBox="1"/>
              <p:nvPr/>
            </p:nvSpPr>
            <p:spPr>
              <a:xfrm>
                <a:off x="5723798" y="1136891"/>
                <a:ext cx="6444752" cy="6120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𝒅𝑪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 . </m:t>
                          </m:r>
                          <m:f>
                            <m:f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65515E8-D06B-431A-A16D-A854C6885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798" y="1136891"/>
                <a:ext cx="6444752" cy="61202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CBAF4435-3069-4C99-8922-5ACBC53E866C}"/>
                  </a:ext>
                </a:extLst>
              </p:cNvPr>
              <p:cNvSpPr txBox="1"/>
              <p:nvPr/>
            </p:nvSpPr>
            <p:spPr>
              <a:xfrm>
                <a:off x="6566667" y="1987776"/>
                <a:ext cx="3830857" cy="583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𝒅𝑪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/>
                  <a:t> 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d>
                          <m:d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sub>
                            </m:sSub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nary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BAF4435-3069-4C99-8922-5ACBC53E8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667" y="1987776"/>
                <a:ext cx="3830857" cy="583108"/>
              </a:xfrm>
              <a:prstGeom prst="rect">
                <a:avLst/>
              </a:prstGeom>
              <a:blipFill rotWithShape="1">
                <a:blip r:embed="rId12"/>
                <a:stretch>
                  <a:fillRect r="-5723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5965A6BB-BF96-4532-984C-9C17AF7DEBA5}"/>
                  </a:ext>
                </a:extLst>
              </p:cNvPr>
              <p:cNvSpPr/>
              <p:nvPr/>
            </p:nvSpPr>
            <p:spPr>
              <a:xfrm>
                <a:off x="7118579" y="2739782"/>
                <a:ext cx="2690672" cy="648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965A6BB-BF96-4532-984C-9C17AF7DEB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579" y="2739782"/>
                <a:ext cx="2690672" cy="648383"/>
              </a:xfrm>
              <a:prstGeom prst="rect">
                <a:avLst/>
              </a:prstGeom>
              <a:blipFill rotWithShape="1">
                <a:blip r:embed="rId13"/>
                <a:stretch>
                  <a:fillRect r="-2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49F64EF7-6B4A-48F5-8218-3C90EDCB2C2D}"/>
                  </a:ext>
                </a:extLst>
              </p:cNvPr>
              <p:cNvSpPr txBox="1"/>
              <p:nvPr/>
            </p:nvSpPr>
            <p:spPr>
              <a:xfrm>
                <a:off x="1427301" y="1934965"/>
                <a:ext cx="1369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9F64EF7-6B4A-48F5-8218-3C90EDCB2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301" y="1934965"/>
                <a:ext cx="1369093" cy="369332"/>
              </a:xfrm>
              <a:prstGeom prst="rect">
                <a:avLst/>
              </a:prstGeom>
              <a:blipFill>
                <a:blip r:embed="rId14"/>
                <a:stretch>
                  <a:fillRect l="-3556" t="-8197" r="-2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A937A671-620F-4A17-8A41-BD6F6A91BBDC}"/>
                  </a:ext>
                </a:extLst>
              </p:cNvPr>
              <p:cNvSpPr txBox="1"/>
              <p:nvPr/>
            </p:nvSpPr>
            <p:spPr>
              <a:xfrm>
                <a:off x="5507450" y="3466241"/>
                <a:ext cx="6161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Gradient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Slope of Tangent at any given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on the curve 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937A671-620F-4A17-8A41-BD6F6A91B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450" y="3466241"/>
                <a:ext cx="6161815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791" t="-10000" r="-29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92E2B0A7-C28D-44BD-AA01-5F2B5A4A81A1}"/>
              </a:ext>
            </a:extLst>
          </p:cNvPr>
          <p:cNvGrpSpPr/>
          <p:nvPr/>
        </p:nvGrpSpPr>
        <p:grpSpPr>
          <a:xfrm>
            <a:off x="7925193" y="3961304"/>
            <a:ext cx="4123754" cy="2725781"/>
            <a:chOff x="7925193" y="3586168"/>
            <a:chExt cx="4123754" cy="2725781"/>
          </a:xfrm>
        </p:grpSpPr>
        <p:grpSp>
          <p:nvGrpSpPr>
            <p:cNvPr id="45" name="Group 44">
              <a:extLst>
                <a:ext uri="{FF2B5EF4-FFF2-40B4-BE49-F238E27FC236}">
                  <a16:creationId xmlns="" xmlns:a16="http://schemas.microsoft.com/office/drawing/2014/main" id="{9A643AB1-6FAF-428A-8DEE-FC5931F98008}"/>
                </a:ext>
              </a:extLst>
            </p:cNvPr>
            <p:cNvGrpSpPr/>
            <p:nvPr/>
          </p:nvGrpSpPr>
          <p:grpSpPr>
            <a:xfrm>
              <a:off x="7925193" y="3586168"/>
              <a:ext cx="4123754" cy="2725781"/>
              <a:chOff x="6096000" y="3661202"/>
              <a:chExt cx="4123754" cy="2725781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="" xmlns:a16="http://schemas.microsoft.com/office/drawing/2014/main" id="{C903263A-F37A-4DBA-99D5-D85718DAC1C8}"/>
                  </a:ext>
                </a:extLst>
              </p:cNvPr>
              <p:cNvGrpSpPr/>
              <p:nvPr/>
            </p:nvGrpSpPr>
            <p:grpSpPr>
              <a:xfrm>
                <a:off x="6096000" y="3661202"/>
                <a:ext cx="4123754" cy="2725781"/>
                <a:chOff x="926367" y="2893141"/>
                <a:chExt cx="4123754" cy="2725781"/>
              </a:xfrm>
            </p:grpSpPr>
            <p:pic>
              <p:nvPicPr>
                <p:cNvPr id="58" name="Picture 2" descr="parabola - Wiktionary">
                  <a:extLst>
                    <a:ext uri="{FF2B5EF4-FFF2-40B4-BE49-F238E27FC236}">
                      <a16:creationId xmlns="" xmlns:a16="http://schemas.microsoft.com/office/drawing/2014/main" id="{940DA471-A965-4CE6-851A-71A279A083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665" y="3508203"/>
                  <a:ext cx="1822533" cy="12127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59" name="Straight Connector 58">
                  <a:extLst>
                    <a:ext uri="{FF2B5EF4-FFF2-40B4-BE49-F238E27FC236}">
                      <a16:creationId xmlns="" xmlns:a16="http://schemas.microsoft.com/office/drawing/2014/main" id="{19133521-CFF3-445B-BE48-E63292352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28136" y="4996070"/>
                  <a:ext cx="330410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="" xmlns:a16="http://schemas.microsoft.com/office/drawing/2014/main" id="{3CAB52C7-DF8D-4A6D-910F-8EAC3ECCA9B9}"/>
                    </a:ext>
                  </a:extLst>
                </p:cNvPr>
                <p:cNvCxnSpPr/>
                <p:nvPr/>
              </p:nvCxnSpPr>
              <p:spPr>
                <a:xfrm>
                  <a:off x="1484243" y="3061252"/>
                  <a:ext cx="0" cy="255767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xmlns="" id="{A7654A2D-A9E8-4772-9016-41DE125D68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3663" y="5066558"/>
                      <a:ext cx="87645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dirty="0">
                          <a:sym typeface="Wingdings" panose="05000000000000000000" pitchFamily="2" charset="2"/>
                        </a:rPr>
                        <a:t>-----&gt;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4" name="TextBox 28">
                      <a:extLst>
                        <a:ext uri="{FF2B5EF4-FFF2-40B4-BE49-F238E27FC236}">
                          <a16:creationId xmlns:a16="http://schemas.microsoft.com/office/drawing/2014/main" xmlns="" xmlns:a14="http://schemas.microsoft.com/office/drawing/2010/main" id="{5EEC72AA-9772-42D3-8068-2A62BC7D7A1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3663" y="5066558"/>
                      <a:ext cx="876458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t="-8197" r="-699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2" name="TextBox 61">
                  <a:extLst>
                    <a:ext uri="{FF2B5EF4-FFF2-40B4-BE49-F238E27FC236}">
                      <a16:creationId xmlns="" xmlns:a16="http://schemas.microsoft.com/office/drawing/2014/main" id="{7496B0A2-9F37-41B0-956E-5007CB696D3A}"/>
                    </a:ext>
                  </a:extLst>
                </p:cNvPr>
                <p:cNvSpPr txBox="1"/>
                <p:nvPr/>
              </p:nvSpPr>
              <p:spPr>
                <a:xfrm>
                  <a:off x="926367" y="2893141"/>
                  <a:ext cx="461665" cy="899285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/>
                <a:p>
                  <a:r>
                    <a:rPr lang="en-US" dirty="0"/>
                    <a:t>Cost----&gt;</a:t>
                  </a:r>
                </a:p>
              </p:txBody>
            </p:sp>
          </p:grpSp>
          <p:cxnSp>
            <p:nvCxnSpPr>
              <p:cNvPr id="48" name="Straight Connector 47">
                <a:extLst>
                  <a:ext uri="{FF2B5EF4-FFF2-40B4-BE49-F238E27FC236}">
                    <a16:creationId xmlns="" xmlns:a16="http://schemas.microsoft.com/office/drawing/2014/main" id="{F4C741CA-2E68-4B74-BB21-F8ECFEDB42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07629" y="4056384"/>
                <a:ext cx="681679" cy="1493412"/>
              </a:xfrm>
              <a:prstGeom prst="line">
                <a:avLst/>
              </a:prstGeom>
              <a:ln w="317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="" xmlns:a16="http://schemas.microsoft.com/office/drawing/2014/main" id="{0A46A5D7-6E87-4916-8B4A-31D56AF6AB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25079" y="4585049"/>
                <a:ext cx="856043" cy="1108596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="" xmlns:a16="http://schemas.microsoft.com/office/drawing/2014/main" id="{6B2346BF-3325-4654-A73C-31BEFBAD08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82331" y="5208759"/>
                <a:ext cx="669993" cy="393833"/>
              </a:xfrm>
              <a:prstGeom prst="line">
                <a:avLst/>
              </a:prstGeom>
              <a:ln w="222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="" xmlns:a16="http://schemas.microsoft.com/office/drawing/2014/main" id="{50FDFBFB-DEF9-4E85-8A30-E98E0E7B6D08}"/>
                  </a:ext>
                </a:extLst>
              </p:cNvPr>
              <p:cNvCxnSpPr/>
              <p:nvPr/>
            </p:nvCxnSpPr>
            <p:spPr>
              <a:xfrm>
                <a:off x="7267168" y="5108148"/>
                <a:ext cx="0" cy="768061"/>
              </a:xfrm>
              <a:prstGeom prst="line">
                <a:avLst/>
              </a:prstGeom>
              <a:ln w="31750">
                <a:solidFill>
                  <a:schemeClr val="accent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="" xmlns:a16="http://schemas.microsoft.com/office/drawing/2014/main" id="{48E08DB0-40EC-4181-AE4B-1D17F704C7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0863" y="4647683"/>
                <a:ext cx="0" cy="1116180"/>
              </a:xfrm>
              <a:prstGeom prst="line">
                <a:avLst/>
              </a:prstGeom>
              <a:ln w="31750"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="" xmlns:a16="http://schemas.microsoft.com/office/drawing/2014/main" id="{4B44C5DE-2DB7-4E3E-BD90-051A7624A6FC}"/>
                  </a:ext>
                </a:extLst>
              </p:cNvPr>
              <p:cNvCxnSpPr/>
              <p:nvPr/>
            </p:nvCxnSpPr>
            <p:spPr>
              <a:xfrm>
                <a:off x="7530771" y="5413185"/>
                <a:ext cx="0" cy="350678"/>
              </a:xfrm>
              <a:prstGeom prst="line">
                <a:avLst/>
              </a:prstGeom>
              <a:ln w="31750"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xmlns="" id="{C5FF71DF-DB32-46F1-BE3D-B596E43BFBE8}"/>
                      </a:ext>
                    </a:extLst>
                  </p:cNvPr>
                  <p:cNvSpPr txBox="1"/>
                  <p:nvPr/>
                </p:nvSpPr>
                <p:spPr>
                  <a:xfrm>
                    <a:off x="6654172" y="5796797"/>
                    <a:ext cx="945506" cy="4277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C5FF71DF-DB32-46F1-BE3D-B596E43BFB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4172" y="5796797"/>
                    <a:ext cx="945506" cy="42774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30323" b="-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>
                <a:extLst>
                  <a:ext uri="{FF2B5EF4-FFF2-40B4-BE49-F238E27FC236}">
                    <a16:creationId xmlns="" xmlns:a16="http://schemas.microsoft.com/office/drawing/2014/main" id="{F615C113-DF16-4E25-AEED-A43B7E6EEB25}"/>
                  </a:ext>
                </a:extLst>
              </p:cNvPr>
              <p:cNvCxnSpPr/>
              <p:nvPr/>
            </p:nvCxnSpPr>
            <p:spPr>
              <a:xfrm>
                <a:off x="7257206" y="6386983"/>
                <a:ext cx="52990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Oval 45">
              <a:extLst>
                <a:ext uri="{FF2B5EF4-FFF2-40B4-BE49-F238E27FC236}">
                  <a16:creationId xmlns="" xmlns:a16="http://schemas.microsoft.com/office/drawing/2014/main" id="{6B0C1158-0B12-411B-BE51-655DFE21FEC9}"/>
                </a:ext>
              </a:extLst>
            </p:cNvPr>
            <p:cNvSpPr/>
            <p:nvPr/>
          </p:nvSpPr>
          <p:spPr>
            <a:xfrm>
              <a:off x="9547812" y="5329888"/>
              <a:ext cx="96207" cy="10556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536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 animBg="1"/>
      <p:bldP spid="12" grpId="0" animBg="1"/>
      <p:bldP spid="14" grpId="0" animBg="1"/>
      <p:bldP spid="15" grpId="0" animBg="1"/>
      <p:bldP spid="54" grpId="0" animBg="1"/>
      <p:bldP spid="19" grpId="0" animBg="1"/>
      <p:bldP spid="33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0DF45D68-A933-4402-A075-DD9275B15129}"/>
                  </a:ext>
                </a:extLst>
              </p:cNvPr>
              <p:cNvSpPr txBox="1"/>
              <p:nvPr/>
            </p:nvSpPr>
            <p:spPr>
              <a:xfrm>
                <a:off x="1691722" y="738464"/>
                <a:ext cx="3536178" cy="523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Cost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DF45D68-A933-4402-A075-DD9275B15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722" y="738464"/>
                <a:ext cx="3536178" cy="523541"/>
              </a:xfrm>
              <a:prstGeom prst="rect">
                <a:avLst/>
              </a:prstGeom>
              <a:blipFill rotWithShape="1">
                <a:blip r:embed="rId2"/>
                <a:stretch>
                  <a:fillRect l="-5345" t="-2326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99B77680-7651-4AB9-B031-F5D9A183D91C}"/>
                  </a:ext>
                </a:extLst>
              </p:cNvPr>
              <p:cNvSpPr/>
              <p:nvPr/>
            </p:nvSpPr>
            <p:spPr>
              <a:xfrm>
                <a:off x="5289348" y="692297"/>
                <a:ext cx="3602012" cy="615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9B77680-7651-4AB9-B031-F5D9A183D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48" y="692297"/>
                <a:ext cx="3602012" cy="615874"/>
              </a:xfrm>
              <a:prstGeom prst="rect">
                <a:avLst/>
              </a:prstGeom>
              <a:blipFill rotWithShape="1">
                <a:blip r:embed="rId3"/>
                <a:stretch>
                  <a:fillRect l="-2707" r="-3384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A951FE19-A3E4-43F1-83B8-A16769D9C72D}"/>
                  </a:ext>
                </a:extLst>
              </p:cNvPr>
              <p:cNvSpPr txBox="1"/>
              <p:nvPr/>
            </p:nvSpPr>
            <p:spPr>
              <a:xfrm>
                <a:off x="1628424" y="1586992"/>
                <a:ext cx="6178102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. </m:t>
                          </m:r>
                          <m:f>
                            <m:f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951FE19-A3E4-43F1-83B8-A16769D9C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24" y="1586992"/>
                <a:ext cx="6178102" cy="672172"/>
              </a:xfrm>
              <a:prstGeom prst="rect">
                <a:avLst/>
              </a:prstGeom>
              <a:blipFill rotWithShape="1">
                <a:blip r:embed="rId4"/>
                <a:stretch>
                  <a:fillRect r="-2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CB3C0B1E-3AD8-496C-B0A7-2F517F576A67}"/>
                  </a:ext>
                </a:extLst>
              </p:cNvPr>
              <p:cNvSpPr txBox="1"/>
              <p:nvPr/>
            </p:nvSpPr>
            <p:spPr>
              <a:xfrm>
                <a:off x="1628424" y="2430747"/>
                <a:ext cx="4524508" cy="5888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B3C0B1E-3AD8-496C-B0A7-2F517F576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24" y="2430747"/>
                <a:ext cx="4524508" cy="588879"/>
              </a:xfrm>
              <a:prstGeom prst="rect">
                <a:avLst/>
              </a:prstGeom>
              <a:blipFill rotWithShape="1">
                <a:blip r:embed="rId5"/>
                <a:stretch>
                  <a:fillRect r="-4717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A80F626E-C33A-4278-80CD-876A37A2EAE8}"/>
                  </a:ext>
                </a:extLst>
              </p:cNvPr>
              <p:cNvSpPr/>
              <p:nvPr/>
            </p:nvSpPr>
            <p:spPr>
              <a:xfrm>
                <a:off x="6167070" y="2371931"/>
                <a:ext cx="3201902" cy="710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80F626E-C33A-4278-80CD-876A37A2EA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70" y="2371931"/>
                <a:ext cx="3201902" cy="710259"/>
              </a:xfrm>
              <a:prstGeom prst="rect">
                <a:avLst/>
              </a:prstGeom>
              <a:blipFill rotWithShape="1">
                <a:blip r:embed="rId6"/>
                <a:stretch>
                  <a:fillRect r="-2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044DE81F-A01F-4A7E-9AFF-F0330D794DE6}"/>
                  </a:ext>
                </a:extLst>
              </p:cNvPr>
              <p:cNvSpPr txBox="1"/>
              <p:nvPr/>
            </p:nvSpPr>
            <p:spPr>
              <a:xfrm>
                <a:off x="1555744" y="4118275"/>
                <a:ext cx="6228243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. </m:t>
                          </m:r>
                          <m:f>
                            <m:f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44DE81F-A01F-4A7E-9AFF-F0330D79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744" y="4118275"/>
                <a:ext cx="6228243" cy="672172"/>
              </a:xfrm>
              <a:prstGeom prst="rect">
                <a:avLst/>
              </a:prstGeom>
              <a:blipFill rotWithShape="1">
                <a:blip r:embed="rId7"/>
                <a:stretch>
                  <a:fillRect r="-2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1063D0F3-ACAC-468D-82BE-8B73AE11081D}"/>
                  </a:ext>
                </a:extLst>
              </p:cNvPr>
              <p:cNvSpPr txBox="1"/>
              <p:nvPr/>
            </p:nvSpPr>
            <p:spPr>
              <a:xfrm>
                <a:off x="1555744" y="4950307"/>
                <a:ext cx="4527393" cy="586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063D0F3-ACAC-468D-82BE-8B73AE110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744" y="4950307"/>
                <a:ext cx="4527393" cy="586827"/>
              </a:xfrm>
              <a:prstGeom prst="rect">
                <a:avLst/>
              </a:prstGeom>
              <a:blipFill>
                <a:blip r:embed="rId8"/>
                <a:stretch>
                  <a:fillRect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FCD6736F-2653-43F2-80A7-500618FE83E1}"/>
                  </a:ext>
                </a:extLst>
              </p:cNvPr>
              <p:cNvSpPr/>
              <p:nvPr/>
            </p:nvSpPr>
            <p:spPr>
              <a:xfrm>
                <a:off x="6138208" y="4904141"/>
                <a:ext cx="4082720" cy="83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CD6736F-2653-43F2-80A7-500618FE8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08" y="4904141"/>
                <a:ext cx="4082720" cy="833883"/>
              </a:xfrm>
              <a:prstGeom prst="rect">
                <a:avLst/>
              </a:prstGeom>
              <a:blipFill rotWithShape="1">
                <a:blip r:embed="rId9"/>
                <a:stretch>
                  <a:fillRect r="-2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="" xmlns:a16="http://schemas.microsoft.com/office/drawing/2014/main" id="{CAC3656E-7327-4BAE-836E-0B5197C21123}"/>
              </a:ext>
            </a:extLst>
          </p:cNvPr>
          <p:cNvSpPr/>
          <p:nvPr/>
        </p:nvSpPr>
        <p:spPr>
          <a:xfrm>
            <a:off x="787794" y="1711566"/>
            <a:ext cx="65485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="" xmlns:a16="http://schemas.microsoft.com/office/drawing/2014/main" id="{8FC00114-5D53-4385-A406-51B1C682A971}"/>
              </a:ext>
            </a:extLst>
          </p:cNvPr>
          <p:cNvSpPr/>
          <p:nvPr/>
        </p:nvSpPr>
        <p:spPr>
          <a:xfrm>
            <a:off x="787794" y="4227382"/>
            <a:ext cx="65485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FE0AE04C-CCA7-4757-81D4-F461D60BC2EF}"/>
                  </a:ext>
                </a:extLst>
              </p:cNvPr>
              <p:cNvSpPr/>
              <p:nvPr/>
            </p:nvSpPr>
            <p:spPr>
              <a:xfrm>
                <a:off x="1555743" y="3145006"/>
                <a:ext cx="4329241" cy="729815"/>
              </a:xfrm>
              <a:prstGeom prst="rect">
                <a:avLst/>
              </a:prstGeom>
              <a:ln w="381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E0AE04C-CCA7-4757-81D4-F461D60BC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743" y="3145006"/>
                <a:ext cx="4329241" cy="72981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1149CD37-E17E-437B-B3C5-92B4B7D7D106}"/>
                  </a:ext>
                </a:extLst>
              </p:cNvPr>
              <p:cNvSpPr/>
              <p:nvPr/>
            </p:nvSpPr>
            <p:spPr>
              <a:xfrm>
                <a:off x="1378007" y="5749199"/>
                <a:ext cx="4882866" cy="727892"/>
              </a:xfrm>
              <a:prstGeom prst="rect">
                <a:avLst/>
              </a:prstGeom>
              <a:ln w="381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149CD37-E17E-437B-B3C5-92B4B7D7D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007" y="5749199"/>
                <a:ext cx="4882866" cy="72789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78369" y="120134"/>
                <a:ext cx="5831340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Gradient Calculation of Full fledge Equation  w.r.t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369" y="120134"/>
                <a:ext cx="58313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91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2756154-6642-4C45-A0D2-0ED424EF9C89}"/>
              </a:ext>
            </a:extLst>
          </p:cNvPr>
          <p:cNvSpPr/>
          <p:nvPr/>
        </p:nvSpPr>
        <p:spPr>
          <a:xfrm>
            <a:off x="323059" y="1048242"/>
            <a:ext cx="11705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 is, given a training set, to learn a function h : X → Y so that h(x) is a “good” predictor for the corresponding value of y. For historical reasons, this function h is called a hypothesis</a:t>
            </a:r>
            <a:r>
              <a:rPr lang="en-US" dirty="0">
                <a:latin typeface="CMR12"/>
              </a:rPr>
              <a:t>.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5034465-7BED-4915-8A29-5E018085011E}"/>
              </a:ext>
            </a:extLst>
          </p:cNvPr>
          <p:cNvGrpSpPr/>
          <p:nvPr/>
        </p:nvGrpSpPr>
        <p:grpSpPr>
          <a:xfrm>
            <a:off x="168448" y="2398362"/>
            <a:ext cx="5324093" cy="4582299"/>
            <a:chOff x="168448" y="1947789"/>
            <a:chExt cx="5324093" cy="4582299"/>
          </a:xfrm>
        </p:grpSpPr>
        <p:pic>
          <p:nvPicPr>
            <p:cNvPr id="3" name="Picture 2">
              <a:extLst>
                <a:ext uri="{FF2B5EF4-FFF2-40B4-BE49-F238E27FC236}">
                  <a16:creationId xmlns="" xmlns:a16="http://schemas.microsoft.com/office/drawing/2014/main" id="{435EB492-9519-49FB-89AB-B5D0A685A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219" y="1947789"/>
              <a:ext cx="4552950" cy="43053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FCCE58ED-E5C4-44FA-B06B-76DD925AC174}"/>
                </a:ext>
              </a:extLst>
            </p:cNvPr>
            <p:cNvSpPr txBox="1"/>
            <p:nvPr/>
          </p:nvSpPr>
          <p:spPr>
            <a:xfrm>
              <a:off x="168448" y="5606758"/>
              <a:ext cx="180612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Population of location </a:t>
              </a:r>
            </a:p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0741FEC0-E042-4A63-9CD5-1CEA9F268423}"/>
                </a:ext>
              </a:extLst>
            </p:cNvPr>
            <p:cNvSpPr txBox="1"/>
            <p:nvPr/>
          </p:nvSpPr>
          <p:spPr>
            <a:xfrm>
              <a:off x="3203196" y="5673018"/>
              <a:ext cx="228934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Profit made by a shop </a:t>
              </a:r>
            </a:p>
            <a:p>
              <a:pPr algn="ctr"/>
              <a:r>
                <a:rPr lang="en-US" dirty="0"/>
                <a:t>at that location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3A87224-4776-47DB-9247-20841EE1477F}"/>
              </a:ext>
            </a:extLst>
          </p:cNvPr>
          <p:cNvSpPr txBox="1"/>
          <p:nvPr/>
        </p:nvSpPr>
        <p:spPr>
          <a:xfrm>
            <a:off x="4782639" y="351082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Definition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87C9B02-2C4B-45A4-A53B-899F47B67F7F}"/>
              </a:ext>
            </a:extLst>
          </p:cNvPr>
          <p:cNvGrpSpPr/>
          <p:nvPr/>
        </p:nvGrpSpPr>
        <p:grpSpPr>
          <a:xfrm>
            <a:off x="5170212" y="2499006"/>
            <a:ext cx="6644789" cy="2755156"/>
            <a:chOff x="5113940" y="2572218"/>
            <a:chExt cx="6644789" cy="2755156"/>
          </a:xfrm>
        </p:grpSpPr>
        <p:pic>
          <p:nvPicPr>
            <p:cNvPr id="2" name="Picture 1">
              <a:extLst>
                <a:ext uri="{FF2B5EF4-FFF2-40B4-BE49-F238E27FC236}">
                  <a16:creationId xmlns="" xmlns:a16="http://schemas.microsoft.com/office/drawing/2014/main" id="{52A993CA-9EEE-4810-AFD1-B0FEA9122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3940" y="2572218"/>
              <a:ext cx="6644789" cy="275515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24CFFF5B-DC30-4D08-BEA1-232C340BE05B}"/>
                </a:ext>
              </a:extLst>
            </p:cNvPr>
            <p:cNvSpPr/>
            <p:nvPr/>
          </p:nvSpPr>
          <p:spPr>
            <a:xfrm>
              <a:off x="7341704" y="3723860"/>
              <a:ext cx="1020418" cy="1325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4863448-7E04-4D9A-8588-7A3BFF872438}"/>
              </a:ext>
            </a:extLst>
          </p:cNvPr>
          <p:cNvSpPr txBox="1"/>
          <p:nvPr/>
        </p:nvSpPr>
        <p:spPr>
          <a:xfrm>
            <a:off x="9987976" y="2572218"/>
            <a:ext cx="1770753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aseline="-25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mx +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4636FEAA-2A09-4464-AC88-54BDBF19C0A8}"/>
                  </a:ext>
                </a:extLst>
              </p:cNvPr>
              <p:cNvSpPr txBox="1"/>
              <p:nvPr/>
            </p:nvSpPr>
            <p:spPr>
              <a:xfrm>
                <a:off x="8252804" y="5420189"/>
                <a:ext cx="3536178" cy="523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Cost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636FEAA-2A09-4464-AC88-54BDBF19C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804" y="5420189"/>
                <a:ext cx="3536178" cy="523541"/>
              </a:xfrm>
              <a:prstGeom prst="rect">
                <a:avLst/>
              </a:prstGeom>
              <a:blipFill>
                <a:blip r:embed="rId4"/>
                <a:stretch>
                  <a:fillRect l="-5345" t="-2326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DE633741-4884-4716-B37E-28384107F44D}"/>
                  </a:ext>
                </a:extLst>
              </p:cNvPr>
              <p:cNvSpPr/>
              <p:nvPr/>
            </p:nvSpPr>
            <p:spPr>
              <a:xfrm>
                <a:off x="8186970" y="6057331"/>
                <a:ext cx="3602012" cy="615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E633741-4884-4716-B37E-28384107F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970" y="6057331"/>
                <a:ext cx="3602012" cy="615874"/>
              </a:xfrm>
              <a:prstGeom prst="rect">
                <a:avLst/>
              </a:prstGeom>
              <a:blipFill>
                <a:blip r:embed="rId5"/>
                <a:stretch>
                  <a:fillRect l="-2538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3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1FAC75B3-D4BD-460B-9AC4-5288979207D5}"/>
                  </a:ext>
                </a:extLst>
              </p:cNvPr>
              <p:cNvSpPr txBox="1"/>
              <p:nvPr/>
            </p:nvSpPr>
            <p:spPr>
              <a:xfrm>
                <a:off x="1247769" y="2690516"/>
                <a:ext cx="2672580" cy="59420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24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𝑑𝐽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FAC75B3-D4BD-460B-9AC4-528897920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69" y="2690516"/>
                <a:ext cx="2672580" cy="594202"/>
              </a:xfrm>
              <a:prstGeom prst="rect">
                <a:avLst/>
              </a:prstGeom>
              <a:blipFill>
                <a:blip r:embed="rId2"/>
                <a:stretch>
                  <a:fillRect b="-5769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89D2811-63FF-48BB-91F6-214A35C7C5F7}"/>
              </a:ext>
            </a:extLst>
          </p:cNvPr>
          <p:cNvSpPr txBox="1"/>
          <p:nvPr/>
        </p:nvSpPr>
        <p:spPr>
          <a:xfrm>
            <a:off x="962145" y="205418"/>
            <a:ext cx="4331122" cy="46166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Gradient Descent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A2FFFB03-BD38-43FE-A4CD-4D3278D14C13}"/>
                  </a:ext>
                </a:extLst>
              </p:cNvPr>
              <p:cNvSpPr txBox="1"/>
              <p:nvPr/>
            </p:nvSpPr>
            <p:spPr>
              <a:xfrm>
                <a:off x="726148" y="719140"/>
                <a:ext cx="3536178" cy="523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Cost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2FFFB03-BD38-43FE-A4CD-4D3278D14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48" y="719140"/>
                <a:ext cx="3536178" cy="523541"/>
              </a:xfrm>
              <a:prstGeom prst="rect">
                <a:avLst/>
              </a:prstGeom>
              <a:blipFill>
                <a:blip r:embed="rId3"/>
                <a:stretch>
                  <a:fillRect l="-5172" t="-3488"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7B59B4E0-3B2F-438C-A514-F71DEF9918C3}"/>
                  </a:ext>
                </a:extLst>
              </p:cNvPr>
              <p:cNvSpPr/>
              <p:nvPr/>
            </p:nvSpPr>
            <p:spPr>
              <a:xfrm>
                <a:off x="660314" y="1398486"/>
                <a:ext cx="3602012" cy="615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B59B4E0-3B2F-438C-A514-F71DEF9918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14" y="1398486"/>
                <a:ext cx="3602012" cy="615874"/>
              </a:xfrm>
              <a:prstGeom prst="rect">
                <a:avLst/>
              </a:prstGeom>
              <a:blipFill>
                <a:blip r:embed="rId4"/>
                <a:stretch>
                  <a:fillRect l="-2538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A0D3C329-6E43-42D1-8E01-D1CF024BDCD3}"/>
              </a:ext>
            </a:extLst>
          </p:cNvPr>
          <p:cNvGrpSpPr/>
          <p:nvPr/>
        </p:nvGrpSpPr>
        <p:grpSpPr>
          <a:xfrm>
            <a:off x="314610" y="3619966"/>
            <a:ext cx="3727608" cy="2725781"/>
            <a:chOff x="804635" y="2893141"/>
            <a:chExt cx="3727608" cy="2725781"/>
          </a:xfrm>
        </p:grpSpPr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EBC5282E-DD33-4F99-9C51-7CE984B8B259}"/>
                </a:ext>
              </a:extLst>
            </p:cNvPr>
            <p:cNvGrpSpPr/>
            <p:nvPr/>
          </p:nvGrpSpPr>
          <p:grpSpPr>
            <a:xfrm>
              <a:off x="926367" y="2893141"/>
              <a:ext cx="3605876" cy="2725781"/>
              <a:chOff x="926367" y="2893141"/>
              <a:chExt cx="3605876" cy="2725781"/>
            </a:xfrm>
          </p:grpSpPr>
          <p:pic>
            <p:nvPicPr>
              <p:cNvPr id="47" name="Picture 2" descr="parabola - Wiktionary">
                <a:extLst>
                  <a:ext uri="{FF2B5EF4-FFF2-40B4-BE49-F238E27FC236}">
                    <a16:creationId xmlns="" xmlns:a16="http://schemas.microsoft.com/office/drawing/2014/main" id="{91723B57-BBF4-4ECD-BA32-2486B4B24B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6665" y="3508203"/>
                <a:ext cx="1822533" cy="12127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8" name="Straight Connector 47">
                <a:extLst>
                  <a:ext uri="{FF2B5EF4-FFF2-40B4-BE49-F238E27FC236}">
                    <a16:creationId xmlns="" xmlns:a16="http://schemas.microsoft.com/office/drawing/2014/main" id="{1A43518E-7B20-4D46-9DD0-6C5D5AAC55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8136" y="4996070"/>
                <a:ext cx="330410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="" xmlns:a16="http://schemas.microsoft.com/office/drawing/2014/main" id="{0D40747E-D37B-4656-B85A-448EF5CF8E11}"/>
                  </a:ext>
                </a:extLst>
              </p:cNvPr>
              <p:cNvCxnSpPr/>
              <p:nvPr/>
            </p:nvCxnSpPr>
            <p:spPr>
              <a:xfrm>
                <a:off x="1484243" y="3061252"/>
                <a:ext cx="0" cy="255767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xmlns="" id="{D4CA8787-641B-47A3-AFCA-67F92FDF0F94}"/>
                      </a:ext>
                    </a:extLst>
                  </p:cNvPr>
                  <p:cNvSpPr txBox="1"/>
                  <p:nvPr/>
                </p:nvSpPr>
                <p:spPr>
                  <a:xfrm>
                    <a:off x="3512480" y="5122830"/>
                    <a:ext cx="87645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dirty="0">
                        <a:sym typeface="Wingdings" panose="05000000000000000000" pitchFamily="2" charset="2"/>
                      </a:rPr>
                      <a:t>-----&gt;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TextBox 16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F693084D-AC49-4B13-BF95-8C04D0A91A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2480" y="5122830"/>
                    <a:ext cx="87645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8197" r="-694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C28336E6-7C40-4319-8E39-30487D7062B2}"/>
                  </a:ext>
                </a:extLst>
              </p:cNvPr>
              <p:cNvSpPr txBox="1"/>
              <p:nvPr/>
            </p:nvSpPr>
            <p:spPr>
              <a:xfrm>
                <a:off x="926367" y="2893141"/>
                <a:ext cx="461665" cy="899285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dirty="0"/>
                  <a:t>Cost----&gt;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37F1AF57-4333-4AF5-85B4-3BC6A927A6C0}"/>
                </a:ext>
              </a:extLst>
            </p:cNvPr>
            <p:cNvGrpSpPr/>
            <p:nvPr/>
          </p:nvGrpSpPr>
          <p:grpSpPr>
            <a:xfrm>
              <a:off x="804635" y="4446970"/>
              <a:ext cx="1954500" cy="946455"/>
              <a:chOff x="804635" y="4446970"/>
              <a:chExt cx="1954500" cy="946455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8E417227-CE04-40A8-BB51-0C27A026DCD4}"/>
                  </a:ext>
                </a:extLst>
              </p:cNvPr>
              <p:cNvCxnSpPr>
                <a:stCxn id="47" idx="2"/>
              </p:cNvCxnSpPr>
              <p:nvPr/>
            </p:nvCxnSpPr>
            <p:spPr>
              <a:xfrm flipH="1">
                <a:off x="2587931" y="4720984"/>
                <a:ext cx="1" cy="275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5837F80C-EDF9-4548-BE44-299693621D43}"/>
                  </a:ext>
                </a:extLst>
              </p:cNvPr>
              <p:cNvCxnSpPr>
                <a:stCxn id="47" idx="2"/>
              </p:cNvCxnSpPr>
              <p:nvPr/>
            </p:nvCxnSpPr>
            <p:spPr>
              <a:xfrm flipH="1">
                <a:off x="1388032" y="4720984"/>
                <a:ext cx="11999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2E3D3A67-05E3-4B38-B856-717D3A45AF95}"/>
                  </a:ext>
                </a:extLst>
              </p:cNvPr>
              <p:cNvSpPr txBox="1"/>
              <p:nvPr/>
            </p:nvSpPr>
            <p:spPr>
              <a:xfrm>
                <a:off x="804635" y="4446970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Cmin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xmlns="" id="{C30D01C5-9845-422C-971D-D32E5B82647F}"/>
                      </a:ext>
                    </a:extLst>
                  </p:cNvPr>
                  <p:cNvSpPr txBox="1"/>
                  <p:nvPr/>
                </p:nvSpPr>
                <p:spPr>
                  <a:xfrm>
                    <a:off x="2284838" y="5024093"/>
                    <a:ext cx="47429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4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07C9DCC8-EA7E-434F-9804-D2E2B6E05D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838" y="5024093"/>
                    <a:ext cx="47429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F995B4B0-1AD7-4F1A-BB3C-E2BD21E7BB56}"/>
                  </a:ext>
                </a:extLst>
              </p:cNvPr>
              <p:cNvSpPr txBox="1"/>
              <p:nvPr/>
            </p:nvSpPr>
            <p:spPr>
              <a:xfrm>
                <a:off x="5390344" y="245718"/>
                <a:ext cx="1369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995B4B0-1AD7-4F1A-BB3C-E2BD21E7B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344" y="245718"/>
                <a:ext cx="1369093" cy="369332"/>
              </a:xfrm>
              <a:prstGeom prst="rect">
                <a:avLst/>
              </a:prstGeom>
              <a:blipFill>
                <a:blip r:embed="rId8"/>
                <a:stretch>
                  <a:fillRect l="-3556" t="-8197" r="-2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092E2F41-2979-4B59-BE75-38D4B50BA523}"/>
                  </a:ext>
                </a:extLst>
              </p:cNvPr>
              <p:cNvSpPr txBox="1"/>
              <p:nvPr/>
            </p:nvSpPr>
            <p:spPr>
              <a:xfrm>
                <a:off x="7120972" y="151068"/>
                <a:ext cx="379212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1" dirty="0"/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8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p>
                          <m:sSupPr>
                            <m:ctrlPr>
                              <a:rPr lang="en-US" sz="28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8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92E2F41-2979-4B59-BE75-38D4B50BA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972" y="151068"/>
                <a:ext cx="3792128" cy="622350"/>
              </a:xfrm>
              <a:prstGeom prst="rect">
                <a:avLst/>
              </a:prstGeom>
              <a:blipFill rotWithShape="1">
                <a:blip r:embed="rId9"/>
                <a:stretch>
                  <a:fillRect l="-5627" t="-980" r="-6913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="" id="{019F08E1-6469-4DCE-A4DE-17DFB60CEF2E}"/>
                  </a:ext>
                </a:extLst>
              </p:cNvPr>
              <p:cNvSpPr txBox="1"/>
              <p:nvPr/>
            </p:nvSpPr>
            <p:spPr>
              <a:xfrm>
                <a:off x="6652533" y="903984"/>
                <a:ext cx="5289268" cy="680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𝒅𝑪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1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 . </m:t>
                          </m:r>
                          <m:f>
                            <m:f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19F08E1-6469-4DCE-A4DE-17DFB60CE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533" y="903984"/>
                <a:ext cx="5289268" cy="680058"/>
              </a:xfrm>
              <a:prstGeom prst="rect">
                <a:avLst/>
              </a:prstGeom>
              <a:blipFill rotWithShape="1">
                <a:blip r:embed="rId10"/>
                <a:stretch>
                  <a:fillRect r="-3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A07252AC-F5ED-4845-AB11-39FCDF8A8EEC}"/>
                  </a:ext>
                </a:extLst>
              </p:cNvPr>
              <p:cNvSpPr txBox="1"/>
              <p:nvPr/>
            </p:nvSpPr>
            <p:spPr>
              <a:xfrm>
                <a:off x="6717014" y="1737225"/>
                <a:ext cx="4472956" cy="680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𝒅𝑪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US" sz="2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1" dirty="0"/>
                  <a:t> 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r>
                      <a:rPr lang="en-US" sz="2800" b="1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d>
                          <m:d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sub>
                            </m:sSub>
                          </m:e>
                        </m:d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nary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07252AC-F5ED-4845-AB11-39FCDF8A8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4" y="1737225"/>
                <a:ext cx="4472956" cy="680186"/>
              </a:xfrm>
              <a:prstGeom prst="rect">
                <a:avLst/>
              </a:prstGeom>
              <a:blipFill rotWithShape="1">
                <a:blip r:embed="rId11"/>
                <a:stretch>
                  <a:fillRect l="-136" r="-5450" b="-9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xmlns="" id="{6CF21648-DC6C-4DAA-99E2-381F823D6444}"/>
                  </a:ext>
                </a:extLst>
              </p:cNvPr>
              <p:cNvSpPr/>
              <p:nvPr/>
            </p:nvSpPr>
            <p:spPr>
              <a:xfrm>
                <a:off x="7292717" y="2442976"/>
                <a:ext cx="3519681" cy="8336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CF21648-DC6C-4DAA-99E2-381F823D6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717" y="2442976"/>
                <a:ext cx="3519681" cy="833626"/>
              </a:xfrm>
              <a:prstGeom prst="rect">
                <a:avLst/>
              </a:prstGeom>
              <a:blipFill rotWithShape="1">
                <a:blip r:embed="rId12"/>
                <a:stretch>
                  <a:fillRect r="-3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row: Curved Up 57">
            <a:extLst>
              <a:ext uri="{FF2B5EF4-FFF2-40B4-BE49-F238E27FC236}">
                <a16:creationId xmlns="" xmlns:a16="http://schemas.microsoft.com/office/drawing/2014/main" id="{259EBA48-B06A-42E4-9C6C-4773ECD8074A}"/>
              </a:ext>
            </a:extLst>
          </p:cNvPr>
          <p:cNvSpPr/>
          <p:nvPr/>
        </p:nvSpPr>
        <p:spPr>
          <a:xfrm rot="4950638">
            <a:off x="-850484" y="1433063"/>
            <a:ext cx="2926299" cy="97621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1D21642A-F5D1-42AA-B529-58471498994B}"/>
                  </a:ext>
                </a:extLst>
              </p:cNvPr>
              <p:cNvSpPr txBox="1"/>
              <p:nvPr/>
            </p:nvSpPr>
            <p:spPr>
              <a:xfrm>
                <a:off x="4077359" y="2920868"/>
                <a:ext cx="1730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=Learning Rate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D21642A-F5D1-42AA-B529-584714989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359" y="2920868"/>
                <a:ext cx="1730730" cy="369332"/>
              </a:xfrm>
              <a:prstGeom prst="rect">
                <a:avLst/>
              </a:prstGeom>
              <a:blipFill>
                <a:blip r:embed="rId13"/>
                <a:stretch>
                  <a:fillRect t="-8197" r="-28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A0E9C490-6936-448D-B944-E7E3FB5FE959}"/>
              </a:ext>
            </a:extLst>
          </p:cNvPr>
          <p:cNvGrpSpPr/>
          <p:nvPr/>
        </p:nvGrpSpPr>
        <p:grpSpPr>
          <a:xfrm>
            <a:off x="4072855" y="3629522"/>
            <a:ext cx="4123754" cy="2725781"/>
            <a:chOff x="4319038" y="3606076"/>
            <a:chExt cx="4123754" cy="2725781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BC1EB594-201A-4E4A-9F4E-CFE8815D7BED}"/>
                </a:ext>
              </a:extLst>
            </p:cNvPr>
            <p:cNvGrpSpPr/>
            <p:nvPr/>
          </p:nvGrpSpPr>
          <p:grpSpPr>
            <a:xfrm>
              <a:off x="4319038" y="3606076"/>
              <a:ext cx="4123754" cy="2725781"/>
              <a:chOff x="6138204" y="3717474"/>
              <a:chExt cx="4123754" cy="27257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xmlns="" id="{82538E57-CE74-4DE5-85C9-B95AFCF79783}"/>
                      </a:ext>
                    </a:extLst>
                  </p:cNvPr>
                  <p:cNvSpPr txBox="1"/>
                  <p:nvPr/>
                </p:nvSpPr>
                <p:spPr>
                  <a:xfrm>
                    <a:off x="7765529" y="5867137"/>
                    <a:ext cx="945506" cy="3797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82538E57-CE74-4DE5-85C9-B95AFCF797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5529" y="5867137"/>
                    <a:ext cx="945506" cy="37971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24359" b="-16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="" xmlns:a16="http://schemas.microsoft.com/office/drawing/2014/main" id="{2753C6B6-2891-4434-9C5F-5809B95BE0B8}"/>
                  </a:ext>
                </a:extLst>
              </p:cNvPr>
              <p:cNvGrpSpPr/>
              <p:nvPr/>
            </p:nvGrpSpPr>
            <p:grpSpPr>
              <a:xfrm>
                <a:off x="6138204" y="3717474"/>
                <a:ext cx="4123754" cy="2725781"/>
                <a:chOff x="6096000" y="3661202"/>
                <a:chExt cx="4123754" cy="2725781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="" xmlns:a16="http://schemas.microsoft.com/office/drawing/2014/main" id="{B4B2B470-4D12-40B5-8BF0-CDAF3337E6C6}"/>
                    </a:ext>
                  </a:extLst>
                </p:cNvPr>
                <p:cNvGrpSpPr/>
                <p:nvPr/>
              </p:nvGrpSpPr>
              <p:grpSpPr>
                <a:xfrm>
                  <a:off x="6096000" y="3661202"/>
                  <a:ext cx="4123754" cy="2725781"/>
                  <a:chOff x="926367" y="2893141"/>
                  <a:chExt cx="4123754" cy="2725781"/>
                </a:xfrm>
              </p:grpSpPr>
              <p:pic>
                <p:nvPicPr>
                  <p:cNvPr id="16" name="Picture 2" descr="parabola - Wiktionary">
                    <a:extLst>
                      <a:ext uri="{FF2B5EF4-FFF2-40B4-BE49-F238E27FC236}">
                        <a16:creationId xmlns="" xmlns:a16="http://schemas.microsoft.com/office/drawing/2014/main" id="{65A9475F-6844-446C-9C00-C4C800B3468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676665" y="3494135"/>
                    <a:ext cx="1822533" cy="121278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7" name="Straight Connector 16">
                    <a:extLst>
                      <a:ext uri="{FF2B5EF4-FFF2-40B4-BE49-F238E27FC236}">
                        <a16:creationId xmlns="" xmlns:a16="http://schemas.microsoft.com/office/drawing/2014/main" id="{A98960F0-C042-47F6-B186-E636EBB518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28136" y="4996070"/>
                    <a:ext cx="3304107" cy="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="" xmlns:a16="http://schemas.microsoft.com/office/drawing/2014/main" id="{0F023008-28A2-47D4-BA89-3A9F6A9D7FD8}"/>
                      </a:ext>
                    </a:extLst>
                  </p:cNvPr>
                  <p:cNvCxnSpPr/>
                  <p:nvPr/>
                </p:nvCxnSpPr>
                <p:spPr>
                  <a:xfrm>
                    <a:off x="1484243" y="3061252"/>
                    <a:ext cx="0" cy="2557670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xmlns="" id="{38BE1C0E-44E7-4D86-B65C-21D42599B51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73663" y="5066558"/>
                        <a:ext cx="87645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a14:m>
                        <a:r>
                          <a:rPr lang="en-US" dirty="0">
                            <a:sym typeface="Wingdings" panose="05000000000000000000" pitchFamily="2" charset="2"/>
                          </a:rPr>
                          <a:t>-----&gt;</a:t>
                        </a:r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9" name="TextBox 28">
                        <a:extLst>
                          <a:ext uri="{FF2B5EF4-FFF2-40B4-BE49-F238E27FC236}">
                            <a16:creationId xmlns:a16="http://schemas.microsoft.com/office/drawing/2014/main" xmlns="" xmlns:a14="http://schemas.microsoft.com/office/drawing/2010/main" id="{5EEC72AA-9772-42D3-8068-2A62BC7D7A1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73663" y="5066558"/>
                        <a:ext cx="876458" cy="369332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t="-8197" r="-6993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0" name="TextBox 19">
                    <a:extLst>
                      <a:ext uri="{FF2B5EF4-FFF2-40B4-BE49-F238E27FC236}">
                        <a16:creationId xmlns="" xmlns:a16="http://schemas.microsoft.com/office/drawing/2014/main" id="{A913E8C1-DB79-41B5-A9D5-7EF0D2E15A80}"/>
                      </a:ext>
                    </a:extLst>
                  </p:cNvPr>
                  <p:cNvSpPr txBox="1"/>
                  <p:nvPr/>
                </p:nvSpPr>
                <p:spPr>
                  <a:xfrm>
                    <a:off x="926367" y="2893141"/>
                    <a:ext cx="461665" cy="899285"/>
                  </a:xfrm>
                  <a:prstGeom prst="rect">
                    <a:avLst/>
                  </a:prstGeom>
                  <a:noFill/>
                </p:spPr>
                <p:txBody>
                  <a:bodyPr vert="vert270" wrap="none" rtlCol="0">
                    <a:spAutoFit/>
                  </a:bodyPr>
                  <a:lstStyle/>
                  <a:p>
                    <a:r>
                      <a:rPr lang="en-US" dirty="0"/>
                      <a:t>Cost----&gt;</a:t>
                    </a:r>
                  </a:p>
                </p:txBody>
              </p:sp>
            </p:grpSp>
            <p:cxnSp>
              <p:nvCxnSpPr>
                <p:cNvPr id="9" name="Straight Connector 8">
                  <a:extLst>
                    <a:ext uri="{FF2B5EF4-FFF2-40B4-BE49-F238E27FC236}">
                      <a16:creationId xmlns="" xmlns:a16="http://schemas.microsoft.com/office/drawing/2014/main" id="{BD4F76A1-FBB3-408D-8FCF-25FA2A63BC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83679" y="3807131"/>
                  <a:ext cx="538925" cy="1500365"/>
                </a:xfrm>
                <a:prstGeom prst="line">
                  <a:avLst/>
                </a:prstGeom>
                <a:ln w="3175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="" xmlns:a16="http://schemas.microsoft.com/office/drawing/2014/main" id="{8051B384-9188-4770-81CF-8364B0E48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20918" y="4086143"/>
                  <a:ext cx="883747" cy="1433894"/>
                </a:xfrm>
                <a:prstGeom prst="line">
                  <a:avLst/>
                </a:prstGeom>
                <a:ln w="31750">
                  <a:solidFill>
                    <a:schemeClr val="accent6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="" xmlns:a16="http://schemas.microsoft.com/office/drawing/2014/main" id="{0A07A4BE-9B5B-4516-8264-E602EE898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04116" y="5169416"/>
                  <a:ext cx="915148" cy="544347"/>
                </a:xfrm>
                <a:prstGeom prst="line">
                  <a:avLst/>
                </a:prstGeom>
                <a:ln w="2222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="" xmlns:a16="http://schemas.microsoft.com/office/drawing/2014/main" id="{C41D0F12-9619-432D-BEFF-EFACCED64544}"/>
                    </a:ext>
                  </a:extLst>
                </p:cNvPr>
                <p:cNvCxnSpPr/>
                <p:nvPr/>
              </p:nvCxnSpPr>
              <p:spPr>
                <a:xfrm>
                  <a:off x="8283679" y="5024206"/>
                  <a:ext cx="0" cy="768061"/>
                </a:xfrm>
                <a:prstGeom prst="line">
                  <a:avLst/>
                </a:prstGeom>
                <a:ln w="31750">
                  <a:solidFill>
                    <a:schemeClr val="accent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="" xmlns:a16="http://schemas.microsoft.com/office/drawing/2014/main" id="{D71DC9A5-0003-4287-8D66-CF2CF093E6A3}"/>
                    </a:ext>
                  </a:extLst>
                </p:cNvPr>
                <p:cNvCxnSpPr/>
                <p:nvPr/>
              </p:nvCxnSpPr>
              <p:spPr>
                <a:xfrm>
                  <a:off x="8553141" y="4446970"/>
                  <a:ext cx="0" cy="1317161"/>
                </a:xfrm>
                <a:prstGeom prst="line">
                  <a:avLst/>
                </a:prstGeom>
                <a:ln w="31750">
                  <a:solidFill>
                    <a:schemeClr val="accent2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="" xmlns:a16="http://schemas.microsoft.com/office/drawing/2014/main" id="{480BA538-EF8E-4E39-868B-E88252983422}"/>
                    </a:ext>
                  </a:extLst>
                </p:cNvPr>
                <p:cNvCxnSpPr/>
                <p:nvPr/>
              </p:nvCxnSpPr>
              <p:spPr>
                <a:xfrm>
                  <a:off x="7961690" y="5413453"/>
                  <a:ext cx="0" cy="350678"/>
                </a:xfrm>
                <a:prstGeom prst="line">
                  <a:avLst/>
                </a:prstGeom>
                <a:ln w="31750">
                  <a:solidFill>
                    <a:srgbClr val="7030A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="" xmlns:a16="http://schemas.microsoft.com/office/drawing/2014/main" id="{FFE60516-FB90-4B24-910C-59958189509E}"/>
                    </a:ext>
                  </a:extLst>
                </p:cNvPr>
                <p:cNvCxnSpPr/>
                <p:nvPr/>
              </p:nvCxnSpPr>
              <p:spPr>
                <a:xfrm flipH="1">
                  <a:off x="8115463" y="6386983"/>
                  <a:ext cx="707141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0" name="Oval 59">
              <a:extLst>
                <a:ext uri="{FF2B5EF4-FFF2-40B4-BE49-F238E27FC236}">
                  <a16:creationId xmlns="" xmlns:a16="http://schemas.microsoft.com/office/drawing/2014/main" id="{000E2335-BF73-4B0E-88B5-552E1C85329D}"/>
                </a:ext>
              </a:extLst>
            </p:cNvPr>
            <p:cNvSpPr/>
            <p:nvPr/>
          </p:nvSpPr>
          <p:spPr>
            <a:xfrm>
              <a:off x="5896970" y="5322651"/>
              <a:ext cx="96207" cy="10556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="" xmlns:a16="http://schemas.microsoft.com/office/drawing/2014/main" id="{92E2B0A7-C28D-44BD-AA01-5F2B5A4A81A1}"/>
              </a:ext>
            </a:extLst>
          </p:cNvPr>
          <p:cNvGrpSpPr/>
          <p:nvPr/>
        </p:nvGrpSpPr>
        <p:grpSpPr>
          <a:xfrm>
            <a:off x="8089315" y="3597891"/>
            <a:ext cx="4123754" cy="2725781"/>
            <a:chOff x="7925193" y="3586168"/>
            <a:chExt cx="4123754" cy="2725781"/>
          </a:xfrm>
        </p:grpSpPr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9A643AB1-6FAF-428A-8DEE-FC5931F98008}"/>
                </a:ext>
              </a:extLst>
            </p:cNvPr>
            <p:cNvGrpSpPr/>
            <p:nvPr/>
          </p:nvGrpSpPr>
          <p:grpSpPr>
            <a:xfrm>
              <a:off x="7925193" y="3586168"/>
              <a:ext cx="4123754" cy="2725781"/>
              <a:chOff x="6096000" y="3661202"/>
              <a:chExt cx="4123754" cy="272578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="" xmlns:a16="http://schemas.microsoft.com/office/drawing/2014/main" id="{C903263A-F37A-4DBA-99D5-D85718DAC1C8}"/>
                  </a:ext>
                </a:extLst>
              </p:cNvPr>
              <p:cNvGrpSpPr/>
              <p:nvPr/>
            </p:nvGrpSpPr>
            <p:grpSpPr>
              <a:xfrm>
                <a:off x="6096000" y="3661202"/>
                <a:ext cx="4123754" cy="2725781"/>
                <a:chOff x="926367" y="2893141"/>
                <a:chExt cx="4123754" cy="2725781"/>
              </a:xfrm>
            </p:grpSpPr>
            <p:pic>
              <p:nvPicPr>
                <p:cNvPr id="31" name="Picture 2" descr="parabola - Wiktionary">
                  <a:extLst>
                    <a:ext uri="{FF2B5EF4-FFF2-40B4-BE49-F238E27FC236}">
                      <a16:creationId xmlns="" xmlns:a16="http://schemas.microsoft.com/office/drawing/2014/main" id="{940DA471-A965-4CE6-851A-71A279A083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665" y="3508203"/>
                  <a:ext cx="1822533" cy="12127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32" name="Straight Connector 31">
                  <a:extLst>
                    <a:ext uri="{FF2B5EF4-FFF2-40B4-BE49-F238E27FC236}">
                      <a16:creationId xmlns="" xmlns:a16="http://schemas.microsoft.com/office/drawing/2014/main" id="{19133521-CFF3-445B-BE48-E63292352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28136" y="4996070"/>
                  <a:ext cx="330410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="" xmlns:a16="http://schemas.microsoft.com/office/drawing/2014/main" id="{3CAB52C7-DF8D-4A6D-910F-8EAC3ECCA9B9}"/>
                    </a:ext>
                  </a:extLst>
                </p:cNvPr>
                <p:cNvCxnSpPr/>
                <p:nvPr/>
              </p:nvCxnSpPr>
              <p:spPr>
                <a:xfrm>
                  <a:off x="1484243" y="3061252"/>
                  <a:ext cx="0" cy="255767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xmlns="" id="{A7654A2D-A9E8-4772-9016-41DE125D68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3663" y="5066558"/>
                      <a:ext cx="87645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dirty="0">
                          <a:sym typeface="Wingdings" panose="05000000000000000000" pitchFamily="2" charset="2"/>
                        </a:rPr>
                        <a:t>-----&gt;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4" name="TextBox 28">
                      <a:extLst>
                        <a:ext uri="{FF2B5EF4-FFF2-40B4-BE49-F238E27FC236}">
                          <a16:creationId xmlns:a16="http://schemas.microsoft.com/office/drawing/2014/main" xmlns="" xmlns:a14="http://schemas.microsoft.com/office/drawing/2010/main" id="{5EEC72AA-9772-42D3-8068-2A62BC7D7A1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3663" y="5066558"/>
                      <a:ext cx="876458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t="-8197" r="-699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5" name="TextBox 34">
                  <a:extLst>
                    <a:ext uri="{FF2B5EF4-FFF2-40B4-BE49-F238E27FC236}">
                      <a16:creationId xmlns="" xmlns:a16="http://schemas.microsoft.com/office/drawing/2014/main" id="{7496B0A2-9F37-41B0-956E-5007CB696D3A}"/>
                    </a:ext>
                  </a:extLst>
                </p:cNvPr>
                <p:cNvSpPr txBox="1"/>
                <p:nvPr/>
              </p:nvSpPr>
              <p:spPr>
                <a:xfrm>
                  <a:off x="926367" y="2893141"/>
                  <a:ext cx="461665" cy="899285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/>
                <a:p>
                  <a:r>
                    <a:rPr lang="en-US" dirty="0"/>
                    <a:t>Cost----&gt;</a:t>
                  </a:r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F4C741CA-2E68-4B74-BB21-F8ECFEDB42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07629" y="4056384"/>
                <a:ext cx="681679" cy="1493412"/>
              </a:xfrm>
              <a:prstGeom prst="line">
                <a:avLst/>
              </a:prstGeom>
              <a:ln w="317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0A46A5D7-6E87-4916-8B4A-31D56AF6AB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25079" y="4585049"/>
                <a:ext cx="856043" cy="1108596"/>
              </a:xfrm>
              <a:prstGeom prst="line">
                <a:avLst/>
              </a:prstGeom>
              <a:ln w="317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="" xmlns:a16="http://schemas.microsoft.com/office/drawing/2014/main" id="{6B2346BF-3325-4654-A73C-31BEFBAD08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82331" y="5208759"/>
                <a:ext cx="669993" cy="393833"/>
              </a:xfrm>
              <a:prstGeom prst="line">
                <a:avLst/>
              </a:prstGeom>
              <a:ln w="222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="" xmlns:a16="http://schemas.microsoft.com/office/drawing/2014/main" id="{50FDFBFB-DEF9-4E85-8A30-E98E0E7B6D08}"/>
                  </a:ext>
                </a:extLst>
              </p:cNvPr>
              <p:cNvCxnSpPr/>
              <p:nvPr/>
            </p:nvCxnSpPr>
            <p:spPr>
              <a:xfrm>
                <a:off x="7267168" y="5108148"/>
                <a:ext cx="0" cy="768061"/>
              </a:xfrm>
              <a:prstGeom prst="line">
                <a:avLst/>
              </a:prstGeom>
              <a:ln w="31750">
                <a:solidFill>
                  <a:schemeClr val="accent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="" xmlns:a16="http://schemas.microsoft.com/office/drawing/2014/main" id="{48E08DB0-40EC-4181-AE4B-1D17F704C7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0863" y="4647683"/>
                <a:ext cx="0" cy="1116180"/>
              </a:xfrm>
              <a:prstGeom prst="line">
                <a:avLst/>
              </a:prstGeom>
              <a:ln w="31750">
                <a:solidFill>
                  <a:schemeClr val="accent2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="" xmlns:a16="http://schemas.microsoft.com/office/drawing/2014/main" id="{4B44C5DE-2DB7-4E3E-BD90-051A7624A6FC}"/>
                  </a:ext>
                </a:extLst>
              </p:cNvPr>
              <p:cNvCxnSpPr/>
              <p:nvPr/>
            </p:nvCxnSpPr>
            <p:spPr>
              <a:xfrm>
                <a:off x="7530771" y="5413185"/>
                <a:ext cx="0" cy="350678"/>
              </a:xfrm>
              <a:prstGeom prst="line">
                <a:avLst/>
              </a:prstGeom>
              <a:ln w="31750"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xmlns="" id="{C5FF71DF-DB32-46F1-BE3D-B596E43BFBE8}"/>
                      </a:ext>
                    </a:extLst>
                  </p:cNvPr>
                  <p:cNvSpPr txBox="1"/>
                  <p:nvPr/>
                </p:nvSpPr>
                <p:spPr>
                  <a:xfrm>
                    <a:off x="6654172" y="5796797"/>
                    <a:ext cx="945506" cy="4277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C5FF71DF-DB32-46F1-BE3D-B596E43BFB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4172" y="5796797"/>
                    <a:ext cx="945506" cy="42774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30323" b="-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Arrow Connector 29">
                <a:extLst>
                  <a:ext uri="{FF2B5EF4-FFF2-40B4-BE49-F238E27FC236}">
                    <a16:creationId xmlns="" xmlns:a16="http://schemas.microsoft.com/office/drawing/2014/main" id="{F615C113-DF16-4E25-AEED-A43B7E6EEB25}"/>
                  </a:ext>
                </a:extLst>
              </p:cNvPr>
              <p:cNvCxnSpPr/>
              <p:nvPr/>
            </p:nvCxnSpPr>
            <p:spPr>
              <a:xfrm>
                <a:off x="7257206" y="6386983"/>
                <a:ext cx="52990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Oval 60">
              <a:extLst>
                <a:ext uri="{FF2B5EF4-FFF2-40B4-BE49-F238E27FC236}">
                  <a16:creationId xmlns="" xmlns:a16="http://schemas.microsoft.com/office/drawing/2014/main" id="{6B0C1158-0B12-411B-BE51-655DFE21FEC9}"/>
                </a:ext>
              </a:extLst>
            </p:cNvPr>
            <p:cNvSpPr/>
            <p:nvPr/>
          </p:nvSpPr>
          <p:spPr>
            <a:xfrm>
              <a:off x="9547812" y="5329888"/>
              <a:ext cx="96207" cy="10556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Footer Placeholder 6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3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6" grpId="0" animBg="1"/>
      <p:bldP spid="37" grpId="0"/>
      <p:bldP spid="38" grpId="0"/>
      <p:bldP spid="52" grpId="0"/>
      <p:bldP spid="54" grpId="0"/>
      <p:bldP spid="55" grpId="0"/>
      <p:bldP spid="56" grpId="0"/>
      <p:bldP spid="57" grpId="0"/>
      <p:bldP spid="58" grpId="0" animBg="1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2EFAE84-6E59-4849-AC38-510A17C24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48" y="1015126"/>
            <a:ext cx="6124125" cy="35980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707390D-E654-43B8-B836-CA4707854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48" y="5029620"/>
            <a:ext cx="7768844" cy="16265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0BB6168-7A6E-4795-92BB-36B97D6A5558}"/>
              </a:ext>
            </a:extLst>
          </p:cNvPr>
          <p:cNvSpPr txBox="1"/>
          <p:nvPr/>
        </p:nvSpPr>
        <p:spPr>
          <a:xfrm>
            <a:off x="3562646" y="267287"/>
            <a:ext cx="506670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sz="2400" dirty="0"/>
              <a:t>Full Fledge Gradient Descent Algorithm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017A482E-7FF2-404C-B295-74EC3DDA9272}"/>
              </a:ext>
            </a:extLst>
          </p:cNvPr>
          <p:cNvGrpSpPr/>
          <p:nvPr/>
        </p:nvGrpSpPr>
        <p:grpSpPr>
          <a:xfrm>
            <a:off x="7476824" y="2457450"/>
            <a:ext cx="4281460" cy="1156814"/>
            <a:chOff x="7476824" y="2457450"/>
            <a:chExt cx="4281460" cy="1156814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6E8C9B7C-4852-4888-8ACF-871000EA4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59169" y="2457450"/>
              <a:ext cx="3699115" cy="115681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xmlns="" id="{A5420A24-5AD9-4794-B6BD-DAD03E10286C}"/>
                    </a:ext>
                  </a:extLst>
                </p:cNvPr>
                <p:cNvSpPr txBox="1"/>
                <p:nvPr/>
              </p:nvSpPr>
              <p:spPr>
                <a:xfrm>
                  <a:off x="7476824" y="2537936"/>
                  <a:ext cx="809926" cy="984885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l-GR" sz="3200" i="1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l-GR" sz="32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A5420A24-5AD9-4794-B6BD-DAD03E1028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6824" y="2537936"/>
                  <a:ext cx="809926" cy="9848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6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CEDB49C3-D3CC-446C-96BC-9C5D1DB85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435" y="70838"/>
            <a:ext cx="5809956" cy="6754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17AE480-AA6C-47E8-9687-64C1E8974109}"/>
              </a:ext>
            </a:extLst>
          </p:cNvPr>
          <p:cNvSpPr txBox="1"/>
          <p:nvPr/>
        </p:nvSpPr>
        <p:spPr>
          <a:xfrm>
            <a:off x="562708" y="2855741"/>
            <a:ext cx="195245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Calculation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76846" y="6460199"/>
            <a:ext cx="4114800" cy="365125"/>
          </a:xfrm>
        </p:spPr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F147A54-9506-43E3-AA8E-00950856F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16" y="779949"/>
            <a:ext cx="5786846" cy="59583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E6EC56F-56B1-4C10-B498-C03361DDFA56}"/>
              </a:ext>
            </a:extLst>
          </p:cNvPr>
          <p:cNvSpPr txBox="1"/>
          <p:nvPr/>
        </p:nvSpPr>
        <p:spPr>
          <a:xfrm>
            <a:off x="4718933" y="119743"/>
            <a:ext cx="27430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Learning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8C51D72B-777C-479A-A1CB-58DE44C6F287}"/>
                  </a:ext>
                </a:extLst>
              </p:cNvPr>
              <p:cNvSpPr txBox="1"/>
              <p:nvPr/>
            </p:nvSpPr>
            <p:spPr>
              <a:xfrm>
                <a:off x="8351954" y="924837"/>
                <a:ext cx="2672580" cy="59420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24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𝑑𝐽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C51D72B-777C-479A-A1CB-58DE44C6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954" y="924837"/>
                <a:ext cx="2672580" cy="594202"/>
              </a:xfrm>
              <a:prstGeom prst="rect">
                <a:avLst/>
              </a:prstGeom>
              <a:blipFill>
                <a:blip r:embed="rId3"/>
                <a:stretch>
                  <a:fillRect b="-5825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8E46CA05-0CFA-409B-A0E7-777AA6E82925}"/>
                  </a:ext>
                </a:extLst>
              </p:cNvPr>
              <p:cNvSpPr txBox="1"/>
              <p:nvPr/>
            </p:nvSpPr>
            <p:spPr>
              <a:xfrm>
                <a:off x="7373815" y="2447778"/>
                <a:ext cx="447821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First </a:t>
                </a:r>
                <a:r>
                  <a:rPr lang="en-US" dirty="0" smtClean="0"/>
                  <a:t>Try 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=  0.0001</a:t>
                </a:r>
              </a:p>
              <a:p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 smtClean="0"/>
                  <a:t>0.0001   </a:t>
                </a:r>
                <a:r>
                  <a:rPr lang="en-US" dirty="0"/>
                  <a:t>X </a:t>
                </a:r>
                <a:r>
                  <a:rPr lang="en-US" dirty="0" smtClean="0"/>
                  <a:t>3=0.0003 (2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Try) 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/>
                  <a:t>0.0003  X 3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0.001  (3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Try, &amp; so on)</a:t>
                </a:r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/>
                  <a:t>0.001  X 3=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0.003     </a:t>
                </a:r>
                <a:endParaRPr lang="en-US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US" dirty="0"/>
                  <a:t>0.003  X 3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 0.01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8E46CA05-0CFA-409B-A0E7-777AA6E82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815" y="2447778"/>
                <a:ext cx="4478216" cy="2031325"/>
              </a:xfrm>
              <a:prstGeom prst="rect">
                <a:avLst/>
              </a:prstGeom>
              <a:blipFill rotWithShape="1">
                <a:blip r:embed="rId4"/>
                <a:stretch>
                  <a:fillRect l="-1226" t="-150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1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B0B049C2-9D74-4096-B412-B46D95C24744}"/>
                  </a:ext>
                </a:extLst>
              </p:cNvPr>
              <p:cNvSpPr txBox="1"/>
              <p:nvPr/>
            </p:nvSpPr>
            <p:spPr>
              <a:xfrm>
                <a:off x="7726040" y="330534"/>
                <a:ext cx="1337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0B049C2-9D74-4096-B412-B46D95C24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040" y="330534"/>
                <a:ext cx="1337994" cy="276999"/>
              </a:xfrm>
              <a:prstGeom prst="rect">
                <a:avLst/>
              </a:prstGeom>
              <a:blipFill>
                <a:blip r:embed="rId2"/>
                <a:stretch>
                  <a:fillRect l="-5455" r="-136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797D2BE7-8A57-41F9-91FB-9C3DF9F4787D}"/>
                  </a:ext>
                </a:extLst>
              </p:cNvPr>
              <p:cNvSpPr txBox="1"/>
              <p:nvPr/>
            </p:nvSpPr>
            <p:spPr>
              <a:xfrm>
                <a:off x="9600305" y="270828"/>
                <a:ext cx="16962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o</a:t>
                </a:r>
                <a:r>
                  <a:rPr lang="en-US" b="0" dirty="0"/>
                  <a:t>r, 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97D2BE7-8A57-41F9-91FB-9C3DF9F47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305" y="270828"/>
                <a:ext cx="1696298" cy="276999"/>
              </a:xfrm>
              <a:prstGeom prst="rect">
                <a:avLst/>
              </a:prstGeom>
              <a:blipFill>
                <a:blip r:embed="rId3"/>
                <a:stretch>
                  <a:fillRect l="-8633" t="-28261" r="-215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D65CC940-A3C3-4609-A1C5-7E9091722098}"/>
                  </a:ext>
                </a:extLst>
              </p:cNvPr>
              <p:cNvSpPr txBox="1"/>
              <p:nvPr/>
            </p:nvSpPr>
            <p:spPr>
              <a:xfrm>
                <a:off x="9778207" y="818284"/>
                <a:ext cx="1966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o</a:t>
                </a:r>
                <a:r>
                  <a:rPr lang="en-US" b="0" dirty="0"/>
                  <a:t>r, Yp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.1+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65CC940-A3C3-4609-A1C5-7E9091722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8207" y="818284"/>
                <a:ext cx="1966629" cy="276999"/>
              </a:xfrm>
              <a:prstGeom prst="rect">
                <a:avLst/>
              </a:prstGeom>
              <a:blipFill>
                <a:blip r:embed="rId4"/>
                <a:stretch>
                  <a:fillRect l="-7121" t="-28261" r="-154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61092FEE-3739-495D-BB66-21E010AB0CE0}"/>
                  </a:ext>
                </a:extLst>
              </p:cNvPr>
              <p:cNvSpPr txBox="1"/>
              <p:nvPr/>
            </p:nvSpPr>
            <p:spPr>
              <a:xfrm>
                <a:off x="7814982" y="825309"/>
                <a:ext cx="18077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1092FEE-3739-495D-BB66-21E010AB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982" y="825309"/>
                <a:ext cx="1807739" cy="276999"/>
              </a:xfrm>
              <a:prstGeom prst="rect">
                <a:avLst/>
              </a:prstGeom>
              <a:blipFill>
                <a:blip r:embed="rId5"/>
                <a:stretch>
                  <a:fillRect l="-1347" r="-101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FE08DDC-989C-4683-8189-F2464ED06888}"/>
              </a:ext>
            </a:extLst>
          </p:cNvPr>
          <p:cNvSpPr txBox="1"/>
          <p:nvPr/>
        </p:nvSpPr>
        <p:spPr>
          <a:xfrm>
            <a:off x="624476" y="551259"/>
            <a:ext cx="380682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Yp =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+….+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2F117A5A-96CF-4B8A-BF57-A91A2C469D37}"/>
                  </a:ext>
                </a:extLst>
              </p:cNvPr>
              <p:cNvSpPr txBox="1"/>
              <p:nvPr/>
            </p:nvSpPr>
            <p:spPr>
              <a:xfrm>
                <a:off x="590136" y="1091979"/>
                <a:ext cx="4704837" cy="36933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Yp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.1+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 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 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….+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 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F117A5A-96CF-4B8A-BF57-A91A2C469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36" y="1091979"/>
                <a:ext cx="470483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901" t="-4545" b="-1818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11ADD8D4-8E64-4C05-B7A6-1EF2FE6C286C}"/>
              </a:ext>
            </a:extLst>
          </p:cNvPr>
          <p:cNvGrpSpPr/>
          <p:nvPr/>
        </p:nvGrpSpPr>
        <p:grpSpPr>
          <a:xfrm>
            <a:off x="280449" y="1824955"/>
            <a:ext cx="5311453" cy="2376933"/>
            <a:chOff x="7839126" y="1368488"/>
            <a:chExt cx="1713849" cy="23769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="" id="{417C3B58-FA2A-4AE8-8142-3123AB9B4972}"/>
                    </a:ext>
                  </a:extLst>
                </p:cNvPr>
                <p:cNvSpPr txBox="1"/>
                <p:nvPr/>
              </p:nvSpPr>
              <p:spPr>
                <a:xfrm>
                  <a:off x="9229324" y="1368488"/>
                  <a:ext cx="323651" cy="23769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dirty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l-GR" dirty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-25000" dirty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dirty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l-GR" dirty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-25000" dirty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b="0" i="1" baseline="-25000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en-US" b="0" i="1" baseline="-25000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en-US" b="0" i="1" baseline="-25000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.</m:t>
                                      </m:r>
                                    </m:e>
                                    <m:e/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dirty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l-GR" dirty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-25000" dirty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n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17C3B58-FA2A-4AE8-8142-3123AB9B4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326" y="1368488"/>
                  <a:ext cx="323651" cy="2376933"/>
                </a:xfrm>
                <a:prstGeom prst="rect">
                  <a:avLst/>
                </a:prstGeom>
                <a:blipFill>
                  <a:blip r:embed="rId7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xmlns="" id="{B3398A07-BCA5-4748-9C8C-49A7CC79D7BB}"/>
                    </a:ext>
                  </a:extLst>
                </p:cNvPr>
                <p:cNvSpPr txBox="1"/>
                <p:nvPr/>
              </p:nvSpPr>
              <p:spPr>
                <a:xfrm>
                  <a:off x="8067796" y="2469942"/>
                  <a:ext cx="122361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-25000" dirty="0" smtClean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b="0" i="1" baseline="-25000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</m:t>
                                  </m:r>
                                </m:e>
                              </m:mr>
                            </m: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b="0" i="0" baseline="-2500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     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b="0" i="0" baseline="-2500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  ...   ...   </m:t>
                            </m:r>
                            <m:r>
                              <a:rPr lang="en-US" b="0" i="1" baseline="-2500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….</m:t>
                            </m:r>
                            <m:r>
                              <m:rPr>
                                <m:nor/>
                              </m:rPr>
                              <a:rPr lang="en-US" b="0" i="0" baseline="-2500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baseline="-250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3398A07-BCA5-4748-9C8C-49A7CC79D7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7796" y="2469942"/>
                  <a:ext cx="1223615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26667" b="-5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xmlns="" id="{590972E2-8398-4D13-99E6-D0AFD99C4BBF}"/>
                    </a:ext>
                  </a:extLst>
                </p:cNvPr>
                <p:cNvSpPr txBox="1"/>
                <p:nvPr/>
              </p:nvSpPr>
              <p:spPr>
                <a:xfrm>
                  <a:off x="7839126" y="2356842"/>
                  <a:ext cx="4958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 smtClean="0"/>
                    <a:t> =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590972E2-8398-4D13-99E6-D0AFD99C4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9126" y="2356842"/>
                  <a:ext cx="495880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D024E210-74EC-45E3-AFDC-6D3830CA6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430547"/>
              </p:ext>
            </p:extLst>
          </p:nvPr>
        </p:nvGraphicFramePr>
        <p:xfrm>
          <a:off x="7203136" y="2002352"/>
          <a:ext cx="4559301" cy="3333750"/>
        </p:xfrm>
        <a:graphic>
          <a:graphicData uri="http://schemas.openxmlformats.org/drawingml/2006/table">
            <a:tbl>
              <a:tblPr/>
              <a:tblGrid>
                <a:gridCol w="1131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55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43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752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Locations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Size of Flat(feet2)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Number of Bedrooms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Price ($)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399900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329900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539900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314900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198999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242500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239999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347000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329999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01E4A21-2425-4956-B54C-94278B302030}"/>
              </a:ext>
            </a:extLst>
          </p:cNvPr>
          <p:cNvSpPr txBox="1"/>
          <p:nvPr/>
        </p:nvSpPr>
        <p:spPr>
          <a:xfrm>
            <a:off x="7944708" y="6394884"/>
            <a:ext cx="380682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Yp =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+….+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29AE3323-DAA9-45CF-BCC1-C521DE8B5187}"/>
              </a:ext>
            </a:extLst>
          </p:cNvPr>
          <p:cNvGrpSpPr/>
          <p:nvPr/>
        </p:nvGrpSpPr>
        <p:grpSpPr>
          <a:xfrm>
            <a:off x="7942013" y="5304358"/>
            <a:ext cx="3926818" cy="967385"/>
            <a:chOff x="141019" y="5331022"/>
            <a:chExt cx="3926818" cy="967385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C400051C-0676-406E-8AC3-6794602E6351}"/>
                </a:ext>
              </a:extLst>
            </p:cNvPr>
            <p:cNvSpPr txBox="1"/>
            <p:nvPr/>
          </p:nvSpPr>
          <p:spPr>
            <a:xfrm>
              <a:off x="176188" y="5836742"/>
              <a:ext cx="3710012" cy="46166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Yp = M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M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BE420765-4848-4A39-944A-67948A06C62C}"/>
                </a:ext>
              </a:extLst>
            </p:cNvPr>
            <p:cNvSpPr txBox="1"/>
            <p:nvPr/>
          </p:nvSpPr>
          <p:spPr>
            <a:xfrm>
              <a:off x="141019" y="5331022"/>
              <a:ext cx="3926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Price    Size of Flat   Number of Bedrooms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9964FB96-DC58-4F26-88E8-E543300C28B5}"/>
                </a:ext>
              </a:extLst>
            </p:cNvPr>
            <p:cNvCxnSpPr>
              <a:cxnSpLocks/>
            </p:cNvCxnSpPr>
            <p:nvPr/>
          </p:nvCxnSpPr>
          <p:spPr>
            <a:xfrm>
              <a:off x="1491890" y="5583404"/>
              <a:ext cx="0" cy="34232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="" xmlns:a16="http://schemas.microsoft.com/office/drawing/2014/main" id="{F1CE2D8A-991B-4555-806F-BF0F2DC1811D}"/>
                </a:ext>
              </a:extLst>
            </p:cNvPr>
            <p:cNvCxnSpPr>
              <a:cxnSpLocks/>
            </p:cNvCxnSpPr>
            <p:nvPr/>
          </p:nvCxnSpPr>
          <p:spPr>
            <a:xfrm>
              <a:off x="2566627" y="5583404"/>
              <a:ext cx="0" cy="34232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="" xmlns:a16="http://schemas.microsoft.com/office/drawing/2014/main" id="{BE5C72DE-1B7E-4FCB-B194-636EC7132938}"/>
                </a:ext>
              </a:extLst>
            </p:cNvPr>
            <p:cNvCxnSpPr>
              <a:cxnSpLocks/>
            </p:cNvCxnSpPr>
            <p:nvPr/>
          </p:nvCxnSpPr>
          <p:spPr>
            <a:xfrm>
              <a:off x="451338" y="5583404"/>
              <a:ext cx="0" cy="34232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14EDA4FB-8E73-4E29-8687-3E249D46F745}"/>
                  </a:ext>
                </a:extLst>
              </p:cNvPr>
              <p:cNvSpPr txBox="1"/>
              <p:nvPr/>
            </p:nvSpPr>
            <p:spPr>
              <a:xfrm>
                <a:off x="1031443" y="2501783"/>
                <a:ext cx="348712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baseline="-2500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b="0" i="1" baseline="-2500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="0" i="0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         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en-US" b="0" i="0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   ...   ...   </m:t>
                          </m:r>
                          <m:r>
                            <a:rPr lang="en-US" b="0" i="1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….</m:t>
                          </m:r>
                          <m:r>
                            <m:rPr>
                              <m:nor/>
                            </m:rPr>
                            <a:rPr lang="en-US" b="0" i="0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aseline="-25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4EDA4FB-8E73-4E29-8687-3E249D46F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43" y="2501783"/>
                <a:ext cx="3487126" cy="276999"/>
              </a:xfrm>
              <a:prstGeom prst="rect">
                <a:avLst/>
              </a:prstGeom>
              <a:blipFill>
                <a:blip r:embed="rId10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E6798216-227E-4790-92C2-892FA99D1038}"/>
                  </a:ext>
                </a:extLst>
              </p:cNvPr>
              <p:cNvSpPr txBox="1"/>
              <p:nvPr/>
            </p:nvSpPr>
            <p:spPr>
              <a:xfrm>
                <a:off x="1031443" y="3334361"/>
                <a:ext cx="348712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baseline="-2500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b="0" i="1" baseline="-2500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="0" i="0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         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en-US" b="0" i="0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   ...   ...   </m:t>
                          </m:r>
                          <m:r>
                            <a:rPr lang="en-US" b="0" i="1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….</m:t>
                          </m:r>
                          <m:r>
                            <m:rPr>
                              <m:nor/>
                            </m:rPr>
                            <a:rPr lang="en-US" b="0" i="0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aseline="-25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6798216-227E-4790-92C2-892FA99D1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443" y="3334361"/>
                <a:ext cx="3487126" cy="276999"/>
              </a:xfrm>
              <a:prstGeom prst="rect">
                <a:avLst/>
              </a:prstGeom>
              <a:blipFill>
                <a:blip r:embed="rId11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BEB79CD-3362-488B-9E59-ED2FF9A0A90A}"/>
              </a:ext>
            </a:extLst>
          </p:cNvPr>
          <p:cNvSpPr txBox="1"/>
          <p:nvPr/>
        </p:nvSpPr>
        <p:spPr>
          <a:xfrm>
            <a:off x="1031443" y="3730892"/>
            <a:ext cx="348712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….</a:t>
            </a:r>
          </a:p>
          <a:p>
            <a:r>
              <a:rPr lang="en-US" dirty="0"/>
              <a:t>Up to  m dataset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D3154E7-2477-481D-9A58-A399A0F4E498}"/>
              </a:ext>
            </a:extLst>
          </p:cNvPr>
          <p:cNvSpPr txBox="1"/>
          <p:nvPr/>
        </p:nvSpPr>
        <p:spPr>
          <a:xfrm>
            <a:off x="1792104" y="1772514"/>
            <a:ext cx="161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 to n feature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8D83E7FC-96FE-48C7-AF88-29B719D7DF04}"/>
              </a:ext>
            </a:extLst>
          </p:cNvPr>
          <p:cNvCxnSpPr>
            <a:cxnSpLocks/>
          </p:cNvCxnSpPr>
          <p:nvPr/>
        </p:nvCxnSpPr>
        <p:spPr>
          <a:xfrm>
            <a:off x="712056" y="3589818"/>
            <a:ext cx="0" cy="695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00800A9B-8E26-4E6C-A0C7-BE90F67C4D73}"/>
              </a:ext>
            </a:extLst>
          </p:cNvPr>
          <p:cNvCxnSpPr/>
          <p:nvPr/>
        </p:nvCxnSpPr>
        <p:spPr>
          <a:xfrm>
            <a:off x="1792104" y="2212186"/>
            <a:ext cx="16110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1287E5F-8DEE-43ED-8567-42778C88FB65}"/>
              </a:ext>
            </a:extLst>
          </p:cNvPr>
          <p:cNvSpPr txBox="1"/>
          <p:nvPr/>
        </p:nvSpPr>
        <p:spPr>
          <a:xfrm>
            <a:off x="470109" y="19490"/>
            <a:ext cx="335579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sz="2400" b="1" dirty="0"/>
              <a:t>Multivariable Regression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49F16CB4-3333-47C5-9846-C4D4F431DDCB}"/>
              </a:ext>
            </a:extLst>
          </p:cNvPr>
          <p:cNvGrpSpPr/>
          <p:nvPr/>
        </p:nvGrpSpPr>
        <p:grpSpPr>
          <a:xfrm>
            <a:off x="8281634" y="1287091"/>
            <a:ext cx="2902181" cy="519373"/>
            <a:chOff x="7839126" y="2306553"/>
            <a:chExt cx="2082813" cy="5193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id="{06C4082C-3699-4C77-B017-DE0422AC8516}"/>
                    </a:ext>
                  </a:extLst>
                </p:cNvPr>
                <p:cNvSpPr txBox="1"/>
                <p:nvPr/>
              </p:nvSpPr>
              <p:spPr>
                <a:xfrm>
                  <a:off x="9465083" y="2306553"/>
                  <a:ext cx="456856" cy="5193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0FB16F8-DFEF-4CDD-815D-B72C24315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5083" y="2306553"/>
                  <a:ext cx="456856" cy="51937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xmlns="" id="{62529E0F-31EA-4014-B0FA-9F36B701AA8D}"/>
                    </a:ext>
                  </a:extLst>
                </p:cNvPr>
                <p:cNvSpPr txBox="1"/>
                <p:nvPr/>
              </p:nvSpPr>
              <p:spPr>
                <a:xfrm>
                  <a:off x="8364693" y="2427739"/>
                  <a:ext cx="7039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1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2D4F6B2-6291-44AC-B112-9AE23437D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693" y="2427739"/>
                  <a:ext cx="703975" cy="276999"/>
                </a:xfrm>
                <a:prstGeom prst="rect">
                  <a:avLst/>
                </a:prstGeom>
                <a:blipFill>
                  <a:blip r:embed="rId13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67BFB730-46FB-4652-8258-4758FF429039}"/>
                </a:ext>
              </a:extLst>
            </p:cNvPr>
            <p:cNvSpPr txBox="1"/>
            <p:nvPr/>
          </p:nvSpPr>
          <p:spPr>
            <a:xfrm>
              <a:off x="9128042" y="2435445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</a:rPr>
                <a:t>*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xmlns="" id="{7B38BB00-D30C-46CF-BC0E-7985BCB991C4}"/>
                    </a:ext>
                  </a:extLst>
                </p:cNvPr>
                <p:cNvSpPr txBox="1"/>
                <p:nvPr/>
              </p:nvSpPr>
              <p:spPr>
                <a:xfrm>
                  <a:off x="7839126" y="2356842"/>
                  <a:ext cx="4958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𝑌𝑝</m:t>
                      </m:r>
                    </m:oMath>
                  </a14:m>
                  <a:r>
                    <a:rPr lang="en-US" dirty="0"/>
                    <a:t>  =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B38BB00-D30C-46CF-BC0E-7985BCB991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9126" y="2356842"/>
                  <a:ext cx="495880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2655" t="-8197" r="-442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9D60C5A6-883C-42EE-A493-1F35B1DB794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65862" y="4445863"/>
            <a:ext cx="4868110" cy="2364511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441E6841-B8E4-4D00-AD4C-26073B45367B}"/>
              </a:ext>
            </a:extLst>
          </p:cNvPr>
          <p:cNvCxnSpPr>
            <a:cxnSpLocks/>
          </p:cNvCxnSpPr>
          <p:nvPr/>
        </p:nvCxnSpPr>
        <p:spPr>
          <a:xfrm flipH="1">
            <a:off x="4707727" y="4654589"/>
            <a:ext cx="638826" cy="1192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AC2F4CD7-6999-473C-B44A-4470996FF457}"/>
              </a:ext>
            </a:extLst>
          </p:cNvPr>
          <p:cNvSpPr txBox="1"/>
          <p:nvPr/>
        </p:nvSpPr>
        <p:spPr>
          <a:xfrm>
            <a:off x="5388757" y="4411869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(n+1,1)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F059F353-294B-407A-882A-064DE4B68892}"/>
              </a:ext>
            </a:extLst>
          </p:cNvPr>
          <p:cNvSpPr txBox="1"/>
          <p:nvPr/>
        </p:nvSpPr>
        <p:spPr>
          <a:xfrm rot="2532329">
            <a:off x="377975" y="4798643"/>
            <a:ext cx="738664" cy="16789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Grad.D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work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80D104-5AF2-426C-BDC2-23990D3F7C4C}"/>
              </a:ext>
            </a:extLst>
          </p:cNvPr>
          <p:cNvSpPr txBox="1"/>
          <p:nvPr/>
        </p:nvSpPr>
        <p:spPr>
          <a:xfrm>
            <a:off x="2938490" y="392811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 X (n+1)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B46CF15-0968-411E-AC85-EA01E54A8190}"/>
              </a:ext>
            </a:extLst>
          </p:cNvPr>
          <p:cNvSpPr/>
          <p:nvPr/>
        </p:nvSpPr>
        <p:spPr>
          <a:xfrm>
            <a:off x="5401439" y="1842854"/>
            <a:ext cx="86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(n+1,1)</a:t>
            </a:r>
            <a:endParaRPr lang="en-US" dirty="0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>
          <a:xfrm>
            <a:off x="5090382" y="6508058"/>
            <a:ext cx="4114800" cy="365125"/>
          </a:xfrm>
        </p:spPr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4" grpId="0" animBg="1"/>
      <p:bldP spid="21" grpId="0" animBg="1"/>
      <p:bldP spid="22" grpId="0" animBg="1"/>
      <p:bldP spid="24" grpId="0"/>
      <p:bldP spid="25" grpId="0"/>
      <p:bldP spid="42" grpId="0"/>
      <p:bldP spid="46" grpId="0"/>
      <p:bldP spid="37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52601" y="933450"/>
          <a:ext cx="4559301" cy="3333750"/>
        </p:xfrm>
        <a:graphic>
          <a:graphicData uri="http://schemas.openxmlformats.org/drawingml/2006/table">
            <a:tbl>
              <a:tblPr/>
              <a:tblGrid>
                <a:gridCol w="1131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55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43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9752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Locations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Size of Flat(feet2)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Number of Bedrooms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Price ($)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399900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329900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539900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314900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198999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242500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239999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347000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329999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00939" y="214029"/>
            <a:ext cx="524573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PREDICTION &gt; MULTIVARIABLE  REGRESSION 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1B73FA-1130-4CD3-8AA3-6345813C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6012" y="6511926"/>
            <a:ext cx="2895600" cy="365125"/>
          </a:xfrm>
        </p:spPr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27E3E15-FAE6-4DF6-82B0-33FDAF84BB47}"/>
              </a:ext>
            </a:extLst>
          </p:cNvPr>
          <p:cNvSpPr txBox="1"/>
          <p:nvPr/>
        </p:nvSpPr>
        <p:spPr>
          <a:xfrm>
            <a:off x="1728788" y="6031468"/>
            <a:ext cx="380682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Yp =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+….+ M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B06D0E97-6C6C-402A-BE01-CB3CA187C3E9}"/>
              </a:ext>
            </a:extLst>
          </p:cNvPr>
          <p:cNvGrpSpPr/>
          <p:nvPr/>
        </p:nvGrpSpPr>
        <p:grpSpPr>
          <a:xfrm>
            <a:off x="1773328" y="4559662"/>
            <a:ext cx="3926818" cy="1178399"/>
            <a:chOff x="176188" y="5178623"/>
            <a:chExt cx="3926818" cy="1178399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6E2CBE6-06BF-4B84-88FE-6E5644680542}"/>
                </a:ext>
              </a:extLst>
            </p:cNvPr>
            <p:cNvSpPr txBox="1"/>
            <p:nvPr/>
          </p:nvSpPr>
          <p:spPr>
            <a:xfrm>
              <a:off x="176188" y="5895357"/>
              <a:ext cx="3710012" cy="46166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Yp = M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M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71CC2F2-4F29-4214-A790-316D1C845901}"/>
                </a:ext>
              </a:extLst>
            </p:cNvPr>
            <p:cNvSpPr txBox="1"/>
            <p:nvPr/>
          </p:nvSpPr>
          <p:spPr>
            <a:xfrm>
              <a:off x="176188" y="5178623"/>
              <a:ext cx="3926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Price    Size of Flat   Number of Bedrooms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CF597747-64DB-477A-BA00-55CC96834D98}"/>
                </a:ext>
              </a:extLst>
            </p:cNvPr>
            <p:cNvCxnSpPr>
              <a:cxnSpLocks/>
            </p:cNvCxnSpPr>
            <p:nvPr/>
          </p:nvCxnSpPr>
          <p:spPr>
            <a:xfrm>
              <a:off x="1374660" y="5486400"/>
              <a:ext cx="0" cy="4979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0157CD66-274A-4D22-AF75-654BB87DA88C}"/>
                </a:ext>
              </a:extLst>
            </p:cNvPr>
            <p:cNvCxnSpPr>
              <a:cxnSpLocks/>
            </p:cNvCxnSpPr>
            <p:nvPr/>
          </p:nvCxnSpPr>
          <p:spPr>
            <a:xfrm>
              <a:off x="2449397" y="5471322"/>
              <a:ext cx="0" cy="51302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9E180ADA-3829-4C85-952F-B2DB48F7C2EB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" y="5486400"/>
              <a:ext cx="0" cy="4979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9C2E6ADB-F59C-494E-8E64-499E32F46547}"/>
              </a:ext>
            </a:extLst>
          </p:cNvPr>
          <p:cNvGrpSpPr/>
          <p:nvPr/>
        </p:nvGrpSpPr>
        <p:grpSpPr>
          <a:xfrm>
            <a:off x="6222582" y="4038600"/>
            <a:ext cx="4369218" cy="2775466"/>
            <a:chOff x="4698582" y="4038600"/>
            <a:chExt cx="4369218" cy="2775466"/>
          </a:xfrm>
        </p:grpSpPr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061FC6EC-1393-4AB9-A07A-84EF69F9B5FC}"/>
                </a:ext>
              </a:extLst>
            </p:cNvPr>
            <p:cNvGrpSpPr/>
            <p:nvPr/>
          </p:nvGrpSpPr>
          <p:grpSpPr>
            <a:xfrm>
              <a:off x="4698582" y="4038600"/>
              <a:ext cx="4369218" cy="2775466"/>
              <a:chOff x="4698582" y="4038600"/>
              <a:chExt cx="4369218" cy="2775466"/>
            </a:xfrm>
          </p:grpSpPr>
          <p:pic>
            <p:nvPicPr>
              <p:cNvPr id="3" name="Picture 8" descr="C:\Users\Ramendra\Desktop\download (3)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5102679" y="4038600"/>
                <a:ext cx="3965121" cy="2516111"/>
              </a:xfrm>
              <a:prstGeom prst="rect">
                <a:avLst/>
              </a:prstGeom>
              <a:noFill/>
            </p:spPr>
          </p:pic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8FAC8612-CFD8-4CED-9195-A01E6D4C1D7B}"/>
                  </a:ext>
                </a:extLst>
              </p:cNvPr>
              <p:cNvSpPr txBox="1"/>
              <p:nvPr/>
            </p:nvSpPr>
            <p:spPr>
              <a:xfrm>
                <a:off x="6675085" y="6444734"/>
                <a:ext cx="1095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Locations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5FC11D95-767D-45F6-AD90-AA7450ED0732}"/>
                  </a:ext>
                </a:extLst>
              </p:cNvPr>
              <p:cNvSpPr txBox="1"/>
              <p:nvPr/>
            </p:nvSpPr>
            <p:spPr>
              <a:xfrm>
                <a:off x="4698582" y="4800600"/>
                <a:ext cx="461665" cy="566822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Price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4BD73B04-7F57-4179-8A77-175DDE68D31B}"/>
                </a:ext>
              </a:extLst>
            </p:cNvPr>
            <p:cNvSpPr txBox="1"/>
            <p:nvPr/>
          </p:nvSpPr>
          <p:spPr>
            <a:xfrm>
              <a:off x="6675085" y="4124235"/>
              <a:ext cx="20879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Original  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A8B3404C-938A-42F8-A5B2-79AA3E5AC13F}"/>
              </a:ext>
            </a:extLst>
          </p:cNvPr>
          <p:cNvGrpSpPr/>
          <p:nvPr/>
        </p:nvGrpSpPr>
        <p:grpSpPr>
          <a:xfrm>
            <a:off x="6867351" y="933450"/>
            <a:ext cx="4216818" cy="2739546"/>
            <a:chOff x="4850982" y="1255120"/>
            <a:chExt cx="4216818" cy="2739546"/>
          </a:xfrm>
        </p:grpSpPr>
        <p:pic>
          <p:nvPicPr>
            <p:cNvPr id="4" name="Picture 7" descr="C:\Users\Ramendra\Desktop\download (2)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225143" y="1255120"/>
              <a:ext cx="3842657" cy="2438400"/>
            </a:xfrm>
            <a:prstGeom prst="rect">
              <a:avLst/>
            </a:prstGeom>
            <a:noFill/>
          </p:spPr>
        </p:pic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13746749-2C7F-4757-8E9F-E393759ACD50}"/>
                </a:ext>
              </a:extLst>
            </p:cNvPr>
            <p:cNvSpPr txBox="1"/>
            <p:nvPr/>
          </p:nvSpPr>
          <p:spPr>
            <a:xfrm>
              <a:off x="6827485" y="362533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Locations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7EFB1FB6-6E36-4B98-95EC-6BDF538162F3}"/>
                </a:ext>
              </a:extLst>
            </p:cNvPr>
            <p:cNvSpPr txBox="1"/>
            <p:nvPr/>
          </p:nvSpPr>
          <p:spPr>
            <a:xfrm>
              <a:off x="4850982" y="1981200"/>
              <a:ext cx="461665" cy="56682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C064466-D209-4CB6-9735-40A7D3F00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59" y="522372"/>
            <a:ext cx="5220451" cy="26072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B1E9E94-5F3C-4375-A56E-5DED4102D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426" y="852937"/>
            <a:ext cx="5343525" cy="5105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4C175590-09FB-4BFE-AD96-F5C2E4D64919}"/>
              </a:ext>
            </a:extLst>
          </p:cNvPr>
          <p:cNvGrpSpPr/>
          <p:nvPr/>
        </p:nvGrpSpPr>
        <p:grpSpPr>
          <a:xfrm>
            <a:off x="7667990" y="2222743"/>
            <a:ext cx="2606663" cy="1636335"/>
            <a:chOff x="6777792" y="1672389"/>
            <a:chExt cx="2606663" cy="1636335"/>
          </a:xfrm>
        </p:grpSpPr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B927095C-10D8-4A12-B2B1-A7E4BD3A40A1}"/>
                </a:ext>
              </a:extLst>
            </p:cNvPr>
            <p:cNvGrpSpPr/>
            <p:nvPr/>
          </p:nvGrpSpPr>
          <p:grpSpPr>
            <a:xfrm>
              <a:off x="6777792" y="1672389"/>
              <a:ext cx="1451810" cy="1189344"/>
              <a:chOff x="6777792" y="1672389"/>
              <a:chExt cx="1451810" cy="1189344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="" xmlns:a16="http://schemas.microsoft.com/office/drawing/2014/main" id="{BA53818A-6913-40B4-9EE0-16F2DAF14D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7792" y="2622884"/>
                <a:ext cx="1451810" cy="0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="" xmlns:a16="http://schemas.microsoft.com/office/drawing/2014/main" id="{44FD2E77-8FA9-429C-8A6D-1EB683435C7F}"/>
                  </a:ext>
                </a:extLst>
              </p:cNvPr>
              <p:cNvCxnSpPr/>
              <p:nvPr/>
            </p:nvCxnSpPr>
            <p:spPr>
              <a:xfrm>
                <a:off x="8229602" y="1672389"/>
                <a:ext cx="0" cy="95049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Arc 9">
                <a:extLst>
                  <a:ext uri="{FF2B5EF4-FFF2-40B4-BE49-F238E27FC236}">
                    <a16:creationId xmlns="" xmlns:a16="http://schemas.microsoft.com/office/drawing/2014/main" id="{B8D1E32C-F98D-478C-8C4A-97241592C8E9}"/>
                  </a:ext>
                </a:extLst>
              </p:cNvPr>
              <p:cNvSpPr/>
              <p:nvPr/>
            </p:nvSpPr>
            <p:spPr>
              <a:xfrm rot="1186147">
                <a:off x="7014658" y="2239650"/>
                <a:ext cx="567601" cy="622083"/>
              </a:xfrm>
              <a:prstGeom prst="arc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39C4DF3C-F456-47EC-A213-7DD1A183081C}"/>
                  </a:ext>
                </a:extLst>
              </p:cNvPr>
              <p:cNvSpPr txBox="1"/>
              <p:nvPr/>
            </p:nvSpPr>
            <p:spPr>
              <a:xfrm>
                <a:off x="7227827" y="2253552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92F92606-CD53-432D-AC7E-CC5109D1A078}"/>
                </a:ext>
              </a:extLst>
            </p:cNvPr>
            <p:cNvSpPr txBox="1"/>
            <p:nvPr/>
          </p:nvSpPr>
          <p:spPr>
            <a:xfrm>
              <a:off x="8470038" y="2939392"/>
              <a:ext cx="914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m=tan</a:t>
              </a:r>
              <a:r>
                <a:rPr lang="el-G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CCC19D8-CD05-4157-B535-524332D526AD}"/>
              </a:ext>
            </a:extLst>
          </p:cNvPr>
          <p:cNvSpPr txBox="1"/>
          <p:nvPr/>
        </p:nvSpPr>
        <p:spPr>
          <a:xfrm>
            <a:off x="7904747" y="44362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Slope Form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5E1FA76-12F6-45F4-B563-1FD2BD105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01" y="3656410"/>
            <a:ext cx="4453815" cy="30331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054D390-E857-4980-A965-9D14A089D6F3}"/>
              </a:ext>
            </a:extLst>
          </p:cNvPr>
          <p:cNvSpPr txBox="1"/>
          <p:nvPr/>
        </p:nvSpPr>
        <p:spPr>
          <a:xfrm>
            <a:off x="578148" y="3260940"/>
            <a:ext cx="235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Slope Intercept Form</a:t>
            </a: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7331" y="26350"/>
            <a:ext cx="267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Equations of Straight 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844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16D3C8E-9AD2-4CEA-9A77-05FA5A9DA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62" y="226084"/>
            <a:ext cx="5105400" cy="629329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="" xmlns:a16="http://schemas.microsoft.com/office/drawing/2014/main" id="{E452B31F-4FCE-4D50-A489-5CE6B9462152}"/>
              </a:ext>
            </a:extLst>
          </p:cNvPr>
          <p:cNvSpPr/>
          <p:nvPr/>
        </p:nvSpPr>
        <p:spPr>
          <a:xfrm>
            <a:off x="1100792" y="205740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F95F6E7-BDC4-4D41-9E2F-FDB869759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93" y="2514601"/>
            <a:ext cx="176799" cy="176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AD178C9-5EF8-451D-A82D-2B51578EA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067" y="2907800"/>
            <a:ext cx="176799" cy="176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E595DB1-5DAE-4225-B3FC-4A21336BA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94" y="3328402"/>
            <a:ext cx="176799" cy="176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1CE7FC2-503D-4601-89AD-84ED68F8F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94" y="3709402"/>
            <a:ext cx="176799" cy="176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633D26D-5FAB-4BF3-87CB-9EF9D16AF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193" y="4038601"/>
            <a:ext cx="176799" cy="176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9E2BB55-FD56-47A8-86BC-E9D808666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795" y="4343401"/>
            <a:ext cx="176799" cy="176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21FAFF2-6C68-4174-9D6C-FD070079F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94" y="4572001"/>
            <a:ext cx="176799" cy="17679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="" xmlns:a16="http://schemas.microsoft.com/office/drawing/2014/main" id="{E8393320-3379-42DD-9DC0-16634ABAD1C4}"/>
              </a:ext>
            </a:extLst>
          </p:cNvPr>
          <p:cNvSpPr/>
          <p:nvPr/>
        </p:nvSpPr>
        <p:spPr>
          <a:xfrm>
            <a:off x="4529792" y="2133600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4D922B17-1579-450D-9E8E-46C5CB150D27}"/>
              </a:ext>
            </a:extLst>
          </p:cNvPr>
          <p:cNvSpPr/>
          <p:nvPr/>
        </p:nvSpPr>
        <p:spPr>
          <a:xfrm>
            <a:off x="4453592" y="2514600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40F1DF73-1EC6-4FAD-88D0-601679D6FA0B}"/>
              </a:ext>
            </a:extLst>
          </p:cNvPr>
          <p:cNvSpPr/>
          <p:nvPr/>
        </p:nvSpPr>
        <p:spPr>
          <a:xfrm>
            <a:off x="4301192" y="2843798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6CA55B45-2770-4A38-8889-A1DCD164302C}"/>
              </a:ext>
            </a:extLst>
          </p:cNvPr>
          <p:cNvSpPr/>
          <p:nvPr/>
        </p:nvSpPr>
        <p:spPr>
          <a:xfrm>
            <a:off x="4148792" y="3241174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129FBAA7-2EFC-4736-8B64-88575586A75E}"/>
              </a:ext>
            </a:extLst>
          </p:cNvPr>
          <p:cNvSpPr/>
          <p:nvPr/>
        </p:nvSpPr>
        <p:spPr>
          <a:xfrm>
            <a:off x="3967817" y="3617410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489DBBCB-9240-4258-A023-F36D3AADDE41}"/>
              </a:ext>
            </a:extLst>
          </p:cNvPr>
          <p:cNvSpPr/>
          <p:nvPr/>
        </p:nvSpPr>
        <p:spPr>
          <a:xfrm>
            <a:off x="3715991" y="3974599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CA24C732-EE74-45F6-818A-9D47A49D7D67}"/>
              </a:ext>
            </a:extLst>
          </p:cNvPr>
          <p:cNvSpPr/>
          <p:nvPr/>
        </p:nvSpPr>
        <p:spPr>
          <a:xfrm>
            <a:off x="3462992" y="4246061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30D81C5B-4D1F-4243-9D74-8D2274ED8256}"/>
              </a:ext>
            </a:extLst>
          </p:cNvPr>
          <p:cNvSpPr/>
          <p:nvPr/>
        </p:nvSpPr>
        <p:spPr>
          <a:xfrm>
            <a:off x="3158192" y="4499060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EF20E57-1393-4C8E-9DEC-EE44959D3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078" y="0"/>
            <a:ext cx="4906227" cy="36561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097A886C-CC38-488E-A301-9D7BA2E61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0598" y="3617410"/>
            <a:ext cx="3514333" cy="306474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AAAA8E0-755E-46DA-AAC0-4FC5E2C0AE99}"/>
              </a:ext>
            </a:extLst>
          </p:cNvPr>
          <p:cNvSpPr txBox="1"/>
          <p:nvPr/>
        </p:nvSpPr>
        <p:spPr>
          <a:xfrm>
            <a:off x="3967817" y="264939"/>
            <a:ext cx="300178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Contour Plot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9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Xiv:1509.02069v2 [stat.CO] 9 Feb 2017">
            <a:extLst>
              <a:ext uri="{FF2B5EF4-FFF2-40B4-BE49-F238E27FC236}">
                <a16:creationId xmlns="" xmlns:a16="http://schemas.microsoft.com/office/drawing/2014/main" id="{AC2C856B-C8A6-4A9E-B3DE-F27227A86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84396" y="1954305"/>
            <a:ext cx="3219709" cy="494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Batch Normalization My musings on Machine learning ...">
            <a:extLst>
              <a:ext uri="{FF2B5EF4-FFF2-40B4-BE49-F238E27FC236}">
                <a16:creationId xmlns="" xmlns:a16="http://schemas.microsoft.com/office/drawing/2014/main" id="{D6000B50-F44D-47FE-B8F3-4707A6ED9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766" y="274361"/>
            <a:ext cx="5920460" cy="192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09E2EB4-825F-409A-8087-F8AC183D2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075"/>
            <a:ext cx="4432021" cy="33027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E2A3AA0-B160-4A4D-A5FB-EE0320BB64B4}"/>
              </a:ext>
            </a:extLst>
          </p:cNvPr>
          <p:cNvSpPr txBox="1"/>
          <p:nvPr/>
        </p:nvSpPr>
        <p:spPr>
          <a:xfrm>
            <a:off x="220369" y="116043"/>
            <a:ext cx="36841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dirty="0"/>
              <a:t>Skewed Data-Set and Standardization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06573" y="3900482"/>
            <a:ext cx="2714492" cy="2367227"/>
            <a:chOff x="1146135" y="4203508"/>
            <a:chExt cx="2714492" cy="2367227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166F05F0-6C68-42C7-967C-9D7D049B3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6135" y="4203508"/>
              <a:ext cx="2714492" cy="2367227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="" xmlns:a16="http://schemas.microsoft.com/office/drawing/2014/main" id="{5864D064-0684-4F8E-8730-3C2B05B281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2006" y="4558352"/>
              <a:ext cx="941695" cy="8461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F8C45923-0532-41E4-9EC2-77CC7A6108CC}"/>
                </a:ext>
              </a:extLst>
            </p:cNvPr>
            <p:cNvSpPr txBox="1"/>
            <p:nvPr/>
          </p:nvSpPr>
          <p:spPr>
            <a:xfrm rot="8150733">
              <a:off x="3133491" y="4426512"/>
              <a:ext cx="355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►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8908CB56-0006-4C42-A6C7-24EACFE7C82B}"/>
                </a:ext>
              </a:extLst>
            </p:cNvPr>
            <p:cNvSpPr txBox="1"/>
            <p:nvPr/>
          </p:nvSpPr>
          <p:spPr>
            <a:xfrm rot="8150733">
              <a:off x="2844839" y="4670474"/>
              <a:ext cx="355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►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4E57ABC1-7E60-4191-B76D-60361EB8BB4F}"/>
                </a:ext>
              </a:extLst>
            </p:cNvPr>
            <p:cNvSpPr txBox="1"/>
            <p:nvPr/>
          </p:nvSpPr>
          <p:spPr>
            <a:xfrm rot="8150733">
              <a:off x="2568173" y="4918908"/>
              <a:ext cx="355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►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8077200" y="6433252"/>
            <a:ext cx="4114800" cy="365125"/>
          </a:xfrm>
        </p:spPr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072048" y="3380401"/>
            <a:ext cx="3489334" cy="1754326"/>
            <a:chOff x="3673466" y="3579692"/>
            <a:chExt cx="3489334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3673466" y="3579692"/>
              <a:ext cx="3032134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Contour plot of skewed data  Cost fn.</a:t>
              </a:r>
            </a:p>
            <a:p>
              <a:pPr algn="ctr"/>
              <a:r>
                <a:rPr lang="en-US" dirty="0" smtClean="0"/>
                <a:t>Gradient Descent  has  tough time to reach at minima. </a:t>
              </a:r>
            </a:p>
            <a:p>
              <a:pPr algn="ctr"/>
              <a:r>
                <a:rPr lang="en-US" dirty="0" smtClean="0"/>
                <a:t>It may take too long </a:t>
              </a:r>
            </a:p>
            <a:p>
              <a:pPr algn="ctr"/>
              <a:r>
                <a:rPr lang="en-US" dirty="0" smtClean="0"/>
                <a:t>or, it may diverge completely.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 flipV="1">
              <a:off x="6705600" y="4454617"/>
              <a:ext cx="457200" cy="223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018385" y="5833161"/>
            <a:ext cx="5701241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Standardization: </a:t>
            </a:r>
          </a:p>
          <a:p>
            <a:r>
              <a:rPr lang="en-US" dirty="0" smtClean="0"/>
              <a:t>Each feature is  transformed by Subtracting </a:t>
            </a:r>
          </a:p>
          <a:p>
            <a:r>
              <a:rPr lang="en-US" dirty="0" smtClean="0"/>
              <a:t>its own Mean and Dividing  by its own Standard Deviation.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8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CDCD292-32D4-4641-BF98-811BFA86E109}"/>
              </a:ext>
            </a:extLst>
          </p:cNvPr>
          <p:cNvSpPr txBox="1"/>
          <p:nvPr/>
        </p:nvSpPr>
        <p:spPr>
          <a:xfrm>
            <a:off x="29240" y="58615"/>
            <a:ext cx="3046027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Regression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64" y="1217228"/>
            <a:ext cx="133350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764" y="1827929"/>
            <a:ext cx="40576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376" y="1545472"/>
            <a:ext cx="65627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reeform 6"/>
          <p:cNvSpPr/>
          <p:nvPr/>
        </p:nvSpPr>
        <p:spPr>
          <a:xfrm>
            <a:off x="1113691" y="952673"/>
            <a:ext cx="5791200" cy="688557"/>
          </a:xfrm>
          <a:custGeom>
            <a:avLst/>
            <a:gdLst>
              <a:gd name="connsiteX0" fmla="*/ 0 w 5791200"/>
              <a:gd name="connsiteY0" fmla="*/ 372038 h 829238"/>
              <a:gd name="connsiteX1" fmla="*/ 1160585 w 5791200"/>
              <a:gd name="connsiteY1" fmla="*/ 55514 h 829238"/>
              <a:gd name="connsiteX2" fmla="*/ 4360985 w 5791200"/>
              <a:gd name="connsiteY2" fmla="*/ 78961 h 829238"/>
              <a:gd name="connsiteX3" fmla="*/ 5791200 w 5791200"/>
              <a:gd name="connsiteY3" fmla="*/ 829238 h 82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1200" h="829238">
                <a:moveTo>
                  <a:pt x="0" y="372038"/>
                </a:moveTo>
                <a:cubicBezTo>
                  <a:pt x="216877" y="238199"/>
                  <a:pt x="433754" y="104360"/>
                  <a:pt x="1160585" y="55514"/>
                </a:cubicBezTo>
                <a:cubicBezTo>
                  <a:pt x="1887416" y="6668"/>
                  <a:pt x="3589216" y="-49993"/>
                  <a:pt x="4360985" y="78961"/>
                </a:cubicBezTo>
                <a:cubicBezTo>
                  <a:pt x="5132754" y="207915"/>
                  <a:pt x="5523523" y="680746"/>
                  <a:pt x="5791200" y="829238"/>
                </a:cubicBezTo>
              </a:path>
            </a:pathLst>
          </a:cu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113691" y="340266"/>
            <a:ext cx="8546124" cy="1300964"/>
          </a:xfrm>
          <a:custGeom>
            <a:avLst/>
            <a:gdLst>
              <a:gd name="connsiteX0" fmla="*/ 0 w 9003323"/>
              <a:gd name="connsiteY0" fmla="*/ 937553 h 1406476"/>
              <a:gd name="connsiteX1" fmla="*/ 2989385 w 9003323"/>
              <a:gd name="connsiteY1" fmla="*/ 34876 h 1406476"/>
              <a:gd name="connsiteX2" fmla="*/ 6834554 w 9003323"/>
              <a:gd name="connsiteY2" fmla="*/ 304506 h 1406476"/>
              <a:gd name="connsiteX3" fmla="*/ 9003323 w 9003323"/>
              <a:gd name="connsiteY3" fmla="*/ 1406476 h 1406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3323" h="1406476">
                <a:moveTo>
                  <a:pt x="0" y="937553"/>
                </a:moveTo>
                <a:cubicBezTo>
                  <a:pt x="925146" y="538968"/>
                  <a:pt x="1850293" y="140384"/>
                  <a:pt x="2989385" y="34876"/>
                </a:cubicBezTo>
                <a:cubicBezTo>
                  <a:pt x="4128477" y="-70632"/>
                  <a:pt x="5832231" y="75906"/>
                  <a:pt x="6834554" y="304506"/>
                </a:cubicBezTo>
                <a:cubicBezTo>
                  <a:pt x="7836877" y="533106"/>
                  <a:pt x="8634046" y="1205230"/>
                  <a:pt x="9003323" y="1406476"/>
                </a:cubicBezTo>
              </a:path>
            </a:pathLst>
          </a:cu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39764" y="4458830"/>
            <a:ext cx="4036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 smtClean="0"/>
              <a:t>From the plot, it is seen that there is no linear </a:t>
            </a:r>
          </a:p>
          <a:p>
            <a:pPr algn="just"/>
            <a:r>
              <a:rPr lang="en-US" sz="1600" dirty="0" smtClean="0"/>
              <a:t>relationship between X and Y.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39764" y="1043504"/>
            <a:ext cx="4404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Second Degree Polynomial Feature Transformation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010811" y="460217"/>
            <a:ext cx="4228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Third Degree Polynomial Feature Transformation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227384" y="5725942"/>
            <a:ext cx="893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instead of using ‘X ‘ as input features, We will use f1,f2,f3,…  as features for modeling .</a:t>
            </a:r>
          </a:p>
          <a:p>
            <a:r>
              <a:rPr lang="en-US" dirty="0" smtClean="0"/>
              <a:t>So it becomes simply a multivariable regression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0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112E9BE-B688-406E-A4CD-EDEC13E16AD7}"/>
              </a:ext>
            </a:extLst>
          </p:cNvPr>
          <p:cNvSpPr txBox="1"/>
          <p:nvPr/>
        </p:nvSpPr>
        <p:spPr>
          <a:xfrm>
            <a:off x="4101147" y="2721297"/>
            <a:ext cx="3668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   YOU !!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8778" y="4917776"/>
            <a:ext cx="587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www.linkedin.com/in/ramendra-kumar-57334478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58995" y="3985846"/>
            <a:ext cx="375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Reference: http</a:t>
            </a:r>
            <a:r>
              <a:rPr lang="en-US" dirty="0"/>
              <a:t>://cs229.stanford.edu/</a:t>
            </a:r>
          </a:p>
        </p:txBody>
      </p:sp>
    </p:spTree>
    <p:extLst>
      <p:ext uri="{BB962C8B-B14F-4D97-AF65-F5344CB8AC3E}">
        <p14:creationId xmlns:p14="http://schemas.microsoft.com/office/powerpoint/2010/main" val="291146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EE9B70D-4292-43A1-8E9C-110149808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143" y="1192245"/>
            <a:ext cx="4248150" cy="4514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A087324-0FCB-4307-9FD5-4FE97F973036}"/>
              </a:ext>
            </a:extLst>
          </p:cNvPr>
          <p:cNvSpPr txBox="1"/>
          <p:nvPr/>
        </p:nvSpPr>
        <p:spPr>
          <a:xfrm>
            <a:off x="4362836" y="540953"/>
            <a:ext cx="170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3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75A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quation of Straight Line - ppt video online download">
            <a:extLst>
              <a:ext uri="{FF2B5EF4-FFF2-40B4-BE49-F238E27FC236}">
                <a16:creationId xmlns="" xmlns:a16="http://schemas.microsoft.com/office/drawing/2014/main" id="{6CF79670-6269-44F1-B008-2CF0BB3DE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329" y="480061"/>
            <a:ext cx="4561377" cy="324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12756B36-0CBF-4232-85B0-8B9CFCAAA002}"/>
                  </a:ext>
                </a:extLst>
              </p:cNvPr>
              <p:cNvSpPr txBox="1"/>
              <p:nvPr/>
            </p:nvSpPr>
            <p:spPr>
              <a:xfrm>
                <a:off x="5991446" y="628046"/>
                <a:ext cx="2011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2756B36-0CBF-4232-85B0-8B9CFCAAA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446" y="628046"/>
                <a:ext cx="2011705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2424" t="-26667" r="-7879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038C6B25-E01A-478A-AF40-CE6E79FB037A}"/>
                  </a:ext>
                </a:extLst>
              </p:cNvPr>
              <p:cNvSpPr txBox="1"/>
              <p:nvPr/>
            </p:nvSpPr>
            <p:spPr>
              <a:xfrm>
                <a:off x="5991446" y="1085378"/>
                <a:ext cx="2179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o</a:t>
                </a:r>
                <a:r>
                  <a:rPr lang="en-US" b="0" dirty="0"/>
                  <a:t>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+(−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38C6B25-E01A-478A-AF40-CE6E79FB0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446" y="1085378"/>
                <a:ext cx="2179443" cy="276999"/>
              </a:xfrm>
              <a:prstGeom prst="rect">
                <a:avLst/>
              </a:prstGeom>
              <a:blipFill>
                <a:blip r:embed="rId4"/>
                <a:stretch>
                  <a:fillRect l="-6723" t="-28889" r="-4482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301CA004-2D29-4502-800E-FD4B415F51A0}"/>
                  </a:ext>
                </a:extLst>
              </p:cNvPr>
              <p:cNvSpPr txBox="1"/>
              <p:nvPr/>
            </p:nvSpPr>
            <p:spPr>
              <a:xfrm>
                <a:off x="6000791" y="1542710"/>
                <a:ext cx="2960490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+(−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01CA004-2D29-4502-800E-FD4B415F5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91" y="1542710"/>
                <a:ext cx="2960490" cy="4743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B5D4AB2-783B-406E-9DC0-F4F1045D0152}"/>
              </a:ext>
            </a:extLst>
          </p:cNvPr>
          <p:cNvSpPr txBox="1"/>
          <p:nvPr/>
        </p:nvSpPr>
        <p:spPr>
          <a:xfrm>
            <a:off x="9285685" y="557708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3x+4y+8=0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041DCEAC-6100-4F92-8741-F9671795127A}"/>
                  </a:ext>
                </a:extLst>
              </p:cNvPr>
              <p:cNvSpPr txBox="1"/>
              <p:nvPr/>
            </p:nvSpPr>
            <p:spPr>
              <a:xfrm>
                <a:off x="6172440" y="2165893"/>
                <a:ext cx="2819939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41DCEAC-6100-4F92-8741-F96717951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440" y="2165893"/>
                <a:ext cx="2819939" cy="414537"/>
              </a:xfrm>
              <a:prstGeom prst="rect">
                <a:avLst/>
              </a:prstGeom>
              <a:blipFill>
                <a:blip r:embed="rId6"/>
                <a:stretch>
                  <a:fillRect l="-5195" t="-2941" r="-4329" b="-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D746FA28-232A-4E01-8CEA-D86CE31D2781}"/>
                  </a:ext>
                </a:extLst>
              </p:cNvPr>
              <p:cNvSpPr txBox="1"/>
              <p:nvPr/>
            </p:nvSpPr>
            <p:spPr>
              <a:xfrm>
                <a:off x="789279" y="3806944"/>
                <a:ext cx="22725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746FA28-232A-4E01-8CEA-D86CE31D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79" y="3806944"/>
                <a:ext cx="2272545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1877" t="-26087" r="-723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313619ED-739D-4903-A122-630BF445713A}"/>
                  </a:ext>
                </a:extLst>
              </p:cNvPr>
              <p:cNvSpPr txBox="1"/>
              <p:nvPr/>
            </p:nvSpPr>
            <p:spPr>
              <a:xfrm>
                <a:off x="789279" y="4197095"/>
                <a:ext cx="2094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3619ED-739D-4903-A122-630BF4457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79" y="4197095"/>
                <a:ext cx="2094869" cy="276999"/>
              </a:xfrm>
              <a:prstGeom prst="rect">
                <a:avLst/>
              </a:prstGeom>
              <a:blipFill>
                <a:blip r:embed="rId8"/>
                <a:stretch>
                  <a:fillRect l="-2907" r="-145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2CCA2533-67D1-4CCE-98D8-D545E0117F4F}"/>
                  </a:ext>
                </a:extLst>
              </p:cNvPr>
              <p:cNvSpPr txBox="1"/>
              <p:nvPr/>
            </p:nvSpPr>
            <p:spPr>
              <a:xfrm>
                <a:off x="708500" y="4576802"/>
                <a:ext cx="2531912" cy="440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o</a:t>
                </a:r>
                <a:r>
                  <a:rPr lang="en-US" b="0" dirty="0"/>
                  <a:t>r,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b="0" dirty="0"/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b="0" dirty="0"/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CCA2533-67D1-4CCE-98D8-D545E0117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00" y="4576802"/>
                <a:ext cx="2531912" cy="440505"/>
              </a:xfrm>
              <a:prstGeom prst="rect">
                <a:avLst/>
              </a:prstGeom>
              <a:blipFill>
                <a:blip r:embed="rId9"/>
                <a:stretch>
                  <a:fillRect l="-5529" t="-1389" r="-216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9E3C91E4-0ED6-4890-BFDA-0974493402D1}"/>
                  </a:ext>
                </a:extLst>
              </p:cNvPr>
              <p:cNvSpPr txBox="1"/>
              <p:nvPr/>
            </p:nvSpPr>
            <p:spPr>
              <a:xfrm>
                <a:off x="708500" y="5301860"/>
                <a:ext cx="2188548" cy="4953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o</a:t>
                </a:r>
                <a:r>
                  <a:rPr lang="en-US" b="0" dirty="0"/>
                  <a:t>r,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b="0" dirty="0"/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b="0" dirty="0"/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E3C91E4-0ED6-4890-BFDA-097449340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00" y="5301860"/>
                <a:ext cx="2188548" cy="495392"/>
              </a:xfrm>
              <a:prstGeom prst="rect">
                <a:avLst/>
              </a:prstGeom>
              <a:blipFill>
                <a:blip r:embed="rId10"/>
                <a:stretch>
                  <a:fillRect l="-6407" t="-8642" r="-3064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F285FED4-E536-4266-BD73-7A70A5D58933}"/>
                  </a:ext>
                </a:extLst>
              </p:cNvPr>
              <p:cNvSpPr txBox="1"/>
              <p:nvPr/>
            </p:nvSpPr>
            <p:spPr>
              <a:xfrm>
                <a:off x="3106882" y="5737124"/>
                <a:ext cx="2548133" cy="403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sym typeface="Wingdings" panose="05000000000000000000" pitchFamily="2" charset="2"/>
                  </a:rPr>
                  <a:t>  </a:t>
                </a:r>
                <a:r>
                  <a:rPr lang="en-US" b="0" dirty="0"/>
                  <a:t>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b="0" dirty="0"/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285FED4-E536-4266-BD73-7A70A5D58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882" y="5737124"/>
                <a:ext cx="2548133" cy="403444"/>
              </a:xfrm>
              <a:prstGeom prst="rect">
                <a:avLst/>
              </a:prstGeom>
              <a:blipFill rotWithShape="1">
                <a:blip r:embed="rId11"/>
                <a:stretch>
                  <a:fillRect l="-5742" t="-10606" r="-717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A5B7C66-89F2-4E30-B896-8D19D3742B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3223" y="2837451"/>
            <a:ext cx="5901765" cy="35389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EFB882B9-D745-4CFF-9A06-B9CF5499D346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739662" y="3554160"/>
            <a:ext cx="2054012" cy="2182964"/>
          </a:xfrm>
          <a:prstGeom prst="rect">
            <a:avLst/>
          </a:prstGeom>
        </p:spPr>
      </p:pic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8147443" y="766545"/>
            <a:ext cx="92621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0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13" grpId="0" animBg="1"/>
      <p:bldP spid="14" grpId="0" animBg="1"/>
      <p:bldP spid="16" grpId="0" animBg="1"/>
      <p:bldP spid="1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823483"/>
              </p:ext>
            </p:extLst>
          </p:nvPr>
        </p:nvGraphicFramePr>
        <p:xfrm>
          <a:off x="534934" y="961371"/>
          <a:ext cx="4344988" cy="3556635"/>
        </p:xfrm>
        <a:graphic>
          <a:graphicData uri="http://schemas.openxmlformats.org/drawingml/2006/table">
            <a:tbl>
              <a:tblPr/>
              <a:tblGrid>
                <a:gridCol w="9810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542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Locations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Population of the city</a:t>
                      </a:r>
                    </a:p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(in ten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tho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Profit</a:t>
                      </a:r>
                    </a:p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($ in ten thou)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6.1101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17.592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5.5277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9.1302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8.5186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13.662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7.0032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11.854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5.8598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6.8233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8.3829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11.886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7.4764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4.3483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8.5781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6.4862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6.5987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5.0546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3.8166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5.7107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3.2522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14.164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15.505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5.734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3.1551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8.4084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7.2258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098" name="AutoShape 2" descr="data:image/png;base64,iVBORw0KGgoAAAANSUhEUgAAAYIAAAEKCAYAAAAfGVI8AAAABHNCSVQICAgIfAhkiAAAAAlwSFlzAAALEgAACxIB0t1+/AAAADl0RVh0U29mdHdhcmUAbWF0cGxvdGxpYiB2ZXJzaW9uIDMuMC4yLCBodHRwOi8vbWF0cGxvdGxpYi5vcmcvOIA7rQAAIABJREFUeJzt3Xu8HHV5x/HPlxA0IBACEeFwCd5CrSiRI6J4AaxE1ELEC6C1CLZoW1rxEg1VK2hbglSt1YpFoYJaLpUQI6BI5VZQkBMSCAgIImgOFIIkXOQAuTz9Y2aTzWZndvacnb1+36/XeWV3dnbmOXs288z85vd7fooIzMxscG3W6QDMzKyznAjMzAacE4GZ2YBzIjAzG3BOBGZmA86JwMxswDkRmJkNOCcCM7MB50RgZjbgNi9rw5J2Bc4BngesA86IiK9IOgn4S2BFuurfR8SledvaYYcdYsaMGWWFambWlxYvXvxwRExvtF5piQBYA3wsIm6StDWwWNLl6Wtfjoh/KbqhGTNmMDIyUkqQZmb9StJ9RdYrLRFExAPAA+njxyXdDgyVtT8zMxufttwjkDQDmAXckC46XtItks6StF07YjAzs/pKTwSSngNcCJwQEY8BpwMvAPYmuWL4Ysb7jpM0ImlkxYoV9VYxM7MWKDURSJpMkgS+FxELACLiwYhYGxHrgG8C+9Z7b0ScERHDETE8fXrDex1mZjZOpSUCSQLOBG6PiC9VLd+parW3A7eWFYOZmTVWZq+h/YH3AcskLU2X/T1wlKS9gQDuBT5YYgxmZj1n4ZJRTrvsTu5fNcbOU6cwd/ZM5swqr69Nmb2GrgVU56XcMQNmZoNs4ZJRTlywjLHVawEYXTXGiQuWAZSWDDyy2Mysi5x22Z3rk0DF2Oq1nHbZnaXt04nAzKyL3L9qrKnlreBEYGbWRXaeOqWp5a3gRGBm1kXmzp7JlMmTNlo2ZfIk5s6eWdo+y+w1ZGZmTarcEO6LXkNmZjY+c2YNlXrgr+WmITOzAedEYGY24JwIzMwGnO8RmFlPaXf5hUHgRGBmPaMT5RcGgZuGzKxndKL8wiDIvCKQtDnwAZJS0TuTVAu9H/gBcGZErG5LhGZmqU6UXxgEeU1D3wFWAScBy9NluwBHA98Fjig1MjOzGjtPncJonYN+meUXBkFeInhFRNSOaV4OXC/pVyXGZGZW19zZMze6RwDll18YBHn3CFZKepek9etI2kzSEcDK8kMzM9vYnFlDnHL4XgxNnYKAoalTOOXwvXyjeILyrgiOBE4Fvi5pJckkM1OBK9LXzMzarszyC4PaNTUzEUTEvaT3ASRtDygiHm5TXGZmbTXIXVNzxxFI2hM4DBgCQtL9wA8i4o52BGdm1i55XVP7PRFk3iOQ9EngPJImoV8AN6aPz5M0rz3hmZm1xyB3Tc27IvgA8Me14wUkfQm4DZhfZmBmZu00yF1T83oNrSMZSFZrp/Q1M7O+0YmZwbpF3hXBCcBPJd0F/C5dthvwQuD4sgMzM2unyn2AkxbdxqqxpCHk2ZMHowpPXq+hH0t6MbAvyc1ikQwouzEi1ma9z8yslz29ZkODx8onVw9Ez6FG6S6qftam/7pZyMz60qAWtcsrOncw8HXgLmA0XbwL8EJJfx0RP2lDfGZmbTOoPYfy7hF8BfiTdGDZepL2AC4F/qjEuMzM2m5Qew7lNQ1tzoaqo9VGgcnlhGNm1jmD2nMo74rgLOBGSeexodfQriR1hs5stGFJuwLnAM8jua9wRkR8RdI04HxgBnAv8O6IcBE7M+u4yg3hQas3pIjIflH6IzaUmKj0GloUEb9suGFpJ2CniLhJ0tbAYmAO8H7gkYiYn45Q3i4iPpm3reHh4RgZGSn4K5mZGYCkxREx3Gi93FpDEXE7cPt4AoiIB4AH0sePS7qdJKEcBhyQrnY2cBWQmwjMzKw8TY+WkHS2pNMlvbSJ98wAZgE3ADumSaKSLJ7bbAxmZtY64xk29zXgf4D3FVlZ0nOAC4ETIuKxojuRdJykEUkjK1asGEeYZmZWRNOJICJujIgLG7XrA0iaTJIEvhcRC9LFD6b3Dyr3ER7K2M8ZETEcEcPTp09vNkwzMysorwz1tpLmS7pD0u/Tn9vTZVMbbViSSHoX3R4RX6p6aRFwdPr4aOAHE/kFzMxsYvKuCC4gmZv4gIjYPiK2Bw4EVgH/XWDb+5M0Hx0kaWn68xaS8tVvSovZvQmXszYz66i8XkMzIuLU6gUR8X/AfEnHNNpwRFxL0uW0njcWD9HMzMqUd0Vwn6RPSNqxskDSjunMZb/LeZ+ZmfWQvERwBLA9cLWkRyQ9QtLnfxrw7jbEZmZmbZA3H8FKkoFeHuxlZtbHxjX9TpF7BGZm1hvGOw/byS2NwszMOiZvYppbsl4Cdsx4zczMekxe99EdgdkkYwmqCfhZaRGZmVlb5SWCi4HnRMTS2hckXVVaRGZmPW7hktGemtMgr9fQB3Jee0854ZiZ9baFS0Y5ccEyxlavBWB01RgnLlgG0LXJYLw3i83MrI7TLrtzfRKoGFu9ltMuu7NDETWWOzGNbdBrl3pm1hn3rxprank38BVBAZVLvdFVYwQbLvUWLhntdGhm1mV2njqlqeXdwImggF681DOzzpg7eyZTJk/aaNmUyZOYO3tmhyJqrGEikHS4pLskPSrpMUmPSyo801g/6MVLPTPrjDmzhjjl8L0YmjoFAUNTp3DK4Xt1dVNykXsEXwD+NJ3IfiDtPHUKo3UO+t18qWfWr3rhft2cWUNdF1OeIk1DDw5yEoDevNQz60e+X1eOIlcEI5LOBxYCT1cWVs1B3Pcqmb3bz0LM+l3e/Tr/fxy/IolgG+BJ4OCqZQEMTCKA3rvUM+tHvl9XjoaJICJcctrMuoLv15Ujr/roJyLiC5K+SnIFsJGI+LtSIzMzqzF39syNyjeA79e1Qt4VQeUG8Ug7AjEza8T368qhiE1O9rvO8PBwjIw4H5mZNUPS4ogYbrSeRxabmQ04JwIzswFXpMTEtHYEYmZmnVFkHMENkpYC/wn8KHrhpoJZl+iFcghmRZqGXgycAbwPuFvSP0t6cblhmfU+l0OwXtEwEUTi8og4CvgL4GjgF5KulvTq0iM061EuX269osg9gu0lfVjSCPBx4G+BHYCPAf+V876zJD0k6daqZSdJGpW0NP15Swt+B7Ou5HII1iuKNA39nKTe0JyIeGtELIiINRExAnwj533fBt5cZ/mXI2Lv9OfS5kM26w29OFOVDaYiiWBmRHw+IpbXvhARp2a9KSKuAR6ZSHBmvczly61XFEkEP5E0tfJE0naSLpvAPo+XdEvadLTdBLZjVqqFS0bZf/4V7DHvEvaff0XTN3l7caYqG0wNS0xIWhoRe9csWxIRsxpuXJoBXBwRL02f7wg8TFLE7vPAThFxbMZ7jwOOA9htt932ue+++xr+MmatUunxU1vczAdy6yWtLDGxVtJuVRvenTrVSIuIiAcjYm1ErAO+Ceybs+4ZETEcEcPTp08fz+7Mxs09fmyQFBlQ9ingWklXp89fT3qm3ixJO0XEA+nTtwO35q1v1inu8WODpMjEND+W9ApgP0DARyLi4Ubvk3QucACwg6TlwGeBAyTtTXJFcS/wwfGHblYeT4Big6TIFQHAWuAh4NnASyRVegVlSgeg1TqzyfjMOsIToNggaZgIJP0F8GFgF2ApyZXBz4GDyg3NrHM8AYoNkiJXBB8GXglcHxEHStoTOLncsMw6b86sIR/4bSAUSQRPRcRTkpD0rIi4Q5Kvj7uUq12aWbOKJILl6YCyhcDlklYC95cblo1Hbd/3SrVLwMkggxOnWbFeQ29PH54k6UpgW+DHpUZl45LX990Ht005cZolCk1VmZaVeBnwOLAceGmpUdm4uO97czxozCxRpNfQ54H3A/cA69LFgXsNdR33fW+OE6dZosgVwbuBF0TEGyLiwPTHSaALudplc1wm2ixRJBHcCkxtuJZ1nKtdNseJ0yxRpNfQKcCSdKaxpysLI+LQ0qKycXPf9+I8aMwsUSQRnA2cCixjwz0Cs77gxGlWLBE8HBH/VnokZmbWEUUSwWJJpwCL2Lhp6KbSojIzs7YpkggqM5HtV7XM3Uf7iEfXdhf/PazdchOBpM2A0yPigjbFYy3QzIHEo2u7i/8e1gm5iSAi1kk6HnAimIB2nOFV9jG6agyxYS7RRgcSl6XoLv57WCcUGUdwuaSPS9pV0rTKT+mR9YnKGd7oqjGCDQfmhUtGS9kHbDqhdF7ZBI+u7S7+e1gnFEkExwJ/A1wDLE5/RsoMqp+0o55NvX3UyjqQeHRtd/HfwzqhYSKIiD3q/Dy/HcH1g3ac4RXZVtaBxKNru4v/HtYJheYslvRS4CUkcxYDEBHnlBVUP2lHIbisfVTkHUg8ura7+O9hnaCI2hblmhWkzwIHkCSCS4FDgGsj4p2lR5caHh6OkZHebI2q7QUCyYG5lTWA6u2jcsN4yAcSs4ElaXFEDDdar8gVwTuBlwNLIuIYSTsC35pogIOiHWd4Pos0s4kokgjG0m6kayRtAzwE+B5BE9pRz8Y1c8xsvIokgpF0zuJvkvQYegL4RalRmZlZ2xSZs/iv04ffkPRjYJuIuKXcsMzMrF2K9hoaAnavrC/p9RFxTZmBmZlZexSZs/hU4Ajgl0ClW0qQDDAzM7MeV+SKYA4wMyKebrimmZn1nCKJ4B5gMlVzERQh6SzgbcBDEfHSdNk04HxgBnAv8O6IWNnMds1azWWfbdBlJgJJXyVpAnoSWCrpp2w8Mc3fNdj2t4GvAdUjkOcBP42I+ZLmpc8/Ob7QzSbOZZ/N8q8IKkN5F5PMTtaUiLhG0oyaxYeRjFKGZC7kq3AisA5y2WeznEQQEWdLmgW8ALgtIm5vwf52jIgH0u0/IOm5WStKOg44DmC33XZrwa7NNuWyz2Y51UclfYakPf8dwCWS/rJtUQERcUZEDEfE8PTp09u5axsgLvtsll+G+khg74g4Cngl6dn5BD0oaSeA9N+HWrBNs3Fz2Wez/ETwVEQ8CRARv2+wblGLgKPTx0cDP2jBNs3Gbc6sIU45fC+Gpk5BJNVaW1kZ1qwXZJahlrSKDYPGBLyu6jkRcWjuhqVzSW4M7wA8CHwWWEgy//FuwG+Bd0XEI42CLKsMtbsNWlH+rlgvakUZ6sNqnv9LMwGkTUr1vLGZ7ZTF3QatKH9XrN/l9Rq6up2BtJu7DVpR/q5Yv2tFu39PcrdBK8rfFet3A5sI3G3QivJ3xfpd4UQgaWtJzykzmHZyt0Eryt8V63dFylDvRVIvaFryVCuAoyPi1rKDK5Pn+bWi/F2xfpfZfXT9CtLPgE9FxJXp8wOAf46I15QfXqKs7qNmZv2sFd1HK7aqJAGAiLhK0lYTis5snNyf36z1Cs1HkNYd+k76/M+A35QXkll97s9vVo4iN4uPBaYDC4CL0sfHlBmU9aaFS0bZf/4V7DHvEvaffwULl4y2dPt5/fnNbPwaXhGkM4g1moTGBlw7ztbdn9+sHHkzlP2QZIayuhrVGrL+0qhtvh2jb3eeOoXROgd99+c3m5i8K4KmagtZ/ypytt+Os/W5s2duFAe4P79ZKxSqNSRpC+DF6dM7I2J12YF1Ui/2TCkz5iJn++04W3d/frNyFBlQdgDJ/ML3kpSj3lXS0RFxTd77elUv9kwpO+YiZ/vjOVsfT/KaM2uoa/8OZr2qSK+hLwIHR8QbIuL1wGzgy+WG1Tm92DOl7JiL1NppdoKXSvIaXTVGsCF5tbqnkZk1ViQRTI6I9UeUiPgVMLm8kDqrkz1Txtv9ciIxF9lnGbV2ejHhmvWrIgPKRiSdyYYBZe8FFpcXUmdN3XIyK5/c9BbI1C3LzX1ZzTsj9z3ClXesyG0+GW/7fNEmpUZt8wuXjHLSottYNbbhc2vUPOWuoGbdo0gi+Cvgb0jGEohkusqvlxlUJ2WVXspa3qqbtFlnyN+7/rfr+/DWHlwr+x5dNYbYuK9vkTP2Zrp8ZrXN1yaTItsCdwU16yZFBpQ9LelrwE+BdSS9hp4pPbIOeXSsfoeoestbeZM260y4Nv9UN59U7ztgfTIYKpiQWnFWXi+ZFNmWu4KadY+G9wgkvRX4NfAV4GvA3ZIOKTuwTmlmEpJWtnM3cyZ8/6qxuvuuJIHr5h1UKBG1YsKVRkkja1vN3lw2s/IUaRr6InBgRNwNIOkFwCXAj8oMrFOaOVNtZTt3vf3WNvdU7Dx1Skv23Yqz8qwmniLbcldQs+5QpNfQQ5UkkLoHeKikeDqumTPVrLPdzaSmu0HW2+9799sts7dOK87mW3FWXq9HEcB2W072Gb5ZjygyMc3pwO7ABSQnqO8C7gSuA4iIBSXH2LUT0+TdKJ0yeVJLDoRZN6Pr7btV+2xVjGbWWa2cmObZwIPAG9LnK0imrfxTksRQeiIYj3YcnCrb+9gFN7O2JqG2quBaVvNJZVl1t81nTy48BXVLuYnHrLcV6TXUc3MPtLNMxJxZQ3zk/KV1X2tHn/in16xb/3jlk6u7vhyGmXWfIrWGnk/SY2g/kiuAnwMnRETXzlLWjpLI1Vccm0mbXBHApu31rb5KKev37Pamnm6Pz6zXFGka+i/g34G3p8+PBM4DXlVWUBNV9qjVhUtGmfv9m1m9Njn410sCtT1myrhKKeP37Paie90en1kvKtKorIj4TkSsSX++S86ENd0gq+dMq8pEfOqiZeuTQD0C3rHPxu3mZdTWaabnUNE6Rt1eA6jb4zPrRUUSwZWS5kmaIWl3SZ8ALpE0TdK08exU0r2SlklaKqnl3YHmzp7J5EnaZPkTT62ZcHXLhUtG+cMz2SNpIcmSV96xYqNlRc/emyk8V7QYXDOVPru9BlC3x2fWi4okgiOADwJXAleR1B46lqTw3EQO4gdGxN5FujY1a86sIbbaYtNWr9XrYsJnjkXfX3tgKjLmoNnSzEXHATRzFt2K8Qll6vb4zHpRkV5De9QukzS522cpy6oZNNEzx6Lvrz0w1RvFC8n9hUob93hu/hbputnMWXS31wDq9vjMelHhjudKHCTpW8DyCe43gJ9IWizpuIz9HSdpRNLIihUr6q2Sq4z287ztVqt3YKqcvU/Spk1WlYN9Wc0ezXwW3V4DqNvjM+tFRUYWvwp4D0mvoWkkJakXRcTKce9U2jki7pf0XOBy4G/zpr4cz8jioiNvmx2hmzWaeKstJvHkM2sbdmfcY94lde+0i+y6PZVqouPtMtlNo5DNrH0mPLJY0j8B7wZ+C5wLfA4YiYizJxpcRNyf/vuQpIuAfUnmOWiZohOdN9scM9EJ1LMO9lO3nMwfnl6zyXIBM7afMqEuk5703czyZF4RSFpBUlPoX4GLI+IpSfdExPMntENpK2CziHg8fXw58LmI+HHWe8qqNbRwySgnZIwKFvCb+W8tZZ+1Z+eTNhNr1+V3R633aqXkdO32fcA3Myh+RZB3j+B5wD8Bh5LMQfAdYIqkIoPQ8uwIXCvpZuAXwCV5SaAslQNylrJ6oVS3cQNsJnKTAGQP2hhdNbbRPQ1PCG9m45F5UI+ItSRzDvxI0rOBtwFbAqOSfhoR7xnPDiPiHuDl43lvK+XNrNWqXihZZ+eVM/SsyqXNqG4mmkjJCV9JmA2uQmf3EfEU8H3g+5K2YUO5ia6Wd3DL64nTqvLRee36jaZ4rJXVPAQT73Xksg1mg63pusUR8VgrbhiXrVEzSVbTz9DUKU31xsnqdtpoEFczXUKnTJ7Ee/fbbX1zUj2VZFdPo2Yul20wG2ydKWDfBnkHt4VLRuv20GmmSahRoml0dt7MPYhTDt+Lf5yzF9fNOygzGVSueIqUnMiKqehyM+svmYlA0rvSfzcZWdwLsg5ilQP2qpqRx5tp40TRSKOz6Lyz84VLRnnymU0TUT21Vyh5B/vxDrZy2QazwZZ3RXBi+u+F7Qik1bIOYpOkum3zlY47o6vG+Mj5S/n0wuweRdD4LDrrgH3gntM5ccEyVj65uua1zTYplJc3QjnrYD9n1hDXzTuI38x/K9fNO6hQM9d4ryTMrD/k3Sz+vaQrgT0kLap9MSIOLS+sicuqSVPkBm0A373+twD845y91i9vZjKarEFcWTeJp231rMKjh1s9NaQHnJkNtrwBZVsArwC+A/xF7esRcXW5oW0w3gFl9XoNnXbZnXVH9tYj4MtH7J05WXytImUb8kpMlDGAzcwG14QHlEXEMxFxPfCa9KB/E7A4Iq5uZxJotXrNIFmCDWWns87kJ0lujzeznlak19COkpYAtwK/TCuGvrTkuCYsq1cPsNHI3kYqbf5Z9wTWRbg93sx6WpFEcAbw0YjYPSJ2Az6WLutqjUbZ5nXFrFY5U2/VmbzLKJtZtykysniriLiy8iQirkqLxXW1In3jsyaLqRBw4J7TM9etfr0Zrb7Za2Y2EUWuCO6R9Jl0zuIZkj4N/KbswCaqyBl87dn5lpM3/jgCuHDxKAuXjDJn1hDv2GcIZbxuZtariiSCY4HpwIL0ZwfgmDKDaoWibfHV/e632+pZm2ynepDYlXes2KTHj0sxmFmvKzJn8Urg79oQS0tVml5O/uFtVYO3gpN/eBsfOX9p3b7yjZqTXIrBzPpR39Yaqnhq9br1j8dWr2Plk6sza/VnNSdtJrFwyai7fppZX+rrRNCo1HN1s05e/Z+1EZy4YBkH7jndXT/NrO80TASS9i+yrBsVabIZXTW2fsxBbf2famOr13LlHSvc9dPM+k6R7qNfJSk10WhZ18maKL7aJKnwJDH3rxpz108z6zuZiUDSq4HXANMlfbTqpW2AYjUaOqzROAFImn2K3uyt3AvwtI5m1k/yrgi2AJ6TrrN11fLHgHeWGVSrVFfVzLoyqIwuLlKI7sln1vDphcu4cPGop3U0s76RWX10/QrS7hFxX5viqWu81Uer1aseWqkWCsUnks+aO3ho6hSum3dQwxh8JWFm7VK0+mhe09C/RsQJwNckbXLs6/b5CGrVq7k/Y/spfOyCm1kbgYCttpjEH55Zy6R0roFJdeYcyEqbniDezHpVXtPQOem//9KOQNqh+kbvpxcuWz/5DCQH+D88s5Y/22+39ZPRzJh3SeFtT2SCeCcCM+ukvERwGvBG4C0R8ck2xdM2597wu7rLv3v9bxnefRpzZg3VvSKop0jxOY9KNrNulZcIdpL0BuBQSefBRvXWiIibSo2sReq1ywO5B/hKk03eOtX3CirF5yoJpJ6srqwelWxmnZY3VeU7gQ8ArwVq79RGROTfGW2hiUxVWXsTePJmyVn+ugYn+pMktpmyed1BZllXCnk3jPNuVrtpyMzK0IqpKr8fEYcAX4iIA2t+2pYEJqJeu/zqdY2TACRXA088tYbJkza6EGLK5EmZVwqjq8bYf/4VdctSe0IaM+tWRaqPfl7SocDr00VXRcTFE9mppDcDXyEZmPatiJg/ke1lmWj7++p1wdQpk9nqWZtv1LSUNy4hrzdQGaOS3SXVzCaqYSKQdAqwL/C9dNGHJe0fESeOZ4eSJgH/DrwJWA7cKGlRRPxyPNvLU6TERCOPjq1m6WcP3mR53riDdvUGcpdUM2uFItVH3wq8KSLOioizgDeny8ZrX+DuiLgnIp4BzgMOm8D2Ms2dPXPjO9zjUO9mbnUzT5Z29AbK65JqZlZU0TLUU6sebzvBfQ4B1X03l6fLWm7OrKHMAWBF5JWYrsxslpUM2tEbyF1SzawViiSCU4Alkr4t6WxgMfDPE9hnvZP0TY7Xko6TNCJpZMWKFePeWdaBepLqXytMkpq6mVt0SswyeKIcM2uF3EQgScC1wH5smLP41RFx3gT2uRzYter5LsD9tStFxBkRMRwRw9On5w/WypN1oD7qVbvWXf7Fd7+c38x/K9fNO6hQO3snewN1MgmZWf/IvVkcESFpYUTsAyxq0T5vBF4kaQ9gFDgSeE+Ltr2JejWGKj1rhnef1pIeN52aoyDvdzMzK6rIxDTXS3plRNzYih1GxBpJxwOXkXQfPSsibmvFtpvVD5PM9MPvYGadVSQRHAh8SNK9wB9IqytExMvGu9OIuBS4dLzvb4a7WJqZ5SuSCA4pPYoSueqnmVm+vPkIng18CHghsAw4MyLWtCuwVsnqSjnRgWZmZv0ir9fQ2cAwSRI4BPhiWyJqsayulIK6NYHMzAZNXiJ4SUT8WUT8B8kcxa9rU0wtlTW6OGBCI3AXLhll//lXsMe8SzILzZmZ9YK8RLC+/nIvNglV5I0uHu8I3MoN6NFVYwQbbkA7GZhZL8pLBC+X9Fj68zjwsspjSY+1K8BWaHUZCNf4MbN+kjcfwaSI2Cb92ToiNq96vE07g5yoVo/AdY0fM+snRYvO9bRWl4FwjR8z6ydFxhH0hVaOwJ07e2bdaSdd48fMetHAJIJWco0fM+snTgTj5Bo/ZtYvBuIegZmZZevbKwJP6m5mVkxfJgJXHDUzK64vm4Y84MvMrLi+TAQe8GVmVlxfJgIP+DIzK64vE4EndTczK64vbxZ7wJeZWXF9mQjAA77MzIrqy6YhMzMrzonAzGzAORGYmQ04JwIzswHnRGBmNuAUkTW1e/eQtAK4b5xv3wF4uIXhlM3xlq/XYna85eq1eKF4zLtHxPRGK/VEIpgISSMRMdzpOIpyvOXrtZgdb7l6LV5ofcxuGjIzG3BOBGZmA24QEsEZnQ6gSY63fL0Ws+MtV6/FCy2Oue/vEZiZWb5BuCIwM7McfZMIJN0raZmkpZJG6rwuSf8m6W5Jt0h6RSfiTGOZmcZZ+XlM0gk16xwg6dGqdf6hzTGeJekhSbdWLZsm6XJJd6X/bpfx3qPTde6SdHSHYz5N0h3p3/wiSVMz3pv7/WljvCdJGq36u78l471vlnRn+n2e18F4z6+K9V5JSzPe24nPd1dJV0q6XdJtkj6cLu/K73FOvOV/hyOiL36Ae4Edcl5/C/AjQMB+wA2djjmNaxLwfyT9fauXHwBc3MG4Xg+8Ari1atkXgHnp43nAqXXeNw24J/13u/Txdh2M+WBg8/TxqfViLvL9aWO8JwEfL/Cd+TXwfGAL4GbgJZ2It+b1LwL/0EWf707AK9LHWwO/Al7Srd9txPGeAAAIyUlEQVTjnHhL/w73zRVBAYcB50TiemCqpJ06HRTwRuDXETHeAXOliIhrgEdqFh8GnJ0+PhuYU+ets4HLI+KRiFgJXA68ubRAq9SLOSJ+EhFr0qfXA7u0I5YiMj7jIvYF7o6IeyLiGeA8kr9NqfLilSTg3cC5ZcdRVEQ8EBE3pY8fB24HhujS73FWvO34DvdTIgjgJ5IWSzquzutDwO+qni9Pl3XakWT/53m1pJsl/UjSH7czqAw7RsQDkHxpgefWWadbP2eAY0muCutp9P1pp+PTZoCzMpotuvEzfh3wYETclfF6Rz9fSTOAWcAN9MD3uCbeaqV8h/tpYpr9I+J+Sc8FLpd0R3oGU6E67+lolylJWwCHAifWefkmkuaiJ9J24oXAi9oZ3zh13ecMIOlTwBrgexmrNPr+tMvpwOdJPrPPkzS3HFuzTjd+xkeRfzXQsc9X0nOAC4ETIuKx5OKl8dvqLGvLZ1wbb9Xy0r7DfXNFEBH3p/8+BFxEcvlcbTmwa9XzXYD72xNdpkOAmyLiwdoXIuKxiHgifXwpMFnSDu0OsMaDlea09N+H6qzTdZ9zeqPvbcB7I21MrVXg+9MWEfFgRKyNiHXANzPi6KrPWNLmwOHA+VnrdOrzlTSZ5KD6vYhYkC7u2u9xRrylf4f7IhFI2krS1pXHJDdXbq1ZbRHw50rsBzxauTzsoMyzKEnPS9tdkbQvyd/q922MrZ5FQKX3xNHAD+qscxlwsKTt0maNg9NlHSHpzcAngUMj4smMdYp8f9qi5r7V2zPiuBF4kaQ90qvKI0n+Np3yJ8AdEbG83oud+nzT/z9nArdHxJeqXurK73FWvG35Dpd5F7xdPyS9J25Of24DPpUu/xDwofSxgH8n6W2xDBjucMxbkhzYt61aVh3v8envcjPJDaLXtDm+c4EHgNUkZ0cfALYHfgrclf47LV13GPhW1XuPBe5Of47pcMx3k7T1Lk1/vpGuuzNwad73p0Pxfif9ft5CcsDaqTbe9PlbSHqV/LqT8abLv1353lat2w2f72tJmnNuqfr7v6Vbv8c58Zb+HfbIYjOzAdcXTUNmZjZ+TgRmZgPOicDMbMA5EZiZDTgnAjOzAedEYOtJWptWLrxV0n9L2rLF23+/pK81WOcASa+pev4hSX/eyjjq7PO0tNrjaQ1i+bakd7Z434cqrR4qaY6klzT5/s9J+pMm1t8+rXD5RO3fQtI+afXKu5VU6t1kdK2kZympOHq3pBvSUgiV105Ml98paXbV8rZXSrXmOBFYtbGI2DsiXgo8QzKuod0OANYffCPiGxFxTsn7/CBJ1ce5ebGUISIWRcT89OkckmqTzbz/HyLif5p4y1PAZ4CP13ntdOA4klImL6J+kbUPACsj4oXAl0mqYZImsCOBP07f93VJkyRNIhm/cwjJ73ZUs8nOyudEYFn+F3ghgKSPplcJtyqdN0HSDCU10s9OC6R9v3IFoaQu+g7p42FJV9VuXNKfpmeUSyT9j6Qd07PLDwEfSa9MXqekPv/H0/fsLel6bajLvl26/CpJp0r6haRfSXpdnf0pPfO/NT3rPSJdvgjYCrihsqzy+9XGkr70ekk/k3RP9dWBpLmSbkxjO7neB5qeGd+kpJDgT9Nl75f0tfTK41DgtHR/L5B0U9V7XyRpcZ1trr9KST/3k9N9LJO0Z+36EfGHiLiWJCFUb2cnYJuI+Hkkg4vOoX5VzurKnd8H3pheORwGnBcRT0fEb0gGQe1LhyqlWnOcCGwTSmrHHAIsk7QPcAzwKpJ5HP5S0qx01ZnAGRHxMuAx4K+b2M21wH4RMYvk4PCJiLgX+Abw5fTK5H9r3nMO8Ml0f8uAz1a9tnlE7AucULO84nBgb+DlJCURTpO0U0QcyoYrofW1cnJi2YlkBOjbgPkAkg4mOYPeN93HPpJeX71zSdNJage9IyJeDryr+vWI+BnJSOK56f5+DTwqae90lWNIRvA28nBEvILk7L7eWX+WIZLRwhVZ1TbXV+WMpDTyoyQjdbOqdXZjpVSr4URg1aYomWFqBPgtSd2T1wIXpWeSTwALSEoOA/wuIq5LH383XbeoXYDLJC0D5pI0KWSStC0wNSKuThedTTJRSkWlQNdiYEadTbwWODeSgm4PAlcDr2wi3oqFEbEuIn4J7JguOzj9WUJSNXZPNq0Uux9wTXq2TEQUmYfgW8AxafPKEcB/FXhPo88hS9Fqm1nrNbvcukg/laG2iRuLiL2rF9S7YVil9j905fkaNpxkPDvjvV8FvhQRiyQdQDIz10Q8nf67lvrf60K1h5vYT/U2BZwSEf+R8z7R/AHwQpKrmyuAxRFRpOhgo88hy3I2nvAkq9pmpSrn8vTKcVuSyWryqnV2TaVUq89XBNbINcAcSVsqqWr4dpL7BwC7SXp1+vgokuYeSKbM2yd9/I6M7W4LjKaPq+eDfZxkmr6NRMSjwMqqtvr3kZzVN/N7HJHewJxOcjXxiwbvqRtLHZcBxyqpI4+kISU14av9HHiDpD3SdaY12l9EPJVu+3TgPwvEMW6RVOJ9XNJ+afL/c9KqnJKOl3R8ump15c53Alek9xQWAUemvYr2ILki+gXdVynV6nAisFyRTJ33bZL/1DeQVGdckr58O3C0pFtI5nY9PV1+MvAVSf9LcmZaz0nAf6frPFy1/IfA22tu0FYcTdK2fwtJW/znmvhVLiKp6ngzyRn2JyLi/xq8Jy+W9SLiJyTNNj9Pm7q+T00CiYgVJD1yFki6mfq1+88D5qY30F+QLvse6cxTjX7BoiTdC3wJeL+k5drQi+evSJqj7iapalqZCWtPNpRAPxPYXtLdwEdJ5vwlIm4DLgB+CfwY+Ju0GW4NSSXdy0i+Lxek61oXcfVRG5e0V83FaVdTK0naY2rbiPhMB2O4GDg87fVjfcj3CMy6lKSLgBcAB3Uyjoh4Wyf3b+XzFYGZ2YDzPQIzswHnRGBmNuCcCMzMBpwTgZnZgHMiMDMbcE4EZmYD7v8Bg2UWpuSmpWYAAAAASUVORK5CYII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00" name="AutoShape 4" descr="data:image/png;base64,iVBORw0KGgoAAAANSUhEUgAAAYIAAAEKCAYAAAAfGVI8AAAABHNCSVQICAgIfAhkiAAAAAlwSFlzAAALEgAACxIB0t1+/AAAADl0RVh0U29mdHdhcmUAbWF0cGxvdGxpYiB2ZXJzaW9uIDMuMC4yLCBodHRwOi8vbWF0cGxvdGxpYi5vcmcvOIA7rQAAIABJREFUeJzt3Xu8HHV5x/HPlxA0IBACEeFwCd5CrSiRI6J4AaxE1ELEC6C1CLZoW1rxEg1VK2hbglSt1YpFoYJaLpUQI6BI5VZQkBMSCAgIImgOFIIkXOQAuTz9Y2aTzWZndvacnb1+36/XeWV3dnbmOXs288z85vd7fooIzMxscG3W6QDMzKyznAjMzAacE4GZ2YBzIjAzG3BOBGZmA86JwMxswDkRmJkNOCcCM7MB50RgZjbgNi9rw5J2Bc4BngesA86IiK9IOgn4S2BFuurfR8SledvaYYcdYsaMGWWFambWlxYvXvxwRExvtF5piQBYA3wsIm6StDWwWNLl6Wtfjoh/KbqhGTNmMDIyUkqQZmb9StJ9RdYrLRFExAPAA+njxyXdDgyVtT8zMxufttwjkDQDmAXckC46XtItks6StF07YjAzs/pKTwSSngNcCJwQEY8BpwMvAPYmuWL4Ysb7jpM0ImlkxYoV9VYxM7MWKDURSJpMkgS+FxELACLiwYhYGxHrgG8C+9Z7b0ScERHDETE8fXrDex1mZjZOpSUCSQLOBG6PiC9VLd+parW3A7eWFYOZmTVWZq+h/YH3AcskLU2X/T1wlKS9gQDuBT5YYgxmZj1n4ZJRTrvsTu5fNcbOU6cwd/ZM5swqr69Nmb2GrgVU56XcMQNmZoNs4ZJRTlywjLHVawEYXTXGiQuWAZSWDDyy2Mysi5x22Z3rk0DF2Oq1nHbZnaXt04nAzKyL3L9qrKnlreBEYGbWRXaeOqWp5a3gRGBm1kXmzp7JlMmTNlo2ZfIk5s6eWdo+y+w1ZGZmTarcEO6LXkNmZjY+c2YNlXrgr+WmITOzAedEYGY24JwIzMwGnO8RmFlPaXf5hUHgRGBmPaMT5RcGgZuGzKxndKL8wiDIvCKQtDnwAZJS0TuTVAu9H/gBcGZErG5LhGZmqU6UXxgEeU1D3wFWAScBy9NluwBHA98Fjig1MjOzGjtPncJonYN+meUXBkFeInhFRNSOaV4OXC/pVyXGZGZW19zZMze6RwDll18YBHn3CFZKepek9etI2kzSEcDK8kMzM9vYnFlDnHL4XgxNnYKAoalTOOXwvXyjeILyrgiOBE4Fvi5pJckkM1OBK9LXzMzarszyC4PaNTUzEUTEvaT3ASRtDygiHm5TXGZmbTXIXVNzxxFI2hM4DBgCQtL9wA8i4o52BGdm1i55XVP7PRFk3iOQ9EngPJImoV8AN6aPz5M0rz3hmZm1xyB3Tc27IvgA8Me14wUkfQm4DZhfZmBmZu00yF1T83oNrSMZSFZrp/Q1M7O+0YmZwbpF3hXBCcBPJd0F/C5dthvwQuD4sgMzM2unyn2AkxbdxqqxpCHk2ZMHowpPXq+hH0t6MbAvyc1ikQwouzEi1ma9z8yslz29ZkODx8onVw9Ez6FG6S6qftam/7pZyMz60qAWtcsrOncw8HXgLmA0XbwL8EJJfx0RP2lDfGZmbTOoPYfy7hF8BfiTdGDZepL2AC4F/qjEuMzM2m5Qew7lNQ1tzoaqo9VGgcnlhGNm1jmD2nMo74rgLOBGSeexodfQriR1hs5stGFJuwLnAM8jua9wRkR8RdI04HxgBnAv8O6IcBE7M+u4yg3hQas3pIjIflH6IzaUmKj0GloUEb9suGFpJ2CniLhJ0tbAYmAO8H7gkYiYn45Q3i4iPpm3reHh4RgZGSn4K5mZGYCkxREx3Gi93FpDEXE7cPt4AoiIB4AH0sePS7qdJKEcBhyQrnY2cBWQmwjMzKw8TY+WkHS2pNMlvbSJ98wAZgE3ADumSaKSLJ7bbAxmZtY64xk29zXgf4D3FVlZ0nOAC4ETIuKxojuRdJykEUkjK1asGEeYZmZWRNOJICJujIgLG7XrA0iaTJIEvhcRC9LFD6b3Dyr3ER7K2M8ZETEcEcPTp09vNkwzMysorwz1tpLmS7pD0u/Tn9vTZVMbbViSSHoX3R4RX6p6aRFwdPr4aOAHE/kFzMxsYvKuCC4gmZv4gIjYPiK2Bw4EVgH/XWDb+5M0Hx0kaWn68xaS8tVvSovZvQmXszYz66i8XkMzIuLU6gUR8X/AfEnHNNpwRFxL0uW0njcWD9HMzMqUd0Vwn6RPSNqxskDSjunMZb/LeZ+ZmfWQvERwBLA9cLWkRyQ9QtLnfxrw7jbEZmZmbZA3H8FKkoFeHuxlZtbHxjX9TpF7BGZm1hvGOw/byS2NwszMOiZvYppbsl4Cdsx4zczMekxe99EdgdkkYwmqCfhZaRGZmVlb5SWCi4HnRMTS2hckXVVaRGZmPW7hktGemtMgr9fQB3Jee0854ZiZ9baFS0Y5ccEyxlavBWB01RgnLlgG0LXJYLw3i83MrI7TLrtzfRKoGFu9ltMuu7NDETWWOzGNbdBrl3pm1hn3rxprank38BVBAZVLvdFVYwQbLvUWLhntdGhm1mV2njqlqeXdwImggF681DOzzpg7eyZTJk/aaNmUyZOYO3tmhyJqrGEikHS4pLskPSrpMUmPSyo801g/6MVLPTPrjDmzhjjl8L0YmjoFAUNTp3DK4Xt1dVNykXsEXwD+NJ3IfiDtPHUKo3UO+t18qWfWr3rhft2cWUNdF1OeIk1DDw5yEoDevNQz60e+X1eOIlcEI5LOBxYCT1cWVs1B3Pcqmb3bz0LM+l3e/Tr/fxy/IolgG+BJ4OCqZQEMTCKA3rvUM+tHvl9XjoaJICJcctrMuoLv15Ujr/roJyLiC5K+SnIFsJGI+LtSIzMzqzF39syNyjeA79e1Qt4VQeUG8Ug7AjEza8T368qhiE1O9rvO8PBwjIw4H5mZNUPS4ogYbrSeRxabmQ04JwIzswFXpMTEtHYEYmZmnVFkHMENkpYC/wn8KHrhpoJZl+iFcghmRZqGXgycAbwPuFvSP0t6cblhmfU+l0OwXtEwEUTi8og4CvgL4GjgF5KulvTq0iM061EuX269osg9gu0lfVjSCPBx4G+BHYCPAf+V876zJD0k6daqZSdJGpW0NP15Swt+B7Ou5HII1iuKNA39nKTe0JyIeGtELIiINRExAnwj533fBt5cZ/mXI2Lv9OfS5kM26w29OFOVDaYiiWBmRHw+IpbXvhARp2a9KSKuAR6ZSHBmvczly61XFEkEP5E0tfJE0naSLpvAPo+XdEvadLTdBLZjVqqFS0bZf/4V7DHvEvaff0XTN3l7caYqG0wNS0xIWhoRe9csWxIRsxpuXJoBXBwRL02f7wg8TFLE7vPAThFxbMZ7jwOOA9htt932ue+++xr+MmatUunxU1vczAdy6yWtLDGxVtJuVRvenTrVSIuIiAcjYm1ErAO+Ceybs+4ZETEcEcPTp08fz+7Mxs09fmyQFBlQ9ingWklXp89fT3qm3ixJO0XEA+nTtwO35q1v1inu8WODpMjEND+W9ApgP0DARyLi4Ubvk3QucACwg6TlwGeBAyTtTXJFcS/wwfGHblYeT4Big6TIFQHAWuAh4NnASyRVegVlSgeg1TqzyfjMOsIToNggaZgIJP0F8GFgF2ApyZXBz4GDyg3NrHM8AYoNkiJXBB8GXglcHxEHStoTOLncsMw6b86sIR/4bSAUSQRPRcRTkpD0rIi4Q5Kvj7uUq12aWbOKJILl6YCyhcDlklYC95cblo1Hbd/3SrVLwMkggxOnWbFeQ29PH54k6UpgW+DHpUZl45LX990Ht005cZolCk1VmZaVeBnwOLAceGmpUdm4uO97czxozCxRpNfQ54H3A/cA69LFgXsNdR33fW+OE6dZosgVwbuBF0TEGyLiwPTHSaALudplc1wm2ixRJBHcCkxtuJZ1nKtdNseJ0yxRpNfQKcCSdKaxpysLI+LQ0qKycXPf9+I8aMwsUSQRnA2cCixjwz0Cs77gxGlWLBE8HBH/VnokZmbWEUUSwWJJpwCL2Lhp6KbSojIzs7YpkggqM5HtV7XM3Uf7iEfXdhf/PazdchOBpM2A0yPigjbFYy3QzIHEo2u7i/8e1gm5iSAi1kk6HnAimIB2nOFV9jG6agyxYS7RRgcSl6XoLv57WCcUGUdwuaSPS9pV0rTKT+mR9YnKGd7oqjGCDQfmhUtGS9kHbDqhdF7ZBI+u7S7+e1gnFEkExwJ/A1wDLE5/RsoMqp+0o55NvX3UyjqQeHRtd/HfwzqhYSKIiD3q/Dy/HcH1g3ac4RXZVtaBxKNru4v/HtYJheYslvRS4CUkcxYDEBHnlBVUP2lHIbisfVTkHUg8ura7+O9hnaCI2hblmhWkzwIHkCSCS4FDgGsj4p2lR5caHh6OkZHebI2q7QUCyYG5lTWA6u2jcsN4yAcSs4ElaXFEDDdar8gVwTuBlwNLIuIYSTsC35pogIOiHWd4Pos0s4kokgjG0m6kayRtAzwE+B5BE9pRz8Y1c8xsvIokgpF0zuJvkvQYegL4RalRmZlZ2xSZs/iv04ffkPRjYJuIuKXcsMzMrF2K9hoaAnavrC/p9RFxTZmBmZlZexSZs/hU4Ajgl0ClW0qQDDAzM7MeV+SKYA4wMyKebrimmZn1nCKJ4B5gMlVzERQh6SzgbcBDEfHSdNk04HxgBnAv8O6IWNnMds1azWWfbdBlJgJJXyVpAnoSWCrpp2w8Mc3fNdj2t4GvAdUjkOcBP42I+ZLmpc8/Ob7QzSbOZZ/N8q8IKkN5F5PMTtaUiLhG0oyaxYeRjFKGZC7kq3AisA5y2WeznEQQEWdLmgW8ALgtIm5vwf52jIgH0u0/IOm5WStKOg44DmC33XZrwa7NNuWyz2Y51UclfYakPf8dwCWS/rJtUQERcUZEDEfE8PTp09u5axsgLvtsll+G+khg74g4Cngl6dn5BD0oaSeA9N+HWrBNs3Fz2Wez/ETwVEQ8CRARv2+wblGLgKPTx0cDP2jBNs3Gbc6sIU45fC+Gpk5BJNVaW1kZ1qwXZJahlrSKDYPGBLyu6jkRcWjuhqVzSW4M7wA8CHwWWEgy//FuwG+Bd0XEI42CLKsMtbsNWlH+rlgvakUZ6sNqnv9LMwGkTUr1vLGZ7ZTF3QatKH9XrN/l9Rq6up2BtJu7DVpR/q5Yv2tFu39PcrdBK8rfFet3A5sI3G3QivJ3xfpd4UQgaWtJzykzmHZyt0Eryt8V63dFylDvRVIvaFryVCuAoyPi1rKDK5Pn+bWi/F2xfpfZfXT9CtLPgE9FxJXp8wOAf46I15QfXqKs7qNmZv2sFd1HK7aqJAGAiLhK0lYTis5snNyf36z1Cs1HkNYd+k76/M+A35QXkll97s9vVo4iN4uPBaYDC4CL0sfHlBmU9aaFS0bZf/4V7DHvEvaffwULl4y2dPt5/fnNbPwaXhGkM4g1moTGBlw7ztbdn9+sHHkzlP2QZIayuhrVGrL+0qhtvh2jb3eeOoXROgd99+c3m5i8K4KmagtZ/ypytt+Os/W5s2duFAe4P79ZKxSqNSRpC+DF6dM7I2J12YF1Ui/2TCkz5iJn++04W3d/frNyFBlQdgDJ/ML3kpSj3lXS0RFxTd77elUv9kwpO+YiZ/vjOVsfT/KaM2uoa/8OZr2qSK+hLwIHR8QbIuL1wGzgy+WG1Tm92DOl7JiL1NppdoKXSvIaXTVGsCF5tbqnkZk1ViQRTI6I9UeUiPgVMLm8kDqrkz1Txtv9ciIxF9lnGbV2ejHhmvWrIgPKRiSdyYYBZe8FFpcXUmdN3XIyK5/c9BbI1C3LzX1ZzTsj9z3ClXesyG0+GW/7fNEmpUZt8wuXjHLSottYNbbhc2vUPOWuoGbdo0gi+Cvgb0jGEohkusqvlxlUJ2WVXspa3qqbtFlnyN+7/rfr+/DWHlwr+x5dNYbYuK9vkTP2Zrp8ZrXN1yaTItsCdwU16yZFBpQ9LelrwE+BdSS9hp4pPbIOeXSsfoeoestbeZM260y4Nv9UN59U7ztgfTIYKpiQWnFWXi+ZFNmWu4KadY+G9wgkvRX4NfAV4GvA3ZIOKTuwTmlmEpJWtnM3cyZ8/6qxuvuuJIHr5h1UKBG1YsKVRkkja1vN3lw2s/IUaRr6InBgRNwNIOkFwCXAj8oMrFOaOVNtZTt3vf3WNvdU7Dx1Skv23Yqz8qwmniLbcldQs+5QpNfQQ5UkkLoHeKikeDqumTPVrLPdzaSmu0HW2+9799sts7dOK87mW3FWXq9HEcB2W072Gb5ZjygyMc3pwO7ABSQnqO8C7gSuA4iIBSXH2LUT0+TdKJ0yeVJLDoRZN6Pr7btV+2xVjGbWWa2cmObZwIPAG9LnK0imrfxTksRQeiIYj3YcnCrb+9gFN7O2JqG2quBaVvNJZVl1t81nTy48BXVLuYnHrLcV6TXUc3MPtLNMxJxZQ3zk/KV1X2tHn/in16xb/3jlk6u7vhyGmXWfIrWGnk/SY2g/kiuAnwMnRETXzlLWjpLI1Vccm0mbXBHApu31rb5KKev37Pamnm6Pz6zXFGka+i/g34G3p8+PBM4DXlVWUBNV9qjVhUtGmfv9m1m9Njn410sCtT1myrhKKeP37Paie90en1kvKtKorIj4TkSsSX++S86ENd0gq+dMq8pEfOqiZeuTQD0C3rHPxu3mZdTWaabnUNE6Rt1eA6jb4zPrRUUSwZWS5kmaIWl3SZ8ALpE0TdK08exU0r2SlklaKqnl3YHmzp7J5EnaZPkTT62ZcHXLhUtG+cMz2SNpIcmSV96xYqNlRc/emyk8V7QYXDOVPru9BlC3x2fWi4okgiOADwJXAleR1B46lqTw3EQO4gdGxN5FujY1a86sIbbaYtNWr9XrYsJnjkXfX3tgKjLmoNnSzEXHATRzFt2K8Qll6vb4zHpRkV5De9QukzS522cpy6oZNNEzx6Lvrz0w1RvFC8n9hUob93hu/hbputnMWXS31wDq9vjMelHhjudKHCTpW8DyCe43gJ9IWizpuIz9HSdpRNLIihUr6q2Sq4z287ztVqt3YKqcvU/Spk1WlYN9Wc0ezXwW3V4DqNvjM+tFRUYWvwp4D0mvoWkkJakXRcTKce9U2jki7pf0XOBy4G/zpr4cz8jioiNvmx2hmzWaeKstJvHkM2sbdmfcY94lde+0i+y6PZVqouPtMtlNo5DNrH0mPLJY0j8B7wZ+C5wLfA4YiYizJxpcRNyf/vuQpIuAfUnmOWiZohOdN9scM9EJ1LMO9lO3nMwfnl6zyXIBM7afMqEuk5703czyZF4RSFpBUlPoX4GLI+IpSfdExPMntENpK2CziHg8fXw58LmI+HHWe8qqNbRwySgnZIwKFvCb+W8tZZ+1Z+eTNhNr1+V3R633aqXkdO32fcA3Myh+RZB3j+B5wD8Bh5LMQfAdYIqkIoPQ8uwIXCvpZuAXwCV5SaAslQNylrJ6oVS3cQNsJnKTAGQP2hhdNbbRPQ1PCG9m45F5UI+ItSRzDvxI0rOBtwFbAqOSfhoR7xnPDiPiHuDl43lvK+XNrNWqXihZZ+eVM/SsyqXNqG4mmkjJCV9JmA2uQmf3EfEU8H3g+5K2YUO5ia6Wd3DL64nTqvLRee36jaZ4rJXVPAQT73Xksg1mg63pusUR8VgrbhiXrVEzSVbTz9DUKU31xsnqdtpoEFczXUKnTJ7Ee/fbbX1zUj2VZFdPo2Yul20wG2ydKWDfBnkHt4VLRuv20GmmSahRoml0dt7MPYhTDt+Lf5yzF9fNOygzGVSueIqUnMiKqehyM+svmYlA0rvSfzcZWdwLsg5ilQP2qpqRx5tp40TRSKOz6Lyz84VLRnnymU0TUT21Vyh5B/vxDrZy2QazwZZ3RXBi+u+F7Qik1bIOYpOkum3zlY47o6vG+Mj5S/n0wuweRdD4LDrrgH3gntM5ccEyVj65uua1zTYplJc3QjnrYD9n1hDXzTuI38x/K9fNO6hQM9d4ryTMrD/k3Sz+vaQrgT0kLap9MSIOLS+sicuqSVPkBm0A373+twD845y91i9vZjKarEFcWTeJp231rMKjh1s9NaQHnJkNtrwBZVsArwC+A/xF7esRcXW5oW0w3gFl9XoNnXbZnXVH9tYj4MtH7J05WXytImUb8kpMlDGAzcwG14QHlEXEMxFxPfCa9KB/E7A4Iq5uZxJotXrNIFmCDWWns87kJ0lujzeznlak19COkpYAtwK/TCuGvrTkuCYsq1cPsNHI3kYqbf5Z9wTWRbg93sx6WpFEcAbw0YjYPSJ2Az6WLutqjUbZ5nXFrFY5U2/VmbzLKJtZtykysniriLiy8iQirkqLxXW1In3jsyaLqRBw4J7TM9etfr0Zrb7Za2Y2EUWuCO6R9Jl0zuIZkj4N/KbswCaqyBl87dn5lpM3/jgCuHDxKAuXjDJn1hDv2GcIZbxuZtariiSCY4HpwIL0ZwfgmDKDaoWibfHV/e632+pZm2ynepDYlXes2KTHj0sxmFmvKzJn8Urg79oQS0tVml5O/uFtVYO3gpN/eBsfOX9p3b7yjZqTXIrBzPpR39Yaqnhq9br1j8dWr2Plk6sza/VnNSdtJrFwyai7fppZX+rrRNCo1HN1s05e/Z+1EZy4YBkH7jndXT/NrO80TASS9i+yrBsVabIZXTW2fsxBbf2famOr13LlHSvc9dPM+k6R7qNfJSk10WhZ18maKL7aJKnwJDH3rxpz108z6zuZiUDSq4HXANMlfbTqpW2AYjUaOqzROAFImn2K3uyt3AvwtI5m1k/yrgi2AJ6TrrN11fLHgHeWGVSrVFfVzLoyqIwuLlKI7sln1vDphcu4cPGop3U0s76RWX10/QrS7hFxX5viqWu81Uer1aseWqkWCsUnks+aO3ho6hSum3dQwxh8JWFm7VK0+mhe09C/RsQJwNckbXLs6/b5CGrVq7k/Y/spfOyCm1kbgYCttpjEH55Zy6R0roFJdeYcyEqbniDezHpVXtPQOem//9KOQNqh+kbvpxcuWz/5DCQH+D88s5Y/22+39ZPRzJh3SeFtT2SCeCcCM+ukvERwGvBG4C0R8ck2xdM2597wu7rLv3v9bxnefRpzZg3VvSKop0jxOY9KNrNulZcIdpL0BuBQSefBRvXWiIibSo2sReq1ywO5B/hKk03eOtX3CirF5yoJpJ6srqwelWxmnZY3VeU7gQ8ArwVq79RGROTfGW2hiUxVWXsTePJmyVn+ugYn+pMktpmyed1BZllXCnk3jPNuVrtpyMzK0IqpKr8fEYcAX4iIA2t+2pYEJqJeu/zqdY2TACRXA088tYbJkza6EGLK5EmZVwqjq8bYf/4VdctSe0IaM+tWRaqPfl7SocDr00VXRcTFE9mppDcDXyEZmPatiJg/ke1lmWj7++p1wdQpk9nqWZtv1LSUNy4hrzdQGaOS3SXVzCaqYSKQdAqwL/C9dNGHJe0fESeOZ4eSJgH/DrwJWA7cKGlRRPxyPNvLU6TERCOPjq1m6WcP3mR53riDdvUGcpdUM2uFItVH3wq8KSLOioizgDeny8ZrX+DuiLgnIp4BzgMOm8D2Ms2dPXPjO9zjUO9mbnUzT5Z29AbK65JqZlZU0TLUU6sebzvBfQ4B1X03l6fLWm7OrKHMAWBF5JWYrsxslpUM2tEbyF1SzawViiSCU4Alkr4t6WxgMfDPE9hnvZP0TY7Xko6TNCJpZMWKFePeWdaBepLqXytMkpq6mVt0SswyeKIcM2uF3EQgScC1wH5smLP41RFx3gT2uRzYter5LsD9tStFxBkRMRwRw9On5w/WypN1oD7qVbvWXf7Fd7+c38x/K9fNO6hQO3snewN1MgmZWf/IvVkcESFpYUTsAyxq0T5vBF4kaQ9gFDgSeE+Ltr2JejWGKj1rhnef1pIeN52aoyDvdzMzK6rIxDTXS3plRNzYih1GxBpJxwOXkXQfPSsibmvFtpvVD5PM9MPvYGadVSQRHAh8SNK9wB9IqytExMvGu9OIuBS4dLzvb4a7WJqZ5SuSCA4pPYoSueqnmVm+vPkIng18CHghsAw4MyLWtCuwVsnqSjnRgWZmZv0ir9fQ2cAwSRI4BPhiWyJqsayulIK6NYHMzAZNXiJ4SUT8WUT8B8kcxa9rU0wtlTW6OGBCI3AXLhll//lXsMe8SzILzZmZ9YK8RLC+/nIvNglV5I0uHu8I3MoN6NFVYwQbbkA7GZhZL8pLBC+X9Fj68zjwsspjSY+1K8BWaHUZCNf4MbN+kjcfwaSI2Cb92ToiNq96vE07g5yoVo/AdY0fM+snRYvO9bRWl4FwjR8z6ydFxhH0hVaOwJ07e2bdaSdd48fMetHAJIJWco0fM+snTgTj5Bo/ZtYvBuIegZmZZevbKwJP6m5mVkxfJgJXHDUzK64vm4Y84MvMrLi+TAQe8GVmVlxfJgIP+DIzK64vE4EndTczK64vbxZ7wJeZWXF9mQjAA77MzIrqy6YhMzMrzonAzGzAORGYmQ04JwIzswHnRGBmNuAUkTW1e/eQtAK4b5xv3wF4uIXhlM3xlq/XYna85eq1eKF4zLtHxPRGK/VEIpgISSMRMdzpOIpyvOXrtZgdb7l6LV5ofcxuGjIzG3BOBGZmA24QEsEZnQ6gSY63fL0Ws+MtV6/FCy2Oue/vEZiZWb5BuCIwM7McfZMIJN0raZmkpZJG6rwuSf8m6W5Jt0h6RSfiTGOZmcZZ+XlM0gk16xwg6dGqdf6hzTGeJekhSbdWLZsm6XJJd6X/bpfx3qPTde6SdHSHYz5N0h3p3/wiSVMz3pv7/WljvCdJGq36u78l471vlnRn+n2e18F4z6+K9V5JSzPe24nPd1dJV0q6XdJtkj6cLu/K73FOvOV/hyOiL36Ae4Edcl5/C/AjQMB+wA2djjmNaxLwfyT9fauXHwBc3MG4Xg+8Ari1atkXgHnp43nAqXXeNw24J/13u/Txdh2M+WBg8/TxqfViLvL9aWO8JwEfL/Cd+TXwfGAL4GbgJZ2It+b1LwL/0EWf707AK9LHWwO/Al7Srd9txPGeAAAIyUlEQVTjnHhL/w73zRVBAYcB50TiemCqpJ06HRTwRuDXETHeAXOliIhrgEdqFh8GnJ0+PhuYU+ets4HLI+KRiFgJXA68ubRAq9SLOSJ+EhFr0qfXA7u0I5YiMj7jIvYF7o6IeyLiGeA8kr9NqfLilSTg3cC5ZcdRVEQ8EBE3pY8fB24HhujS73FWvO34DvdTIgjgJ5IWSzquzutDwO+qni9Pl3XakWT/53m1pJsl/UjSH7czqAw7RsQDkHxpgefWWadbP2eAY0muCutp9P1pp+PTZoCzMpotuvEzfh3wYETclfF6Rz9fSTOAWcAN9MD3uCbeaqV8h/tpYpr9I+J+Sc8FLpd0R3oGU6E67+lolylJWwCHAifWefkmkuaiJ9J24oXAi9oZ3zh13ecMIOlTwBrgexmrNPr+tMvpwOdJPrPPkzS3HFuzTjd+xkeRfzXQsc9X0nOAC4ETIuKx5OKl8dvqLGvLZ1wbb9Xy0r7DfXNFEBH3p/8+BFxEcvlcbTmwa9XzXYD72xNdpkOAmyLiwdoXIuKxiHgifXwpMFnSDu0OsMaDlea09N+H6qzTdZ9zeqPvbcB7I21MrVXg+9MWEfFgRKyNiHXANzPi6KrPWNLmwOHA+VnrdOrzlTSZ5KD6vYhYkC7u2u9xRrylf4f7IhFI2krS1pXHJDdXbq1ZbRHw50rsBzxauTzsoMyzKEnPS9tdkbQvyd/q922MrZ5FQKX3xNHAD+qscxlwsKTt0maNg9NlHSHpzcAngUMj4smMdYp8f9qi5r7V2zPiuBF4kaQ90qvKI0n+Np3yJ8AdEbG83oud+nzT/z9nArdHxJeqXurK73FWvG35Dpd5F7xdPyS9J25Of24DPpUu/xDwofSxgH8n6W2xDBjucMxbkhzYt61aVh3v8envcjPJDaLXtDm+c4EHgNUkZ0cfALYHfgrclf47LV13GPhW1XuPBe5Of47pcMx3k7T1Lk1/vpGuuzNwad73p0Pxfif9ft5CcsDaqTbe9PlbSHqV/LqT8abLv1353lat2w2f72tJmnNuqfr7v6Vbv8c58Zb+HfbIYjOzAdcXTUNmZjZ+TgRmZgPOicDMbMA5EZiZDTgnAjOzAedEYOtJWptWLrxV0n9L2rLF23+/pK81WOcASa+pev4hSX/eyjjq7PO0tNrjaQ1i+bakd7Z434cqrR4qaY6klzT5/s9J+pMm1t8+rXD5RO3fQtI+afXKu5VU6t1kdK2kZympOHq3pBvSUgiV105Ml98paXbV8rZXSrXmOBFYtbGI2DsiXgo8QzKuod0OANYffCPiGxFxTsn7/CBJ1ce5ebGUISIWRcT89OkckmqTzbz/HyLif5p4y1PAZ4CP13ntdOA4klImL6J+kbUPACsj4oXAl0mqYZImsCOBP07f93VJkyRNIhm/cwjJ73ZUs8nOyudEYFn+F3ghgKSPplcJtyqdN0HSDCU10s9OC6R9v3IFoaQu+g7p42FJV9VuXNKfpmeUSyT9j6Qd07PLDwEfSa9MXqekPv/H0/fsLel6bajLvl26/CpJp0r6haRfSXpdnf0pPfO/NT3rPSJdvgjYCrihsqzy+9XGkr70ekk/k3RP9dWBpLmSbkxjO7neB5qeGd+kpJDgT9Nl75f0tfTK41DgtHR/L5B0U9V7XyRpcZ1trr9KST/3k9N9LJO0Z+36EfGHiLiWJCFUb2cnYJuI+Hkkg4vOoX5VzurKnd8H3pheORwGnBcRT0fEb0gGQe1LhyqlWnOcCGwTSmrHHAIsk7QPcAzwKpJ5HP5S0qx01ZnAGRHxMuAx4K+b2M21wH4RMYvk4PCJiLgX+Abw5fTK5H9r3nMO8Ml0f8uAz1a9tnlE7AucULO84nBgb+DlJCURTpO0U0QcyoYrofW1cnJi2YlkBOjbgPkAkg4mOYPeN93HPpJeX71zSdNJage9IyJeDryr+vWI+BnJSOK56f5+DTwqae90lWNIRvA28nBEvILk7L7eWX+WIZLRwhVZ1TbXV+WMpDTyoyQjdbOqdXZjpVSr4URg1aYomWFqBPgtSd2T1wIXpWeSTwALSEoOA/wuIq5LH383XbeoXYDLJC0D5pI0KWSStC0wNSKuThedTTJRSkWlQNdiYEadTbwWODeSgm4PAlcDr2wi3oqFEbEuIn4J7JguOzj9WUJSNXZPNq0Uux9wTXq2TEQUmYfgW8AxafPKEcB/FXhPo88hS9Fqm1nrNbvcukg/laG2iRuLiL2rF9S7YVil9j905fkaNpxkPDvjvV8FvhQRiyQdQDIz10Q8nf67lvrf60K1h5vYT/U2BZwSEf+R8z7R/AHwQpKrmyuAxRFRpOhgo88hy3I2nvAkq9pmpSrn8vTKcVuSyWryqnV2TaVUq89XBNbINcAcSVsqqWr4dpL7BwC7SXp1+vgokuYeSKbM2yd9/I6M7W4LjKaPq+eDfZxkmr6NRMSjwMqqtvr3kZzVN/N7HJHewJxOcjXxiwbvqRtLHZcBxyqpI4+kISU14av9HHiDpD3SdaY12l9EPJVu+3TgPwvEMW6RVOJ9XNJ+afL/c9KqnJKOl3R8ump15c53Alek9xQWAUemvYr2ILki+gXdVynV6nAisFyRTJ33bZL/1DeQVGdckr58O3C0pFtI5nY9PV1+MvAVSf9LcmZaz0nAf6frPFy1/IfA22tu0FYcTdK2fwtJW/znmvhVLiKp6ngzyRn2JyLi/xq8Jy+W9SLiJyTNNj9Pm7q+T00CiYgVJD1yFki6mfq1+88D5qY30F+QLvse6cxTjX7BoiTdC3wJeL+k5drQi+evSJqj7iapalqZCWtPNpRAPxPYXtLdwEdJ5vwlIm4DLgB+CfwY+Ju0GW4NSSXdy0i+Lxek61oXcfVRG5e0V83FaVdTK0naY2rbiPhMB2O4GDg87fVjfcj3CMy6lKSLgBcAB3Uyjoh4Wyf3b+XzFYGZ2YDzPQIzswHnRGBmNuCcCMzMBpwTgZnZgHMiMDMbcE4EZmYD7v8Bg2UWpuSmpWYAAAAASUVORK5CYII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101" name="Picture 5" descr="C:\Users\Ramendra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3151262"/>
            <a:ext cx="4495800" cy="3097139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 flipV="1">
            <a:off x="6574466" y="3352800"/>
            <a:ext cx="3657600" cy="2057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72D1840B-9C11-4666-AC85-BC6088D8A46E}"/>
              </a:ext>
            </a:extLst>
          </p:cNvPr>
          <p:cNvGrpSpPr/>
          <p:nvPr/>
        </p:nvGrpSpPr>
        <p:grpSpPr>
          <a:xfrm>
            <a:off x="6342528" y="1151864"/>
            <a:ext cx="2955635" cy="2850358"/>
            <a:chOff x="4786628" y="1371600"/>
            <a:chExt cx="2955635" cy="2850358"/>
          </a:xfrm>
        </p:grpSpPr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20EAF9E1-DDB4-4264-8011-F0799940560F}"/>
                </a:ext>
              </a:extLst>
            </p:cNvPr>
            <p:cNvSpPr txBox="1"/>
            <p:nvPr/>
          </p:nvSpPr>
          <p:spPr>
            <a:xfrm rot="19439324">
              <a:off x="5827413" y="2149079"/>
              <a:ext cx="1770753" cy="46166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 = mx + c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="" xmlns:a16="http://schemas.microsoft.com/office/drawing/2014/main" id="{DAD4C6B6-BCD0-4675-BEE5-A10C229C4FBD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6848507" y="2566632"/>
              <a:ext cx="619093" cy="1655326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75352762-2234-4BFE-AE0E-BC25394B0A09}"/>
                </a:ext>
              </a:extLst>
            </p:cNvPr>
            <p:cNvSpPr txBox="1"/>
            <p:nvPr/>
          </p:nvSpPr>
          <p:spPr>
            <a:xfrm rot="19695712">
              <a:off x="4786628" y="1436930"/>
              <a:ext cx="2955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Profit                  Population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342C34EB-0631-48C8-8BA3-18A34BAA20A1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2286000"/>
              <a:ext cx="609600" cy="3810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F1AE6F27-CB5D-4FC6-8F20-C87667F98B2C}"/>
                </a:ext>
              </a:extLst>
            </p:cNvPr>
            <p:cNvCxnSpPr>
              <a:cxnSpLocks/>
            </p:cNvCxnSpPr>
            <p:nvPr/>
          </p:nvCxnSpPr>
          <p:spPr>
            <a:xfrm>
              <a:off x="6848507" y="1371600"/>
              <a:ext cx="0" cy="7620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6C111A7-569B-43AD-8EFB-3A392FC2909B}"/>
              </a:ext>
            </a:extLst>
          </p:cNvPr>
          <p:cNvSpPr txBox="1"/>
          <p:nvPr/>
        </p:nvSpPr>
        <p:spPr>
          <a:xfrm>
            <a:off x="835034" y="160338"/>
            <a:ext cx="267829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Single Variable Regression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264F4A3-D43B-4770-BF0E-32C001D9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Ramendra Kumar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72713D40-8548-4163-834A-CC3344743A2C}"/>
              </a:ext>
            </a:extLst>
          </p:cNvPr>
          <p:cNvCxnSpPr>
            <a:cxnSpLocks/>
          </p:cNvCxnSpPr>
          <p:nvPr/>
        </p:nvCxnSpPr>
        <p:spPr>
          <a:xfrm flipV="1">
            <a:off x="6480100" y="4051190"/>
            <a:ext cx="3643517" cy="8447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246CE5CE-B3BF-4E43-B06B-2ABC201F2199}"/>
              </a:ext>
            </a:extLst>
          </p:cNvPr>
          <p:cNvCxnSpPr>
            <a:cxnSpLocks/>
          </p:cNvCxnSpPr>
          <p:nvPr/>
        </p:nvCxnSpPr>
        <p:spPr>
          <a:xfrm flipV="1">
            <a:off x="6480100" y="3682411"/>
            <a:ext cx="3730700" cy="1428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17E12C59-6439-4985-99FA-08C852072135}"/>
              </a:ext>
            </a:extLst>
          </p:cNvPr>
          <p:cNvCxnSpPr>
            <a:cxnSpLocks/>
          </p:cNvCxnSpPr>
          <p:nvPr/>
        </p:nvCxnSpPr>
        <p:spPr>
          <a:xfrm flipV="1">
            <a:off x="6553200" y="3411959"/>
            <a:ext cx="3083442" cy="22120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5656" y="5410200"/>
            <a:ext cx="5362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Multiple lines can be fit to  approximate linear relationship</a:t>
            </a:r>
          </a:p>
          <a:p>
            <a:r>
              <a:rPr lang="en-US" sz="1600" dirty="0"/>
              <a:t>b</a:t>
            </a:r>
            <a:r>
              <a:rPr lang="en-US" sz="1600" dirty="0" smtClean="0"/>
              <a:t>etween Population and </a:t>
            </a:r>
            <a:r>
              <a:rPr lang="en-US" sz="1600" dirty="0"/>
              <a:t>P</a:t>
            </a:r>
            <a:r>
              <a:rPr lang="en-US" sz="1600" dirty="0" smtClean="0"/>
              <a:t>rofit. Say red one is the best fit line.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25558" y="4741676"/>
            <a:ext cx="476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Snippet of Data, there may be 13K or more rows.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 descr="data:image/png;base64,iVBORw0KGgoAAAANSUhEUgAAAYIAAAEKCAYAAAAfGVI8AAAABHNCSVQICAgIfAhkiAAAAAlwSFlzAAALEgAACxIB0t1+/AAAADl0RVh0U29mdHdhcmUAbWF0cGxvdGxpYiB2ZXJzaW9uIDMuMC4yLCBodHRwOi8vbWF0cGxvdGxpYi5vcmcvOIA7rQAAIABJREFUeJzt3Xu8HHV5x/HPlxA0IBACEeFwCd5CrSiRI6J4AaxE1ELEC6C1CLZoW1rxEg1VK2hbglSt1YpFoYJaLpUQI6BI5VZQkBMSCAgIImgOFIIkXOQAuTz9Y2aTzWZndvacnb1+36/XeWV3dnbmOXs288z85vd7fooIzMxscG3W6QDMzKyznAjMzAacE4GZ2YBzIjAzG3BOBGZmA86JwMxswDkRmJkNOCcCM7MB50RgZjbgNi9rw5J2Bc4BngesA86IiK9IOgn4S2BFuurfR8SledvaYYcdYsaMGWWFambWlxYvXvxwRExvtF5piQBYA3wsIm6StDWwWNLl6Wtfjoh/KbqhGTNmMDIyUkqQZmb9StJ9RdYrLRFExAPAA+njxyXdDgyVtT8zMxufttwjkDQDmAXckC46XtItks6StF07YjAzs/pKTwSSngNcCJwQEY8BpwMvAPYmuWL4Ysb7jpM0ImlkxYoV9VYxM7MWKDURSJpMkgS+FxELACLiwYhYGxHrgG8C+9Z7b0ScERHDETE8fXrDex1mZjZOpSUCSQLOBG6PiC9VLd+parW3A7eWFYOZmTVWZq+h/YH3AcskLU2X/T1wlKS9gQDuBT5YYgxmZj1n4ZJRTrvsTu5fNcbOU6cwd/ZM5swqr69Nmb2GrgVU56XcMQNmZoNs4ZJRTlywjLHVawEYXTXGiQuWAZSWDDyy2Mysi5x22Z3rk0DF2Oq1nHbZnaXt04nAzKyL3L9qrKnlreBEYGbWRXaeOqWp5a3gRGBm1kXmzp7JlMmTNlo2ZfIk5s6eWdo+y+w1ZGZmTarcEO6LXkNmZjY+c2YNlXrgr+WmITOzAedEYGY24JwIzMwGnO8RmFlPaXf5hUHgRGBmPaMT5RcGgZuGzKxndKL8wiDIvCKQtDnwAZJS0TuTVAu9H/gBcGZErG5LhGZmqU6UXxgEeU1D3wFWAScBy9NluwBHA98Fjig1MjOzGjtPncJonYN+meUXBkFeInhFRNSOaV4OXC/pVyXGZGZW19zZMze6RwDll18YBHn3CFZKepek9etI2kzSEcDK8kMzM9vYnFlDnHL4XgxNnYKAoalTOOXwvXyjeILyrgiOBE4Fvi5pJckkM1OBK9LXzMzarszyC4PaNTUzEUTEvaT3ASRtDygiHm5TXGZmbTXIXVNzxxFI2hM4DBgCQtL9wA8i4o52BGdm1i55XVP7PRFk3iOQ9EngPJImoV8AN6aPz5M0rz3hmZm1xyB3Tc27IvgA8Me14wUkfQm4DZhfZmBmZu00yF1T83oNrSMZSFZrp/Q1M7O+0YmZwbpF3hXBCcBPJd0F/C5dthvwQuD4sgMzM2unyn2AkxbdxqqxpCHk2ZMHowpPXq+hH0t6MbAvyc1ikQwouzEi1ma9z8yslz29ZkODx8onVw9Ez6FG6S6qftam/7pZyMz60qAWtcsrOncw8HXgLmA0XbwL8EJJfx0RP2lDfGZmbTOoPYfy7hF8BfiTdGDZepL2AC4F/qjEuMzM2m5Qew7lNQ1tzoaqo9VGgcnlhGNm1jmD2nMo74rgLOBGSeexodfQriR1hs5stGFJuwLnAM8jua9wRkR8RdI04HxgBnAv8O6IcBE7M+u4yg3hQas3pIjIflH6IzaUmKj0GloUEb9suGFpJ2CniLhJ0tbAYmAO8H7gkYiYn45Q3i4iPpm3reHh4RgZGSn4K5mZGYCkxREx3Gi93FpDEXE7cPt4AoiIB4AH0sePS7qdJKEcBhyQrnY2cBWQmwjMzKw8TY+WkHS2pNMlvbSJ98wAZgE3ADumSaKSLJ7bbAxmZtY64xk29zXgf4D3FVlZ0nOAC4ETIuKxojuRdJykEUkjK1asGEeYZmZWRNOJICJujIgLG7XrA0iaTJIEvhcRC9LFD6b3Dyr3ER7K2M8ZETEcEcPTp09vNkwzMysorwz1tpLmS7pD0u/Tn9vTZVMbbViSSHoX3R4RX6p6aRFwdPr4aOAHE/kFzMxsYvKuCC4gmZv4gIjYPiK2Bw4EVgH/XWDb+5M0Hx0kaWn68xaS8tVvSovZvQmXszYz66i8XkMzIuLU6gUR8X/AfEnHNNpwRFxL0uW0njcWD9HMzMqUd0Vwn6RPSNqxskDSjunMZb/LeZ+ZmfWQvERwBLA9cLWkRyQ9QtLnfxrw7jbEZmZmbZA3H8FKkoFeHuxlZtbHxjX9TpF7BGZm1hvGOw/byS2NwszMOiZvYppbsl4Cdsx4zczMekxe99EdgdkkYwmqCfhZaRGZmVlb5SWCi4HnRMTS2hckXVVaRGZmPW7hktGemtMgr9fQB3Jee0854ZiZ9baFS0Y5ccEyxlavBWB01RgnLlgG0LXJYLw3i83MrI7TLrtzfRKoGFu9ltMuu7NDETWWOzGNbdBrl3pm1hn3rxprank38BVBAZVLvdFVYwQbLvUWLhntdGhm1mV2njqlqeXdwImggF681DOzzpg7eyZTJk/aaNmUyZOYO3tmhyJqrGEikHS4pLskPSrpMUmPSyo801g/6MVLPTPrjDmzhjjl8L0YmjoFAUNTp3DK4Xt1dVNykXsEXwD+NJ3IfiDtPHUKo3UO+t18qWfWr3rhft2cWUNdF1OeIk1DDw5yEoDevNQz60e+X1eOIlcEI5LOBxYCT1cWVs1B3Pcqmb3bz0LM+l3e/Tr/fxy/IolgG+BJ4OCqZQEMTCKA3rvUM+tHvl9XjoaJICJcctrMuoLv15Ujr/roJyLiC5K+SnIFsJGI+LtSIzMzqzF39syNyjeA79e1Qt4VQeUG8Ug7AjEza8T368qhiE1O9rvO8PBwjIw4H5mZNUPS4ogYbrSeRxabmQ04JwIzswFXpMTEtHYEYmZmnVFkHMENkpYC/wn8KHrhpoJZl+iFcghmRZqGXgycAbwPuFvSP0t6cblhmfU+l0OwXtEwEUTi8og4CvgL4GjgF5KulvTq0iM061EuX269osg9gu0lfVjSCPBx4G+BHYCPAf+V876zJD0k6daqZSdJGpW0NP15Swt+B7Ou5HII1iuKNA39nKTe0JyIeGtELIiINRExAnwj533fBt5cZ/mXI2Lv9OfS5kM26w29OFOVDaYiiWBmRHw+IpbXvhARp2a9KSKuAR6ZSHBmvczly61XFEkEP5E0tfJE0naSLpvAPo+XdEvadLTdBLZjVqqFS0bZf/4V7DHvEvaff0XTN3l7caYqG0wNS0xIWhoRe9csWxIRsxpuXJoBXBwRL02f7wg8TFLE7vPAThFxbMZ7jwOOA9htt932ue+++xr+MmatUunxU1vczAdy6yWtLDGxVtJuVRvenTrVSIuIiAcjYm1ErAO+Ceybs+4ZETEcEcPTp08fz+7Mxs09fmyQFBlQ9ingWklXp89fT3qm3ixJO0XEA+nTtwO35q1v1inu8WODpMjEND+W9ApgP0DARyLi4Ubvk3QucACwg6TlwGeBAyTtTXJFcS/wwfGHblYeT4Big6TIFQHAWuAh4NnASyRVegVlSgeg1TqzyfjMOsIToNggaZgIJP0F8GFgF2ApyZXBz4GDyg3NrHM8AYoNkiJXBB8GXglcHxEHStoTOLncsMw6b86sIR/4bSAUSQRPRcRTkpD0rIi4Q5Kvj7uUq12aWbOKJILl6YCyhcDlklYC95cblo1Hbd/3SrVLwMkggxOnWbFeQ29PH54k6UpgW+DHpUZl45LX990Ht005cZolCk1VmZaVeBnwOLAceGmpUdm4uO97czxozCxRpNfQ54H3A/cA69LFgXsNdR33fW+OE6dZosgVwbuBF0TEGyLiwPTHSaALudplc1wm2ixRJBHcCkxtuJZ1nKtdNseJ0yxRpNfQKcCSdKaxpysLI+LQ0qKycXPf9+I8aMwsUSQRnA2cCixjwz0Cs77gxGlWLBE8HBH/VnokZmbWEUUSwWJJpwCL2Lhp6KbSojIzs7YpkggqM5HtV7XM3Uf7iEfXdhf/PazdchOBpM2A0yPigjbFYy3QzIHEo2u7i/8e1gm5iSAi1kk6HnAimIB2nOFV9jG6agyxYS7RRgcSl6XoLv57WCcUGUdwuaSPS9pV0rTKT+mR9YnKGd7oqjGCDQfmhUtGS9kHbDqhdF7ZBI+u7S7+e1gnFEkExwJ/A1wDLE5/RsoMqp+0o55NvX3UyjqQeHRtd/HfwzqhYSKIiD3q/Dy/HcH1g3ac4RXZVtaBxKNru4v/HtYJheYslvRS4CUkcxYDEBHnlBVUP2lHIbisfVTkHUg8ura7+O9hnaCI2hblmhWkzwIHkCSCS4FDgGsj4p2lR5caHh6OkZHebI2q7QUCyYG5lTWA6u2jcsN4yAcSs4ElaXFEDDdar8gVwTuBlwNLIuIYSTsC35pogIOiHWd4Pos0s4kokgjG0m6kayRtAzwE+B5BE9pRz8Y1c8xsvIokgpF0zuJvkvQYegL4RalRmZlZ2xSZs/iv04ffkPRjYJuIuKXcsMzMrF2K9hoaAnavrC/p9RFxTZmBmZlZexSZs/hU4Ajgl0ClW0qQDDAzM7MeV+SKYA4wMyKebrimmZn1nCKJ4B5gMlVzERQh6SzgbcBDEfHSdNk04HxgBnAv8O6IWNnMds1azWWfbdBlJgJJXyVpAnoSWCrpp2w8Mc3fNdj2t4GvAdUjkOcBP42I+ZLmpc8/Ob7QzSbOZZ/N8q8IKkN5F5PMTtaUiLhG0oyaxYeRjFKGZC7kq3AisA5y2WeznEQQEWdLmgW8ALgtIm5vwf52jIgH0u0/IOm5WStKOg44DmC33XZrwa7NNuWyz2Y51UclfYakPf8dwCWS/rJtUQERcUZEDEfE8PTp09u5axsgLvtsll+G+khg74g4Cngl6dn5BD0oaSeA9N+HWrBNs3Fz2Wez/ETwVEQ8CRARv2+wblGLgKPTx0cDP2jBNs3Gbc6sIU45fC+Gpk5BJNVaW1kZ1qwXZJahlrSKDYPGBLyu6jkRcWjuhqVzSW4M7wA8CHwWWEgy//FuwG+Bd0XEI42CLKsMtbsNWlH+rlgvakUZ6sNqnv9LMwGkTUr1vLGZ7ZTF3QatKH9XrN/l9Rq6up2BtJu7DVpR/q5Yv2tFu39PcrdBK8rfFet3A5sI3G3QivJ3xfpd4UQgaWtJzykzmHZyt0Eryt8V63dFylDvRVIvaFryVCuAoyPi1rKDK5Pn+bWi/F2xfpfZfXT9CtLPgE9FxJXp8wOAf46I15QfXqKs7qNmZv2sFd1HK7aqJAGAiLhK0lYTis5snNyf36z1Cs1HkNYd+k76/M+A35QXkll97s9vVo4iN4uPBaYDC4CL0sfHlBmU9aaFS0bZf/4V7DHvEvaffwULl4y2dPt5/fnNbPwaXhGkM4g1moTGBlw7ztbdn9+sHHkzlP2QZIayuhrVGrL+0qhtvh2jb3eeOoXROgd99+c3m5i8K4KmagtZ/ypytt+Os/W5s2duFAe4P79ZKxSqNSRpC+DF6dM7I2J12YF1Ui/2TCkz5iJn++04W3d/frNyFBlQdgDJ/ML3kpSj3lXS0RFxTd77elUv9kwpO+YiZ/vjOVsfT/KaM2uoa/8OZr2qSK+hLwIHR8QbIuL1wGzgy+WG1Tm92DOl7JiL1NppdoKXSvIaXTVGsCF5tbqnkZk1ViQRTI6I9UeUiPgVMLm8kDqrkz1Txtv9ciIxF9lnGbV2ejHhmvWrIgPKRiSdyYYBZe8FFpcXUmdN3XIyK5/c9BbI1C3LzX1ZzTsj9z3ClXesyG0+GW/7fNEmpUZt8wuXjHLSottYNbbhc2vUPOWuoGbdo0gi+Cvgb0jGEohkusqvlxlUJ2WVXspa3qqbtFlnyN+7/rfr+/DWHlwr+x5dNYbYuK9vkTP2Zrp8ZrXN1yaTItsCdwU16yZFBpQ9LelrwE+BdSS9hp4pPbIOeXSsfoeoestbeZM260y4Nv9UN59U7ztgfTIYKpiQWnFWXi+ZFNmWu4KadY+G9wgkvRX4NfAV4GvA3ZIOKTuwTmlmEpJWtnM3cyZ8/6qxuvuuJIHr5h1UKBG1YsKVRkkja1vN3lw2s/IUaRr6InBgRNwNIOkFwCXAj8oMrFOaOVNtZTt3vf3WNvdU7Dx1Skv23Yqz8qwmniLbcldQs+5QpNfQQ5UkkLoHeKikeDqumTPVrLPdzaSmu0HW2+9799sts7dOK87mW3FWXq9HEcB2W072Gb5ZjygyMc3pwO7ABSQnqO8C7gSuA4iIBSXH2LUT0+TdKJ0yeVJLDoRZN6Pr7btV+2xVjGbWWa2cmObZwIPAG9LnK0imrfxTksRQeiIYj3YcnCrb+9gFN7O2JqG2quBaVvNJZVl1t81nTy48BXVLuYnHrLcV6TXUc3MPtLNMxJxZQ3zk/KV1X2tHn/in16xb/3jlk6u7vhyGmXWfIrWGnk/SY2g/kiuAnwMnRETXzlLWjpLI1Vccm0mbXBHApu31rb5KKev37Pamnm6Pz6zXFGka+i/g34G3p8+PBM4DXlVWUBNV9qjVhUtGmfv9m1m9Njn410sCtT1myrhKKeP37Paie90en1kvKtKorIj4TkSsSX++S86ENd0gq+dMq8pEfOqiZeuTQD0C3rHPxu3mZdTWaabnUNE6Rt1eA6jb4zPrRUUSwZWS5kmaIWl3SZ8ALpE0TdK08exU0r2SlklaKqnl3YHmzp7J5EnaZPkTT62ZcHXLhUtG+cMz2SNpIcmSV96xYqNlRc/emyk8V7QYXDOVPru9BlC3x2fWi4okgiOADwJXAleR1B46lqTw3EQO4gdGxN5FujY1a86sIbbaYtNWr9XrYsJnjkXfX3tgKjLmoNnSzEXHATRzFt2K8Qll6vb4zHpRkV5De9QukzS522cpy6oZNNEzx6Lvrz0w1RvFC8n9hUob93hu/hbputnMWXS31wDq9vjMelHhjudKHCTpW8DyCe43gJ9IWizpuIz9HSdpRNLIihUr6q2Sq4z287ztVqt3YKqcvU/Spk1WlYN9Wc0ezXwW3V4DqNvjM+tFRUYWvwp4D0mvoWkkJakXRcTKce9U2jki7pf0XOBy4G/zpr4cz8jioiNvmx2hmzWaeKstJvHkM2sbdmfcY94lde+0i+y6PZVqouPtMtlNo5DNrH0mPLJY0j8B7wZ+C5wLfA4YiYizJxpcRNyf/vuQpIuAfUnmOWiZohOdN9scM9EJ1LMO9lO3nMwfnl6zyXIBM7afMqEuk5703czyZF4RSFpBUlPoX4GLI+IpSfdExPMntENpK2CziHg8fXw58LmI+HHWe8qqNbRwySgnZIwKFvCb+W8tZZ+1Z+eTNhNr1+V3R633aqXkdO32fcA3Myh+RZB3j+B5wD8Bh5LMQfAdYIqkIoPQ8uwIXCvpZuAXwCV5SaAslQNylrJ6oVS3cQNsJnKTAGQP2hhdNbbRPQ1PCG9m45F5UI+ItSRzDvxI0rOBtwFbAqOSfhoR7xnPDiPiHuDl43lvK+XNrNWqXihZZ+eVM/SsyqXNqG4mmkjJCV9JmA2uQmf3EfEU8H3g+5K2YUO5ia6Wd3DL64nTqvLRee36jaZ4rJXVPAQT73Xksg1mg63pusUR8VgrbhiXrVEzSVbTz9DUKU31xsnqdtpoEFczXUKnTJ7Ee/fbbX1zUj2VZFdPo2Yul20wG2ydKWDfBnkHt4VLRuv20GmmSahRoml0dt7MPYhTDt+Lf5yzF9fNOygzGVSueIqUnMiKqehyM+svmYlA0rvSfzcZWdwLsg5ilQP2qpqRx5tp40TRSKOz6Lyz84VLRnnymU0TUT21Vyh5B/vxDrZy2QazwZZ3RXBi+u+F7Qik1bIOYpOkum3zlY47o6vG+Mj5S/n0wuweRdD4LDrrgH3gntM5ccEyVj65uua1zTYplJc3QjnrYD9n1hDXzTuI38x/K9fNO6hQM9d4ryTMrD/k3Sz+vaQrgT0kLap9MSIOLS+sicuqSVPkBm0A373+twD845y91i9vZjKarEFcWTeJp231rMKjh1s9NaQHnJkNtrwBZVsArwC+A/xF7esRcXW5oW0w3gFl9XoNnXbZnXVH9tYj4MtH7J05WXytImUb8kpMlDGAzcwG14QHlEXEMxFxPfCa9KB/E7A4Iq5uZxJotXrNIFmCDWWns87kJ0lujzeznlak19COkpYAtwK/TCuGvrTkuCYsq1cPsNHI3kYqbf5Z9wTWRbg93sx6WpFEcAbw0YjYPSJ2Az6WLutqjUbZ5nXFrFY5U2/VmbzLKJtZtykysniriLiy8iQirkqLxXW1In3jsyaLqRBw4J7TM9etfr0Zrb7Za2Y2EUWuCO6R9Jl0zuIZkj4N/KbswCaqyBl87dn5lpM3/jgCuHDxKAuXjDJn1hDv2GcIZbxuZtariiSCY4HpwIL0ZwfgmDKDaoWibfHV/e632+pZm2ynepDYlXes2KTHj0sxmFmvKzJn8Urg79oQS0tVml5O/uFtVYO3gpN/eBsfOX9p3b7yjZqTXIrBzPpR39Yaqnhq9br1j8dWr2Plk6sza/VnNSdtJrFwyai7fppZX+rrRNCo1HN1s05e/Z+1EZy4YBkH7jndXT/NrO80TASS9i+yrBsVabIZXTW2fsxBbf2famOr13LlHSvc9dPM+k6R7qNfJSk10WhZ18maKL7aJKnwJDH3rxpz108z6zuZiUDSq4HXANMlfbTqpW2AYjUaOqzROAFImn2K3uyt3AvwtI5m1k/yrgi2AJ6TrrN11fLHgHeWGVSrVFfVzLoyqIwuLlKI7sln1vDphcu4cPGop3U0s76RWX10/QrS7hFxX5viqWu81Uer1aseWqkWCsUnks+aO3ho6hSum3dQwxh8JWFm7VK0+mhe09C/RsQJwNckbXLs6/b5CGrVq7k/Y/spfOyCm1kbgYCttpjEH55Zy6R0roFJdeYcyEqbniDezHpVXtPQOem//9KOQNqh+kbvpxcuWz/5DCQH+D88s5Y/22+39ZPRzJh3SeFtT2SCeCcCM+ukvERwGvBG4C0R8ck2xdM2597wu7rLv3v9bxnefRpzZg3VvSKop0jxOY9KNrNulZcIdpL0BuBQSefBRvXWiIibSo2sReq1ywO5B/hKk03eOtX3CirF5yoJpJ6srqwelWxmnZY3VeU7gQ8ArwVq79RGROTfGW2hiUxVWXsTePJmyVn+ugYn+pMktpmyed1BZllXCnk3jPNuVrtpyMzK0IqpKr8fEYcAX4iIA2t+2pYEJqJeu/zqdY2TACRXA088tYbJkza6EGLK5EmZVwqjq8bYf/4VdctSe0IaM+tWRaqPfl7SocDr00VXRcTFE9mppDcDXyEZmPatiJg/ke1lmWj7++p1wdQpk9nqWZtv1LSUNy4hrzdQGaOS3SXVzCaqYSKQdAqwL/C9dNGHJe0fESeOZ4eSJgH/DrwJWA7cKGlRRPxyPNvLU6TERCOPjq1m6WcP3mR53riDdvUGcpdUM2uFItVH3wq8KSLOioizgDeny8ZrX+DuiLgnIp4BzgMOm8D2Ms2dPXPjO9zjUO9mbnUzT5Z29AbK65JqZlZU0TLUU6sebzvBfQ4B1X03l6fLWm7OrKHMAWBF5JWYrsxslpUM2tEbyF1SzawViiSCU4Alkr4t6WxgMfDPE9hnvZP0TY7Xko6TNCJpZMWKFePeWdaBepLqXytMkpq6mVt0SswyeKIcM2uF3EQgScC1wH5smLP41RFx3gT2uRzYter5LsD9tStFxBkRMRwRw9On5w/WypN1oD7qVbvWXf7Fd7+c38x/K9fNO6hQO3snewN1MgmZWf/IvVkcESFpYUTsAyxq0T5vBF4kaQ9gFDgSeE+Ltr2JejWGKj1rhnef1pIeN52aoyDvdzMzK6rIxDTXS3plRNzYih1GxBpJxwOXkXQfPSsibmvFtpvVD5PM9MPvYGadVSQRHAh8SNK9wB9IqytExMvGu9OIuBS4dLzvb4a7WJqZ5SuSCA4pPYoSueqnmVm+vPkIng18CHghsAw4MyLWtCuwVsnqSjnRgWZmZv0ir9fQ2cAwSRI4BPhiWyJqsayulIK6NYHMzAZNXiJ4SUT8WUT8B8kcxa9rU0wtlTW6OGBCI3AXLhll//lXsMe8SzILzZmZ9YK8RLC+/nIvNglV5I0uHu8I3MoN6NFVYwQbbkA7GZhZL8pLBC+X9Fj68zjwsspjSY+1K8BWaHUZCNf4MbN+kjcfwaSI2Cb92ToiNq96vE07g5yoVo/AdY0fM+snRYvO9bRWl4FwjR8z6ydFxhH0hVaOwJ07e2bdaSdd48fMetHAJIJWco0fM+snTgTj5Bo/ZtYvBuIegZmZZevbKwJP6m5mVkxfJgJXHDUzK64vm4Y84MvMrLi+TAQe8GVmVlxfJgIP+DIzK64vE4EndTczK64vbxZ7wJeZWXF9mQjAA77MzIrqy6YhMzMrzonAzGzAORGYmQ04JwIzswHnRGBmNuAUkTW1e/eQtAK4b5xv3wF4uIXhlM3xlq/XYna85eq1eKF4zLtHxPRGK/VEIpgISSMRMdzpOIpyvOXrtZgdb7l6LV5ofcxuGjIzG3BOBGZmA24QEsEZnQ6gSY63fL0Ws+MtV6/FCy2Oue/vEZiZWb5BuCIwM7McfZMIJN0raZmkpZJG6rwuSf8m6W5Jt0h6RSfiTGOZmcZZ+XlM0gk16xwg6dGqdf6hzTGeJekhSbdWLZsm6XJJd6X/bpfx3qPTde6SdHSHYz5N0h3p3/wiSVMz3pv7/WljvCdJGq36u78l471vlnRn+n2e18F4z6+K9V5JSzPe24nPd1dJV0q6XdJtkj6cLu/K73FOvOV/hyOiL36Ae4Edcl5/C/AjQMB+wA2djjmNaxLwfyT9fauXHwBc3MG4Xg+8Ari1atkXgHnp43nAqXXeNw24J/13u/Txdh2M+WBg8/TxqfViLvL9aWO8JwEfL/Cd+TXwfGAL4GbgJZ2It+b1LwL/0EWf707AK9LHWwO/Al7Srd9txPGeAAAIyUlEQVTjnHhL/w73zRVBAYcB50TiemCqpJ06HRTwRuDXETHeAXOliIhrgEdqFh8GnJ0+PhuYU+ets4HLI+KRiFgJXA68ubRAq9SLOSJ+EhFr0qfXA7u0I5YiMj7jIvYF7o6IeyLiGeA8kr9NqfLilSTg3cC5ZcdRVEQ8EBE3pY8fB24HhujS73FWvO34DvdTIgjgJ5IWSzquzutDwO+qni9Pl3XakWT/53m1pJsl/UjSH7czqAw7RsQDkHxpgefWWadbP2eAY0muCutp9P1pp+PTZoCzMpotuvEzfh3wYETclfF6Rz9fSTOAWcAN9MD3uCbeaqV8h/tpYpr9I+J+Sc8FLpd0R3oGU6E67+lolylJWwCHAifWefkmkuaiJ9J24oXAi9oZ3zh13ecMIOlTwBrgexmrNPr+tMvpwOdJPrPPkzS3HFuzTjd+xkeRfzXQsc9X0nOAC4ETIuKx5OKl8dvqLGvLZ1wbb9Xy0r7DfXNFEBH3p/8+BFxEcvlcbTmwa9XzXYD72xNdpkOAmyLiwdoXIuKxiHgifXwpMFnSDu0OsMaDlea09N+H6qzTdZ9zeqPvbcB7I21MrVXg+9MWEfFgRKyNiHXANzPi6KrPWNLmwOHA+VnrdOrzlTSZ5KD6vYhYkC7u2u9xRrylf4f7IhFI2krS1pXHJDdXbq1ZbRHw50rsBzxauTzsoMyzKEnPS9tdkbQvyd/q922MrZ5FQKX3xNHAD+qscxlwsKTt0maNg9NlHSHpzcAngUMj4smMdYp8f9qi5r7V2zPiuBF4kaQ90qvKI0n+Np3yJ8AdEbG83oud+nzT/z9nArdHxJeqXurK73FWvG35Dpd5F7xdPyS9J25Of24DPpUu/xDwofSxgH8n6W2xDBjucMxbkhzYt61aVh3v8envcjPJDaLXtDm+c4EHgNUkZ0cfALYHfgrclf47LV13GPhW1XuPBe5Of47pcMx3k7T1Lk1/vpGuuzNwad73p0Pxfif9ft5CcsDaqTbe9PlbSHqV/LqT8abLv1353lat2w2f72tJmnNuqfr7v6Vbv8c58Zb+HfbIYjOzAdcXTUNmZjZ+TgRmZgPOicDMbMA5EZiZDTgnAjOzAedEYOtJWptWLrxV0n9L2rLF23+/pK81WOcASa+pev4hSX/eyjjq7PO0tNrjaQ1i+bakd7Z434cqrR4qaY6klzT5/s9J+pMm1t8+rXD5RO3fQtI+afXKu5VU6t1kdK2kZympOHq3pBvSUgiV105Ml98paXbV8rZXSrXmOBFYtbGI2DsiXgo8QzKuod0OANYffCPiGxFxTsn7/CBJ1ce5ebGUISIWRcT89OkckmqTzbz/HyLif5p4y1PAZ4CP13ntdOA4klImL6J+kbUPACsj4oXAl0mqYZImsCOBP07f93VJkyRNIhm/cwjJ73ZUs8nOyudEYFn+F3ghgKSPplcJtyqdN0HSDCU10s9OC6R9v3IFoaQu+g7p42FJV9VuXNKfpmeUSyT9j6Qd07PLDwEfSa9MXqekPv/H0/fsLel6bajLvl26/CpJp0r6haRfSXpdnf0pPfO/NT3rPSJdvgjYCrihsqzy+9XGkr70ekk/k3RP9dWBpLmSbkxjO7neB5qeGd+kpJDgT9Nl75f0tfTK41DgtHR/L5B0U9V7XyRpcZ1trr9KST/3k9N9LJO0Z+36EfGHiLiWJCFUb2cnYJuI+Hkkg4vOoX5VzurKnd8H3pheORwGnBcRT0fEb0gGQe1LhyqlWnOcCGwTSmrHHAIsk7QPcAzwKpJ5HP5S0qx01ZnAGRHxMuAx4K+b2M21wH4RMYvk4PCJiLgX+Abw5fTK5H9r3nMO8Ml0f8uAz1a9tnlE7AucULO84nBgb+DlJCURTpO0U0QcyoYrofW1cnJi2YlkBOjbgPkAkg4mOYPeN93HPpJeX71zSdNJage9IyJeDryr+vWI+BnJSOK56f5+DTwqae90lWNIRvA28nBEvILk7L7eWX+WIZLRwhVZ1TbXV+WMpDTyoyQjdbOqdXZjpVSr4URg1aYomWFqBPgtSd2T1wIXpWeSTwALSEoOA/wuIq5LH383XbeoXYDLJC0D5pI0KWSStC0wNSKuThedTTJRSkWlQNdiYEadTbwWODeSgm4PAlcDr2wi3oqFEbEuIn4J7JguOzj9WUJSNXZPNq0Uux9wTXq2TEQUmYfgW8AxafPKEcB/FXhPo88hS9Fqm1nrNbvcukg/laG2iRuLiL2rF9S7YVil9j905fkaNpxkPDvjvV8FvhQRiyQdQDIz10Q8nf67lvrf60K1h5vYT/U2BZwSEf+R8z7R/AHwQpKrmyuAxRFRpOhgo88hy3I2nvAkq9pmpSrn8vTKcVuSyWryqnV2TaVUq89XBNbINcAcSVsqqWr4dpL7BwC7SXp1+vgokuYeSKbM2yd9/I6M7W4LjKaPq+eDfZxkmr6NRMSjwMqqtvr3kZzVN/N7HJHewJxOcjXxiwbvqRtLHZcBxyqpI4+kISU14av9HHiDpD3SdaY12l9EPJVu+3TgPwvEMW6RVOJ9XNJ+afL/c9KqnJKOl3R8ump15c53Alek9xQWAUemvYr2ILki+gXdVynV6nAisFyRTJ33bZL/1DeQVGdckr58O3C0pFtI5nY9PV1+MvAVSf9LcmZaz0nAf6frPFy1/IfA22tu0FYcTdK2fwtJW/znmvhVLiKp6ngzyRn2JyLi/xq8Jy+W9SLiJyTNNj9Pm7q+T00CiYgVJD1yFki6mfq1+88D5qY30F+QLvse6cxTjX7BoiTdC3wJeL+k5drQi+evSJqj7iapalqZCWtPNpRAPxPYXtLdwEdJ5vwlIm4DLgB+CfwY+Ju0GW4NSSXdy0i+Lxek61oXcfVRG5e0V83FaVdTK0naY2rbiPhMB2O4GDg87fVjfcj3CMy6lKSLgBcAB3Uyjoh4Wyf3b+XzFYGZ2YDzPQIzswHnRGBmNuCcCMzMBpwTgZnZgHMiMDMbcE4EZmYD7v8Bg2UWpuSmpWYAAAAASUVORK5CYII="/>
          <p:cNvSpPr>
            <a:spLocks noChangeAspect="1" noChangeArrowheads="1"/>
          </p:cNvSpPr>
          <p:nvPr/>
        </p:nvSpPr>
        <p:spPr bwMode="auto">
          <a:xfrm>
            <a:off x="1679575" y="175652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00" name="AutoShape 4" descr="data:image/png;base64,iVBORw0KGgoAAAANSUhEUgAAAYIAAAEKCAYAAAAfGVI8AAAABHNCSVQICAgIfAhkiAAAAAlwSFlzAAALEgAACxIB0t1+/AAAADl0RVh0U29mdHdhcmUAbWF0cGxvdGxpYiB2ZXJzaW9uIDMuMC4yLCBodHRwOi8vbWF0cGxvdGxpYi5vcmcvOIA7rQAAIABJREFUeJzt3Xu8HHV5x/HPlxA0IBACEeFwCd5CrSiRI6J4AaxE1ELEC6C1CLZoW1rxEg1VK2hbglSt1YpFoYJaLpUQI6BI5VZQkBMSCAgIImgOFIIkXOQAuTz9Y2aTzWZndvacnb1+36/XeWV3dnbmOXs288z85vd7fooIzMxscG3W6QDMzKyznAjMzAacE4GZ2YBzIjAzG3BOBGZmA86JwMxswDkRmJkNOCcCM7MB50RgZjbgNi9rw5J2Bc4BngesA86IiK9IOgn4S2BFuurfR8SledvaYYcdYsaMGWWFambWlxYvXvxwRExvtF5piQBYA3wsIm6StDWwWNLl6Wtfjoh/KbqhGTNmMDIyUkqQZmb9StJ9RdYrLRFExAPAA+njxyXdDgyVtT8zMxufttwjkDQDmAXckC46XtItks6StF07YjAzs/pKTwSSngNcCJwQEY8BpwMvAPYmuWL4Ysb7jpM0ImlkxYoV9VYxM7MWKDURSJpMkgS+FxELACLiwYhYGxHrgG8C+9Z7b0ScERHDETE8fXrDex1mZjZOpSUCSQLOBG6PiC9VLd+parW3A7eWFYOZmTVWZq+h/YH3AcskLU2X/T1wlKS9gQDuBT5YYgxmZj1n4ZJRTrvsTu5fNcbOU6cwd/ZM5swqr69Nmb2GrgVU56XcMQNmZoNs4ZJRTlywjLHVawEYXTXGiQuWAZSWDDyy2Mysi5x22Z3rk0DF2Oq1nHbZnaXt04nAzKyL3L9qrKnlreBEYGbWRXaeOqWp5a3gRGBm1kXmzp7JlMmTNlo2ZfIk5s6eWdo+y+w1ZGZmTarcEO6LXkNmZjY+c2YNlXrgr+WmITOzAedEYGY24JwIzMwGnO8RmFlPaXf5hUHgRGBmPaMT5RcGgZuGzKxndKL8wiDIvCKQtDnwAZJS0TuTVAu9H/gBcGZErG5LhGZmqU6UXxgEeU1D3wFWAScBy9NluwBHA98Fjig1MjOzGjtPncJonYN+meUXBkFeInhFRNSOaV4OXC/pVyXGZGZW19zZMze6RwDll18YBHn3CFZKepek9etI2kzSEcDK8kMzM9vYnFlDnHL4XgxNnYKAoalTOOXwvXyjeILyrgiOBE4Fvi5pJckkM1OBK9LXzMzarszyC4PaNTUzEUTEvaT3ASRtDygiHm5TXGZmbTXIXVNzxxFI2hM4DBgCQtL9wA8i4o52BGdm1i55XVP7PRFk3iOQ9EngPJImoV8AN6aPz5M0rz3hmZm1xyB3Tc27IvgA8Me14wUkfQm4DZhfZmBmZu00yF1T83oNrSMZSFZrp/Q1M7O+0YmZwbpF3hXBCcBPJd0F/C5dthvwQuD4sgMzM2unyn2AkxbdxqqxpCHk2ZMHowpPXq+hH0t6MbAvyc1ikQwouzEi1ma9z8yslz29ZkODx8onVw9Ez6FG6S6qftam/7pZyMz60qAWtcsrOncw8HXgLmA0XbwL8EJJfx0RP2lDfGZmbTOoPYfy7hF8BfiTdGDZepL2AC4F/qjEuMzM2m5Qew7lNQ1tzoaqo9VGgcnlhGNm1jmD2nMo74rgLOBGSeexodfQriR1hs5stGFJuwLnAM8jua9wRkR8RdI04HxgBnAv8O6IcBE7M+u4yg3hQas3pIjIflH6IzaUmKj0GloUEb9suGFpJ2CniLhJ0tbAYmAO8H7gkYiYn45Q3i4iPpm3reHh4RgZGSn4K5mZGYCkxREx3Gi93FpDEXE7cPt4AoiIB4AH0sePS7qdJKEcBhyQrnY2cBWQmwjMzKw8TY+WkHS2pNMlvbSJ98wAZgE3ADumSaKSLJ7bbAxmZtY64xk29zXgf4D3FVlZ0nOAC4ETIuKxojuRdJykEUkjK1asGEeYZmZWRNOJICJujIgLG7XrA0iaTJIEvhcRC9LFD6b3Dyr3ER7K2M8ZETEcEcPTp09vNkwzMysorwz1tpLmS7pD0u/Tn9vTZVMbbViSSHoX3R4RX6p6aRFwdPr4aOAHE/kFzMxsYvKuCC4gmZv4gIjYPiK2Bw4EVgH/XWDb+5M0Hx0kaWn68xaS8tVvSovZvQmXszYz66i8XkMzIuLU6gUR8X/AfEnHNNpwRFxL0uW0njcWD9HMzMqUd0Vwn6RPSNqxskDSjunMZb/LeZ+ZmfWQvERwBLA9cLWkRyQ9QtLnfxrw7jbEZmZmbZA3H8FKkoFeHuxlZtbHxjX9TpF7BGZm1hvGOw/byS2NwszMOiZvYppbsl4Cdsx4zczMekxe99EdgdkkYwmqCfhZaRGZmVlb5SWCi4HnRMTS2hckXVVaRGZmPW7hktGemtMgr9fQB3Jee0854ZiZ9baFS0Y5ccEyxlavBWB01RgnLlgG0LXJYLw3i83MrI7TLrtzfRKoGFu9ltMuu7NDETWWOzGNbdBrl3pm1hn3rxprank38BVBAZVLvdFVYwQbLvUWLhntdGhm1mV2njqlqeXdwImggF681DOzzpg7eyZTJk/aaNmUyZOYO3tmhyJqrGEikHS4pLskPSrpMUmPSyo801g/6MVLPTPrjDmzhjjl8L0YmjoFAUNTp3DK4Xt1dVNykXsEXwD+NJ3IfiDtPHUKo3UO+t18qWfWr3rhft2cWUNdF1OeIk1DDw5yEoDevNQz60e+X1eOIlcEI5LOBxYCT1cWVs1B3Pcqmb3bz0LM+l3e/Tr/fxy/IolgG+BJ4OCqZQEMTCKA3rvUM+tHvl9XjoaJICJcctrMuoLv15Ujr/roJyLiC5K+SnIFsJGI+LtSIzMzqzF39syNyjeA79e1Qt4VQeUG8Ug7AjEza8T368qhiE1O9rvO8PBwjIw4H5mZNUPS4ogYbrSeRxabmQ04JwIzswFXpMTEtHYEYmZmnVFkHMENkpYC/wn8KHrhpoJZl+iFcghmRZqGXgycAbwPuFvSP0t6cblhmfU+l0OwXtEwEUTi8og4CvgL4GjgF5KulvTq0iM061EuX269osg9gu0lfVjSCPBx4G+BHYCPAf+V876zJD0k6daqZSdJGpW0NP15Swt+B7Ou5HII1iuKNA39nKTe0JyIeGtELIiINRExAnwj533fBt5cZ/mXI2Lv9OfS5kM26w29OFOVDaYiiWBmRHw+IpbXvhARp2a9KSKuAR6ZSHBmvczly61XFEkEP5E0tfJE0naSLpvAPo+XdEvadLTdBLZjVqqFS0bZf/4V7DHvEvaff0XTN3l7caYqG0wNS0xIWhoRe9csWxIRsxpuXJoBXBwRL02f7wg8TFLE7vPAThFxbMZ7jwOOA9htt932ue+++xr+MmatUunxU1vczAdy6yWtLDGxVtJuVRvenTrVSIuIiAcjYm1ErAO+Ceybs+4ZETEcEcPTp08fz+7Mxs09fmyQFBlQ9ingWklXp89fT3qm3ixJO0XEA+nTtwO35q1v1inu8WODpMjEND+W9ApgP0DARyLi4Ubvk3QucACwg6TlwGeBAyTtTXJFcS/wwfGHblYeT4Big6TIFQHAWuAh4NnASyRVegVlSgeg1TqzyfjMOsIToNggaZgIJP0F8GFgF2ApyZXBz4GDyg3NrHM8AYoNkiJXBB8GXglcHxEHStoTOLncsMw6b86sIR/4bSAUSQRPRcRTkpD0rIi4Q5Kvj7uUq12aWbOKJILl6YCyhcDlklYC95cblo1Hbd/3SrVLwMkggxOnWbFeQ29PH54k6UpgW+DHpUZl45LX990Ht005cZolCk1VmZaVeBnwOLAceGmpUdm4uO97czxozCxRpNfQ54H3A/cA69LFgXsNdR33fW+OE6dZosgVwbuBF0TEGyLiwPTHSaALudplc1wm2ixRJBHcCkxtuJZ1nKtdNseJ0yxRpNfQKcCSdKaxpysLI+LQ0qKycXPf9+I8aMwsUSQRnA2cCixjwz0Cs77gxGlWLBE8HBH/VnokZmbWEUUSwWJJpwCL2Lhp6KbSojIzs7YpkggqM5HtV7XM3Uf7iEfXdhf/PazdchOBpM2A0yPigjbFYy3QzIHEo2u7i/8e1gm5iSAi1kk6HnAimIB2nOFV9jG6agyxYS7RRgcSl6XoLv57WCcUGUdwuaSPS9pV0rTKT+mR9YnKGd7oqjGCDQfmhUtGS9kHbDqhdF7ZBI+u7S7+e1gnFEkExwJ/A1wDLE5/RsoMqp+0o55NvX3UyjqQeHRtd/HfwzqhYSKIiD3q/Dy/HcH1g3ac4RXZVtaBxKNru4v/HtYJheYslvRS4CUkcxYDEBHnlBVUP2lHIbisfVTkHUg8ura7+O9hnaCI2hblmhWkzwIHkCSCS4FDgGsj4p2lR5caHh6OkZHebI2q7QUCyYG5lTWA6u2jcsN4yAcSs4ElaXFEDDdar8gVwTuBlwNLIuIYSTsC35pogIOiHWd4Pos0s4kokgjG0m6kayRtAzwE+B5BE9pRz8Y1c8xsvIokgpF0zuJvkvQYegL4RalRmZlZ2xSZs/iv04ffkPRjYJuIuKXcsMzMrF2K9hoaAnavrC/p9RFxTZmBmZlZexSZs/hU4Ajgl0ClW0qQDDAzM7MeV+SKYA4wMyKebrimmZn1nCKJ4B5gMlVzERQh6SzgbcBDEfHSdNk04HxgBnAv8O6IWNnMds1azWWfbdBlJgJJXyVpAnoSWCrpp2w8Mc3fNdj2t4GvAdUjkOcBP42I+ZLmpc8/Ob7QzSbOZZ/N8q8IKkN5F5PMTtaUiLhG0oyaxYeRjFKGZC7kq3AisA5y2WeznEQQEWdLmgW8ALgtIm5vwf52jIgH0u0/IOm5WStKOg44DmC33XZrwa7NNuWyz2Y51UclfYakPf8dwCWS/rJtUQERcUZEDEfE8PTp09u5axsgLvtsll+G+khg74g4Cngl6dn5BD0oaSeA9N+HWrBNs3Fz2Wez/ETwVEQ8CRARv2+wblGLgKPTx0cDP2jBNs3Gbc6sIU45fC+Gpk5BJNVaW1kZ1qwXZJahlrSKDYPGBLyu6jkRcWjuhqVzSW4M7wA8CHwWWEgy//FuwG+Bd0XEI42CLKsMtbsNWlH+rlgvakUZ6sNqnv9LMwGkTUr1vLGZ7ZTF3QatKH9XrN/l9Rq6up2BtJu7DVpR/q5Yv2tFu39PcrdBK8rfFet3A5sI3G3QivJ3xfpd4UQgaWtJzykzmHZyt0Eryt8V63dFylDvRVIvaFryVCuAoyPi1rKDK5Pn+bWi/F2xfpfZfXT9CtLPgE9FxJXp8wOAf46I15QfXqKs7qNmZv2sFd1HK7aqJAGAiLhK0lYTis5snNyf36z1Cs1HkNYd+k76/M+A35QXkll97s9vVo4iN4uPBaYDC4CL0sfHlBmU9aaFS0bZf/4V7DHvEvaffwULl4y2dPt5/fnNbPwaXhGkM4g1moTGBlw7ztbdn9+sHHkzlP2QZIayuhrVGrL+0qhtvh2jb3eeOoXROgd99+c3m5i8K4KmagtZ/ypytt+Os/W5s2duFAe4P79ZKxSqNSRpC+DF6dM7I2J12YF1Ui/2TCkz5iJn++04W3d/frNyFBlQdgDJ/ML3kpSj3lXS0RFxTd77elUv9kwpO+YiZ/vjOVsfT/KaM2uoa/8OZr2qSK+hLwIHR8QbIuL1wGzgy+WG1Tm92DOl7JiL1NppdoKXSvIaXTVGsCF5tbqnkZk1ViQRTI6I9UeUiPgVMLm8kDqrkz1Txtv9ciIxF9lnGbV2ejHhmvWrIgPKRiSdyYYBZe8FFpcXUmdN3XIyK5/c9BbI1C3LzX1ZzTsj9z3ClXesyG0+GW/7fNEmpUZt8wuXjHLSottYNbbhc2vUPOWuoGbdo0gi+Cvgb0jGEohkusqvlxlUJ2WVXspa3qqbtFlnyN+7/rfr+/DWHlwr+x5dNYbYuK9vkTP2Zrp8ZrXN1yaTItsCdwU16yZFBpQ9LelrwE+BdSS9hp4pPbIOeXSsfoeoestbeZM260y4Nv9UN59U7ztgfTIYKpiQWnFWXi+ZFNmWu4KadY+G9wgkvRX4NfAV4GvA3ZIOKTuwTmlmEpJWtnM3cyZ8/6qxuvuuJIHr5h1UKBG1YsKVRkkja1vN3lw2s/IUaRr6InBgRNwNIOkFwCXAj8oMrFOaOVNtZTt3vf3WNvdU7Dx1Skv23Yqz8qwmniLbcldQs+5QpNfQQ5UkkLoHeKikeDqumTPVrLPdzaSmu0HW2+9799sts7dOK87mW3FWXq9HEcB2W072Gb5ZjygyMc3pwO7ABSQnqO8C7gSuA4iIBSXH2LUT0+TdKJ0yeVJLDoRZN6Pr7btV+2xVjGbWWa2cmObZwIPAG9LnK0imrfxTksRQeiIYj3YcnCrb+9gFN7O2JqG2quBaVvNJZVl1t81nTy48BXVLuYnHrLcV6TXUc3MPtLNMxJxZQ3zk/KV1X2tHn/in16xb/3jlk6u7vhyGmXWfIrWGnk/SY2g/kiuAnwMnRETXzlLWjpLI1Vccm0mbXBHApu31rb5KKev37Pamnm6Pz6zXFGka+i/g34G3p8+PBM4DXlVWUBNV9qjVhUtGmfv9m1m9Njn410sCtT1myrhKKeP37Paie90en1kvKtKorIj4TkSsSX++S86ENd0gq+dMq8pEfOqiZeuTQD0C3rHPxu3mZdTWaabnUNE6Rt1eA6jb4zPrRUUSwZWS5kmaIWl3SZ8ALpE0TdK08exU0r2SlklaKqnl3YHmzp7J5EnaZPkTT62ZcHXLhUtG+cMz2SNpIcmSV96xYqNlRc/emyk8V7QYXDOVPru9BlC3x2fWi4okgiOADwJXAleR1B46lqTw3EQO4gdGxN5FujY1a86sIbbaYtNWr9XrYsJnjkXfX3tgKjLmoNnSzEXHATRzFt2K8Qll6vb4zHpRkV5De9QukzS522cpy6oZNNEzx6Lvrz0w1RvFC8n9hUob93hu/hbputnMWXS31wDq9vjMelHhjudKHCTpW8DyCe43gJ9IWizpuIz9HSdpRNLIihUr6q2Sq4z287ztVqt3YKqcvU/Spk1WlYN9Wc0ezXwW3V4DqNvjM+tFRUYWvwp4D0mvoWkkJakXRcTKce9U2jki7pf0XOBy4G/zpr4cz8jioiNvmx2hmzWaeKstJvHkM2sbdmfcY94lde+0i+y6PZVqouPtMtlNo5DNrH0mPLJY0j8B7wZ+C5wLfA4YiYizJxpcRNyf/vuQpIuAfUnmOWiZohOdN9scM9EJ1LMO9lO3nMwfnl6zyXIBM7afMqEuk5703czyZF4RSFpBUlPoX4GLI+IpSfdExPMntENpK2CziHg8fXw58LmI+HHWe8qqNbRwySgnZIwKFvCb+W8tZZ+1Z+eTNhNr1+V3R633aqXkdO32fcA3Myh+RZB3j+B5wD8Bh5LMQfAdYIqkIoPQ8uwIXCvpZuAXwCV5SaAslQNylrJ6oVS3cQNsJnKTAGQP2hhdNbbRPQ1PCG9m45F5UI+ItSRzDvxI0rOBtwFbAqOSfhoR7xnPDiPiHuDl43lvK+XNrNWqXihZZ+eVM/SsyqXNqG4mmkjJCV9JmA2uQmf3EfEU8H3g+5K2YUO5ia6Wd3DL64nTqvLRee36jaZ4rJXVPAQT73Xksg1mg63pusUR8VgrbhiXrVEzSVbTz9DUKU31xsnqdtpoEFczXUKnTJ7Ee/fbbX1zUj2VZFdPo2Yul20wG2ydKWDfBnkHt4VLRuv20GmmSahRoml0dt7MPYhTDt+Lf5yzF9fNOygzGVSueIqUnMiKqehyM+svmYlA0rvSfzcZWdwLsg5ilQP2qpqRx5tp40TRSKOz6Lyz84VLRnnymU0TUT21Vyh5B/vxDrZy2QazwZZ3RXBi+u+F7Qik1bIOYpOkum3zlY47o6vG+Mj5S/n0wuweRdD4LDrrgH3gntM5ccEyVj65uua1zTYplJc3QjnrYD9n1hDXzTuI38x/K9fNO6hQM9d4ryTMrD/k3Sz+vaQrgT0kLap9MSIOLS+sicuqSVPkBm0A373+twD845y91i9vZjKarEFcWTeJp231rMKjh1s9NaQHnJkNtrwBZVsArwC+A/xF7esRcXW5oW0w3gFl9XoNnXbZnXVH9tYj4MtH7J05WXytImUb8kpMlDGAzcwG14QHlEXEMxFxPfCa9KB/E7A4Iq5uZxJotXrNIFmCDWWns87kJ0lujzeznlak19COkpYAtwK/TCuGvrTkuCYsq1cPsNHI3kYqbf5Z9wTWRbg93sx6WpFEcAbw0YjYPSJ2Az6WLutqjUbZ5nXFrFY5U2/VmbzLKJtZtykysniriLiy8iQirkqLxXW1In3jsyaLqRBw4J7TM9etfr0Zrb7Za2Y2EUWuCO6R9Jl0zuIZkj4N/KbswCaqyBl87dn5lpM3/jgCuHDxKAuXjDJn1hDv2GcIZbxuZtariiSCY4HpwIL0ZwfgmDKDaoWibfHV/e632+pZm2ynepDYlXes2KTHj0sxmFmvKzJn8Urg79oQS0tVml5O/uFtVYO3gpN/eBsfOX9p3b7yjZqTXIrBzPpR39Yaqnhq9br1j8dWr2Plk6sza/VnNSdtJrFwyai7fppZX+rrRNCo1HN1s05e/Z+1EZy4YBkH7jndXT/NrO80TASS9i+yrBsVabIZXTW2fsxBbf2famOr13LlHSvc9dPM+k6R7qNfJSk10WhZ18maKL7aJKnwJDH3rxpz108z6zuZiUDSq4HXANMlfbTqpW2AYjUaOqzROAFImn2K3uyt3AvwtI5m1k/yrgi2AJ6TrrN11fLHgHeWGVSrVFfVzLoyqIwuLlKI7sln1vDphcu4cPGop3U0s76RWX10/QrS7hFxX5viqWu81Uer1aseWqkWCsUnks+aO3ho6hSum3dQwxh8JWFm7VK0+mhe09C/RsQJwNckbXLs6/b5CGrVq7k/Y/spfOyCm1kbgYCttpjEH55Zy6R0roFJdeYcyEqbniDezHpVXtPQOem//9KOQNqh+kbvpxcuWz/5DCQH+D88s5Y/22+39ZPRzJh3SeFtT2SCeCcCM+ukvERwGvBG4C0R8ck2xdM2597wu7rLv3v9bxnefRpzZg3VvSKop0jxOY9KNrNulZcIdpL0BuBQSefBRvXWiIibSo2sReq1ywO5B/hKk03eOtX3CirF5yoJpJ6srqwelWxmnZY3VeU7gQ8ArwVq79RGROTfGW2hiUxVWXsTePJmyVn+ugYn+pMktpmyed1BZllXCnk3jPNuVrtpyMzK0IqpKr8fEYcAX4iIA2t+2pYEJqJeu/zqdY2TACRXA088tYbJkza6EGLK5EmZVwqjq8bYf/4VdctSe0IaM+tWRaqPfl7SocDr00VXRcTFE9mppDcDXyEZmPatiJg/ke1lmWj7++p1wdQpk9nqWZtv1LSUNy4hrzdQGaOS3SXVzCaqYSKQdAqwL/C9dNGHJe0fESeOZ4eSJgH/DrwJWA7cKGlRRPxyPNvLU6TERCOPjq1m6WcP3mR53riDdvUGcpdUM2uFItVH3wq8KSLOioizgDeny8ZrX+DuiLgnIp4BzgMOm8D2Ms2dPXPjO9zjUO9mbnUzT5Z29AbK65JqZlZU0TLUU6sebzvBfQ4B1X03l6fLWm7OrKHMAWBF5JWYrsxslpUM2tEbyF1SzawViiSCU4Alkr4t6WxgMfDPE9hnvZP0TY7Xko6TNCJpZMWKFePeWdaBepLqXytMkpq6mVt0SswyeKIcM2uF3EQgScC1wH5smLP41RFx3gT2uRzYter5LsD9tStFxBkRMRwRw9On5w/WypN1oD7qVbvWXf7Fd7+c38x/K9fNO6hQO3snewN1MgmZWf/IvVkcESFpYUTsAyxq0T5vBF4kaQ9gFDgSeE+Ltr2JejWGKj1rhnef1pIeN52aoyDvdzMzK6rIxDTXS3plRNzYih1GxBpJxwOXkXQfPSsibmvFtpvVD5PM9MPvYGadVSQRHAh8SNK9wB9IqytExMvGu9OIuBS4dLzvb4a7WJqZ5SuSCA4pPYoSueqnmVm+vPkIng18CHghsAw4MyLWtCuwVsnqSjnRgWZmZv0ir9fQ2cAwSRI4BPhiWyJqsayulIK6NYHMzAZNXiJ4SUT8WUT8B8kcxa9rU0wtlTW6OGBCI3AXLhll//lXsMe8SzILzZmZ9YK8RLC+/nIvNglV5I0uHu8I3MoN6NFVYwQbbkA7GZhZL8pLBC+X9Fj68zjwsspjSY+1K8BWaHUZCNf4MbN+kjcfwaSI2Cb92ToiNq96vE07g5yoVo/AdY0fM+snRYvO9bRWl4FwjR8z6ydFxhH0hVaOwJ07e2bdaSdd48fMetHAJIJWco0fM+snTgTj5Bo/ZtYvBuIegZmZZevbKwJP6m5mVkxfJgJXHDUzK64vm4Y84MvMrLi+TAQe8GVmVlxfJgIP+DIzK64vE4EndTczK64vbxZ7wJeZWXF9mQjAA77MzIrqy6YhMzMrzonAzGzAORGYmQ04JwIzswHnRGBmNuAUkTW1e/eQtAK4b5xv3wF4uIXhlM3xlq/XYna85eq1eKF4zLtHxPRGK/VEIpgISSMRMdzpOIpyvOXrtZgdb7l6LV5ofcxuGjIzG3BOBGZmA24QEsEZnQ6gSY63fL0Ws+MtV6/FCy2Oue/vEZiZWb5BuCIwM7McfZMIJN0raZmkpZJG6rwuSf8m6W5Jt0h6RSfiTGOZmcZZ+XlM0gk16xwg6dGqdf6hzTGeJekhSbdWLZsm6XJJd6X/bpfx3qPTde6SdHSHYz5N0h3p3/wiSVMz3pv7/WljvCdJGq36u78l471vlnRn+n2e18F4z6+K9V5JSzPe24nPd1dJV0q6XdJtkj6cLu/K73FOvOV/hyOiL36Ae4Edcl5/C/AjQMB+wA2djjmNaxLwfyT9fauXHwBc3MG4Xg+8Ari1atkXgHnp43nAqXXeNw24J/13u/Txdh2M+WBg8/TxqfViLvL9aWO8JwEfL/Cd+TXwfGAL4GbgJZ2It+b1LwL/0EWf707AK9LHWwO/Al7Srd9txPGeAAAIyUlEQVTjnHhL/w73zRVBAYcB50TiemCqpJ06HRTwRuDXETHeAXOliIhrgEdqFh8GnJ0+PhuYU+ets4HLI+KRiFgJXA68ubRAq9SLOSJ+EhFr0qfXA7u0I5YiMj7jIvYF7o6IeyLiGeA8kr9NqfLilSTg3cC5ZcdRVEQ8EBE3pY8fB24HhujS73FWvO34DvdTIgjgJ5IWSzquzutDwO+qni9Pl3XakWT/53m1pJsl/UjSH7czqAw7RsQDkHxpgefWWadbP2eAY0muCutp9P1pp+PTZoCzMpotuvEzfh3wYETclfF6Rz9fSTOAWcAN9MD3uCbeaqV8h/tpYpr9I+J+Sc8FLpd0R3oGU6E67+lolylJWwCHAifWefkmkuaiJ9J24oXAi9oZ3zh13ecMIOlTwBrgexmrNPr+tMvpwOdJPrPPkzS3HFuzTjd+xkeRfzXQsc9X0nOAC4ETIuKx5OKl8dvqLGvLZ1wbb9Xy0r7DfXNFEBH3p/8+BFxEcvlcbTmwa9XzXYD72xNdpkOAmyLiwdoXIuKxiHgifXwpMFnSDu0OsMaDlea09N+H6qzTdZ9zeqPvbcB7I21MrVXg+9MWEfFgRKyNiHXANzPi6KrPWNLmwOHA+VnrdOrzlTSZ5KD6vYhYkC7u2u9xRrylf4f7IhFI2krS1pXHJDdXbq1ZbRHw50rsBzxauTzsoMyzKEnPS9tdkbQvyd/q922MrZ5FQKX3xNHAD+qscxlwsKTt0maNg9NlHSHpzcAngUMj4smMdYp8f9qi5r7V2zPiuBF4kaQ90qvKI0n+Np3yJ8AdEbG83oud+nzT/z9nArdHxJeqXurK73FWvG35Dpd5F7xdPyS9J25Of24DPpUu/xDwofSxgH8n6W2xDBjucMxbkhzYt61aVh3v8envcjPJDaLXtDm+c4EHgNUkZ0cfALYHfgrclf47LV13GPhW1XuPBe5Of47pcMx3k7T1Lk1/vpGuuzNwad73p0Pxfif9ft5CcsDaqTbe9PlbSHqV/LqT8abLv1353lat2w2f72tJmnNuqfr7v6Vbv8c58Zb+HfbIYjOzAdcXTUNmZjZ+TgRmZgPOicDMbMA5EZiZDTgnAjOzAedEYOtJWptWLrxV0n9L2rLF23+/pK81WOcASa+pev4hSX/eyjjq7PO0tNrjaQ1i+bakd7Z434cqrR4qaY6klzT5/s9J+pMm1t8+rXD5RO3fQtI+afXKu5VU6t1kdK2kZympOHq3pBvSUgiV105Ml98paXbV8rZXSrXmOBFYtbGI2DsiXgo8QzKuod0OANYffCPiGxFxTsn7/CBJ1ce5ebGUISIWRcT89OkckmqTzbz/HyLif5p4y1PAZ4CP13ntdOA4klImL6J+kbUPACsj4oXAl0mqYZImsCOBP07f93VJkyRNIhm/cwjJ73ZUs8nOyudEYFn+F3ghgKSPplcJtyqdN0HSDCU10s9OC6R9v3IFoaQu+g7p42FJV9VuXNKfpmeUSyT9j6Qd07PLDwEfSa9MXqekPv/H0/fsLel6bajLvl26/CpJp0r6haRfSXpdnf0pPfO/NT3rPSJdvgjYCrihsqzy+9XGkr70ekk/k3RP9dWBpLmSbkxjO7neB5qeGd+kpJDgT9Nl75f0tfTK41DgtHR/L5B0U9V7XyRpcZ1trr9KST/3k9N9LJO0Z+36EfGHiLiWJCFUb2cnYJuI+Hkkg4vOoX5VzurKnd8H3pheORwGnBcRT0fEb0gGQe1LhyqlWnOcCGwTSmrHHAIsk7QPcAzwKpJ5HP5S0qx01ZnAGRHxMuAx4K+b2M21wH4RMYvk4PCJiLgX+Abw5fTK5H9r3nMO8Ml0f8uAz1a9tnlE7AucULO84nBgb+DlJCURTpO0U0QcyoYrofW1cnJi2YlkBOjbgPkAkg4mOYPeN93HPpJeX71zSdNJage9IyJeDryr+vWI+BnJSOK56f5+DTwqae90lWNIRvA28nBEvILk7L7eWX+WIZLRwhVZ1TbXV+WMpDTyoyQjdbOqdXZjpVSr4URg1aYomWFqBPgtSd2T1wIXpWeSTwALSEoOA/wuIq5LH383XbeoXYDLJC0D5pI0KWSStC0wNSKuThedTTJRSkWlQNdiYEadTbwWODeSgm4PAlcDr2wi3oqFEbEuIn4J7JguOzj9WUJSNXZPNq0Uux9wTXq2TEQUmYfgW8AxafPKEcB/FXhPo88hS9Fqm1nrNbvcukg/laG2iRuLiL2rF9S7YVil9j905fkaNpxkPDvjvV8FvhQRiyQdQDIz10Q8nf67lvrf60K1h5vYT/U2BZwSEf+R8z7R/AHwQpKrmyuAxRFRpOhgo88hy3I2nvAkq9pmpSrn8vTKcVuSyWryqnV2TaVUq89XBNbINcAcSVsqqWr4dpL7BwC7SXp1+vgokuYeSKbM2yd9/I6M7W4LjKaPq+eDfZxkmr6NRMSjwMqqtvr3kZzVN/N7HJHewJxOcjXxiwbvqRtLHZcBxyqpI4+kISU14av9HHiDpD3SdaY12l9EPJVu+3TgPwvEMW6RVOJ9XNJ+afL/c9KqnJKOl3R8ump15c53Alek9xQWAUemvYr2ILki+gXdVynV6nAisFyRTJ33bZL/1DeQVGdckr58O3C0pFtI5nY9PV1+MvAVSf9LcmZaz0nAf6frPFy1/IfA22tu0FYcTdK2fwtJW/znmvhVLiKp6ngzyRn2JyLi/xq8Jy+W9SLiJyTNNj9Pm7q+T00CiYgVJD1yFki6mfq1+88D5qY30F+QLvse6cxTjX7BoiTdC3wJeL+k5drQi+evSJqj7iapalqZCWtPNpRAPxPYXtLdwEdJ5vwlIm4DLgB+CfwY+Ju0GW4NSSXdy0i+Lxek61oXcfVRG5e0V83FaVdTK0naY2rbiPhMB2O4GDg87fVjfcj3CMy6lKSLgBcAB3Uyjoh4Wyf3b+XzFYGZ2YDzPQIzswHnRGBmNuCcCMzMBpwTgZnZgHMiMDMbcE4EZmYD7v8Bg2UWpuSmpWYAAAAASUVORK5CYII="/>
          <p:cNvSpPr>
            <a:spLocks noChangeAspect="1" noChangeArrowheads="1"/>
          </p:cNvSpPr>
          <p:nvPr/>
        </p:nvSpPr>
        <p:spPr bwMode="auto">
          <a:xfrm>
            <a:off x="1679575" y="175652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101" name="Picture 5" descr="C:\Users\Ramendra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361" y="2943734"/>
            <a:ext cx="4495800" cy="3097139"/>
          </a:xfrm>
          <a:prstGeom prst="rect">
            <a:avLst/>
          </a:prstGeom>
          <a:noFill/>
        </p:spPr>
      </p:pic>
      <p:cxnSp>
        <p:nvCxnSpPr>
          <p:cNvPr id="9" name="Straight Connector 8"/>
          <p:cNvCxnSpPr/>
          <p:nvPr/>
        </p:nvCxnSpPr>
        <p:spPr>
          <a:xfrm flipV="1">
            <a:off x="784905" y="3203425"/>
            <a:ext cx="3657600" cy="2057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72D1840B-9C11-4666-AC85-BC6088D8A46E}"/>
              </a:ext>
            </a:extLst>
          </p:cNvPr>
          <p:cNvGrpSpPr/>
          <p:nvPr/>
        </p:nvGrpSpPr>
        <p:grpSpPr>
          <a:xfrm>
            <a:off x="474545" y="1186522"/>
            <a:ext cx="3428149" cy="2608172"/>
            <a:chOff x="4510219" y="1268001"/>
            <a:chExt cx="3720074" cy="2953957"/>
          </a:xfrm>
        </p:grpSpPr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20EAF9E1-DDB4-4264-8011-F0799940560F}"/>
                </a:ext>
              </a:extLst>
            </p:cNvPr>
            <p:cNvSpPr txBox="1"/>
            <p:nvPr/>
          </p:nvSpPr>
          <p:spPr>
            <a:xfrm rot="19439324">
              <a:off x="5827413" y="2149079"/>
              <a:ext cx="1770753" cy="46166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 = mx + c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="" xmlns:a16="http://schemas.microsoft.com/office/drawing/2014/main" id="{DAD4C6B6-BCD0-4675-BEE5-A10C229C4FBD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6848507" y="2566632"/>
              <a:ext cx="619093" cy="1655326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75352762-2234-4BFE-AE0E-BC25394B0A09}"/>
                </a:ext>
              </a:extLst>
            </p:cNvPr>
            <p:cNvSpPr txBox="1"/>
            <p:nvPr/>
          </p:nvSpPr>
          <p:spPr>
            <a:xfrm rot="19695712">
              <a:off x="4510219" y="1268001"/>
              <a:ext cx="3720074" cy="418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Profit                  Population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342C34EB-0631-48C8-8BA3-18A34BAA20A1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2286000"/>
              <a:ext cx="609600" cy="3810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F1AE6F27-CB5D-4FC6-8F20-C87667F98B2C}"/>
                </a:ext>
              </a:extLst>
            </p:cNvPr>
            <p:cNvCxnSpPr>
              <a:cxnSpLocks/>
            </p:cNvCxnSpPr>
            <p:nvPr/>
          </p:nvCxnSpPr>
          <p:spPr>
            <a:xfrm>
              <a:off x="6848507" y="1371600"/>
              <a:ext cx="0" cy="7620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264F4A3-D43B-4770-BF0E-32C001D9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8257342"/>
            <a:ext cx="38608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Ramendra Kumar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="" xmlns:a16="http://schemas.microsoft.com/office/drawing/2014/main" id="{25613D4E-2380-4C02-AC0A-418792409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12333"/>
              </p:ext>
            </p:extLst>
          </p:nvPr>
        </p:nvGraphicFramePr>
        <p:xfrm>
          <a:off x="8474437" y="130611"/>
          <a:ext cx="3536178" cy="3769995"/>
        </p:xfrm>
        <a:graphic>
          <a:graphicData uri="http://schemas.openxmlformats.org/drawingml/2006/table">
            <a:tbl>
              <a:tblPr/>
              <a:tblGrid>
                <a:gridCol w="798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904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72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36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Locations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Population of the city</a:t>
                      </a:r>
                    </a:p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(in ten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tho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Profit</a:t>
                      </a:r>
                    </a:p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($ in ten thou)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3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6.1101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17.592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3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5.5277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9.1302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3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8.5186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13.662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3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7.0032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11.854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83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5.8598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6.8233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83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8.3829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11.886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3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7.4764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4.3483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3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8.5781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83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6.4862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6.5987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83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5.0546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3.8166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83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5.7107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3.2522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83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14.164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15.505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83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5.734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3.1551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83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8.4084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7.2258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BEC10161-A394-41B6-A865-16D387779D7E}"/>
              </a:ext>
            </a:extLst>
          </p:cNvPr>
          <p:cNvGrpSpPr/>
          <p:nvPr/>
        </p:nvGrpSpPr>
        <p:grpSpPr>
          <a:xfrm>
            <a:off x="672229" y="3225216"/>
            <a:ext cx="3100135" cy="2378508"/>
            <a:chOff x="1070811" y="2614597"/>
            <a:chExt cx="3100135" cy="237850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CF8F9910-626C-4F4D-9BEB-158D4BEC62E8}"/>
                </a:ext>
              </a:extLst>
            </p:cNvPr>
            <p:cNvCxnSpPr>
              <a:cxnSpLocks/>
            </p:cNvCxnSpPr>
            <p:nvPr/>
          </p:nvCxnSpPr>
          <p:spPr>
            <a:xfrm>
              <a:off x="4170946" y="2679030"/>
              <a:ext cx="0" cy="2314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AC713D77-5AA1-4357-863B-917CAA6452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0811" y="2662664"/>
              <a:ext cx="3094789" cy="16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7AFE1E32-946F-46AF-8F18-EA01BBC2F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0811" y="2943734"/>
              <a:ext cx="310013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EB4EE3E7-F7BF-47D7-8CE8-E9CC1994161F}"/>
                </a:ext>
              </a:extLst>
            </p:cNvPr>
            <p:cNvSpPr txBox="1"/>
            <p:nvPr/>
          </p:nvSpPr>
          <p:spPr>
            <a:xfrm>
              <a:off x="1262473" y="2614597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e2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5D312720-7659-40D8-999F-1DC9D28FE1F5}"/>
              </a:ext>
            </a:extLst>
          </p:cNvPr>
          <p:cNvGrpSpPr/>
          <p:nvPr/>
        </p:nvGrpSpPr>
        <p:grpSpPr>
          <a:xfrm>
            <a:off x="672229" y="3929142"/>
            <a:ext cx="2261936" cy="1674582"/>
            <a:chOff x="1070811" y="3318523"/>
            <a:chExt cx="2261936" cy="1674582"/>
          </a:xfrm>
        </p:grpSpPr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A8FCCB1E-679C-48FC-818A-6C220E43ED49}"/>
                </a:ext>
              </a:extLst>
            </p:cNvPr>
            <p:cNvCxnSpPr/>
            <p:nvPr/>
          </p:nvCxnSpPr>
          <p:spPr>
            <a:xfrm>
              <a:off x="3332747" y="3621505"/>
              <a:ext cx="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A3300EAF-B138-4D51-8A1F-78EEA65B39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0811" y="3621505"/>
              <a:ext cx="22619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3B67C12B-C692-4D2C-8CAD-5E0B472F00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2747" y="3429000"/>
              <a:ext cx="0" cy="1925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2C2BD757-5406-415D-AE9C-3223F5481513}"/>
                </a:ext>
              </a:extLst>
            </p:cNvPr>
            <p:cNvCxnSpPr/>
            <p:nvPr/>
          </p:nvCxnSpPr>
          <p:spPr>
            <a:xfrm flipH="1">
              <a:off x="1070811" y="3429000"/>
              <a:ext cx="226193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02906B20-B1AD-4486-AD0D-866B7EAFEA60}"/>
                </a:ext>
              </a:extLst>
            </p:cNvPr>
            <p:cNvSpPr txBox="1"/>
            <p:nvPr/>
          </p:nvSpPr>
          <p:spPr>
            <a:xfrm>
              <a:off x="1274542" y="3318523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702BD99B-3178-4A04-B63E-6A501D6F25DF}"/>
                  </a:ext>
                </a:extLst>
              </p:cNvPr>
              <p:cNvSpPr txBox="1"/>
              <p:nvPr/>
            </p:nvSpPr>
            <p:spPr>
              <a:xfrm>
                <a:off x="8268767" y="5228588"/>
                <a:ext cx="3536178" cy="523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Cost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2BD99B-3178-4A04-B63E-6A501D6F2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767" y="5228588"/>
                <a:ext cx="3536178" cy="523541"/>
              </a:xfrm>
              <a:prstGeom prst="rect">
                <a:avLst/>
              </a:prstGeom>
              <a:blipFill rotWithShape="1">
                <a:blip r:embed="rId3"/>
                <a:stretch>
                  <a:fillRect l="-5164" t="-3488"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36EDBD8A-7EEB-4217-AF81-65A9BF33C65E}"/>
                  </a:ext>
                </a:extLst>
              </p:cNvPr>
              <p:cNvSpPr/>
              <p:nvPr/>
            </p:nvSpPr>
            <p:spPr>
              <a:xfrm>
                <a:off x="4767316" y="3403397"/>
                <a:ext cx="3070969" cy="3180486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 e2=</a:t>
                </a:r>
                <a:endParaRPr lang="en-US" dirty="0"/>
              </a:p>
              <a:p>
                <a:r>
                  <a:rPr lang="en-US" dirty="0" smtClean="0"/>
                  <a:t> e3=</a:t>
                </a:r>
                <a:endParaRPr lang="en-US" dirty="0"/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 smtClean="0"/>
                  <a:t> </a:t>
                </a:r>
                <a:r>
                  <a:rPr lang="en-US" dirty="0" err="1" smtClean="0"/>
                  <a:t>em</a:t>
                </a:r>
                <a:endParaRPr lang="en-US" dirty="0" smtClean="0"/>
              </a:p>
              <a:p>
                <a:r>
                  <a:rPr lang="en-US" dirty="0" smtClean="0"/>
                  <a:t>For ‘m’ data points</a:t>
                </a:r>
              </a:p>
              <a:p>
                <a:r>
                  <a:rPr lang="en-US" dirty="0" smtClean="0"/>
                  <a:t>There will be ‘m’ error.</a:t>
                </a:r>
              </a:p>
              <a:p>
                <a:r>
                  <a:rPr lang="en-US" dirty="0" smtClean="0"/>
                  <a:t>* Only e1 and e2 are shown in </a:t>
                </a:r>
              </a:p>
              <a:p>
                <a:r>
                  <a:rPr lang="en-US" dirty="0" smtClean="0"/>
                  <a:t>Image.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6EDBD8A-7EEB-4217-AF81-65A9BF33C6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316" y="3403397"/>
                <a:ext cx="3070969" cy="3180486"/>
              </a:xfrm>
              <a:prstGeom prst="rect">
                <a:avLst/>
              </a:prstGeom>
              <a:blipFill rotWithShape="1">
                <a:blip r:embed="rId4"/>
                <a:stretch>
                  <a:fillRect l="-1383" r="-2372" b="-1908"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904B872D-CB8E-41AC-9271-92CA5785A327}"/>
              </a:ext>
            </a:extLst>
          </p:cNvPr>
          <p:cNvGrpSpPr/>
          <p:nvPr/>
        </p:nvGrpSpPr>
        <p:grpSpPr>
          <a:xfrm>
            <a:off x="2219623" y="2385223"/>
            <a:ext cx="1261773" cy="427618"/>
            <a:chOff x="2727877" y="1753970"/>
            <a:chExt cx="1261773" cy="427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xmlns="" id="{2D3E3E70-8B86-4C04-93B7-4221C493F478}"/>
                    </a:ext>
                  </a:extLst>
                </p:cNvPr>
                <p:cNvSpPr txBox="1"/>
                <p:nvPr/>
              </p:nvSpPr>
              <p:spPr>
                <a:xfrm>
                  <a:off x="3460916" y="1753970"/>
                  <a:ext cx="528734" cy="4276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D3E3E70-8B86-4C04-93B7-4221C493F4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916" y="1753970"/>
                  <a:ext cx="528734" cy="427618"/>
                </a:xfrm>
                <a:prstGeom prst="rect">
                  <a:avLst/>
                </a:prstGeom>
                <a:blipFill>
                  <a:blip r:embed="rId5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84CCD210-FD29-4591-941F-D5F1C01F3D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7877" y="2010460"/>
              <a:ext cx="733039" cy="57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91610" y="385406"/>
                <a:ext cx="4771650" cy="18714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600" dirty="0" smtClean="0"/>
                  <a:t>For Every, x (Population)  We can calculate a profit (y) using the approximated eqn, y=</a:t>
                </a:r>
                <a:r>
                  <a:rPr lang="en-US" sz="1600" dirty="0" err="1" smtClean="0"/>
                  <a:t>mx+c</a:t>
                </a:r>
                <a:r>
                  <a:rPr lang="en-US" sz="1600" dirty="0" smtClean="0"/>
                  <a:t> . The profit is predicted and we can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→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600" dirty="0" smtClean="0"/>
                  <a:t>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600" dirty="0" smtClean="0"/>
                  <a:t>For each population there is already a profit given in table, we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→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600" dirty="0" smtClean="0"/>
                  <a:t>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600" dirty="0" smtClean="0"/>
                  <a:t>There is a difference between </a:t>
                </a:r>
                <a:r>
                  <a:rPr lang="en-US" sz="1600" dirty="0"/>
                  <a:t>predicted </a:t>
                </a:r>
                <a:r>
                  <a:rPr lang="en-US" sz="1600" dirty="0" smtClean="0"/>
                  <a:t>profit and given profit  as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/>
                  <a:t>,which is error ‘e’</a:t>
                </a:r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610" y="385406"/>
                <a:ext cx="4771650" cy="1871474"/>
              </a:xfrm>
              <a:prstGeom prst="rect">
                <a:avLst/>
              </a:prstGeom>
              <a:blipFill rotWithShape="1">
                <a:blip r:embed="rId6"/>
                <a:stretch>
                  <a:fillRect l="-255" t="-647" r="-1529" b="-2265"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206032" y="4159566"/>
            <a:ext cx="3574120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Mean of the sum of the </a:t>
            </a:r>
          </a:p>
          <a:p>
            <a:r>
              <a:rPr lang="en-US" dirty="0" smtClean="0"/>
              <a:t>squares of all the Errors (MSE).Here </a:t>
            </a:r>
          </a:p>
          <a:p>
            <a:r>
              <a:rPr lang="en-US" dirty="0"/>
              <a:t>w</a:t>
            </a:r>
            <a:r>
              <a:rPr lang="en-US" dirty="0" smtClean="0"/>
              <a:t>ritten as Cost (function).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95912" y="5894865"/>
            <a:ext cx="413959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 line with least Cost, is the best fit line.</a:t>
            </a:r>
          </a:p>
          <a:p>
            <a:pPr algn="ctr"/>
            <a:r>
              <a:rPr lang="en-US" dirty="0" smtClean="0"/>
              <a:t>We have to find that.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1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" grpId="0" animBg="1"/>
      <p:bldP spid="5" grpId="0" animBg="1"/>
      <p:bldP spid="11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ython Matrix Multiplication | Python Program to Perform Matrix ...">
            <a:extLst>
              <a:ext uri="{FF2B5EF4-FFF2-40B4-BE49-F238E27FC236}">
                <a16:creationId xmlns="" xmlns:a16="http://schemas.microsoft.com/office/drawing/2014/main" id="{1647DC6E-9FBC-4781-A86C-D58A07165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15" y="781789"/>
            <a:ext cx="4192648" cy="293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56A613DA-22A0-4C74-BB8C-0F0138DC0F1F}"/>
                  </a:ext>
                </a:extLst>
              </p:cNvPr>
              <p:cNvSpPr txBox="1"/>
              <p:nvPr/>
            </p:nvSpPr>
            <p:spPr>
              <a:xfrm>
                <a:off x="7253032" y="292638"/>
                <a:ext cx="129445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6A613DA-22A0-4C74-BB8C-0F0138DC0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032" y="292638"/>
                <a:ext cx="1294457" cy="298415"/>
              </a:xfrm>
              <a:prstGeom prst="rect">
                <a:avLst/>
              </a:prstGeom>
              <a:blipFill rotWithShape="1">
                <a:blip r:embed="rId3"/>
                <a:stretch>
                  <a:fillRect l="-4245" t="-22449" r="-12736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73467976-577F-45F4-8829-280AC21002EB}"/>
                  </a:ext>
                </a:extLst>
              </p:cNvPr>
              <p:cNvSpPr txBox="1"/>
              <p:nvPr/>
            </p:nvSpPr>
            <p:spPr>
              <a:xfrm>
                <a:off x="7249579" y="771190"/>
                <a:ext cx="176420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3467976-577F-45F4-8829-280AC2100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579" y="771190"/>
                <a:ext cx="1764201" cy="298415"/>
              </a:xfrm>
              <a:prstGeom prst="rect">
                <a:avLst/>
              </a:prstGeom>
              <a:blipFill rotWithShape="1">
                <a:blip r:embed="rId4"/>
                <a:stretch>
                  <a:fillRect l="-1034" t="-25000" r="-9310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946575AF-8B01-45FB-8A2C-E6F7733A13BC}"/>
                  </a:ext>
                </a:extLst>
              </p:cNvPr>
              <p:cNvSpPr txBox="1"/>
              <p:nvPr/>
            </p:nvSpPr>
            <p:spPr>
              <a:xfrm>
                <a:off x="7248644" y="1824308"/>
                <a:ext cx="192847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o</a:t>
                </a:r>
                <a:r>
                  <a:rPr lang="en-US" b="0" dirty="0"/>
                  <a:t>r,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.1+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46575AF-8B01-45FB-8A2C-E6F7733A1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644" y="1824308"/>
                <a:ext cx="1928477" cy="298415"/>
              </a:xfrm>
              <a:prstGeom prst="rect">
                <a:avLst/>
              </a:prstGeom>
              <a:blipFill rotWithShape="1">
                <a:blip r:embed="rId5"/>
                <a:stretch>
                  <a:fillRect l="-7278" t="-22449" r="-9494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078B113A-2195-4C54-BAD6-8FF0B795A908}"/>
              </a:ext>
            </a:extLst>
          </p:cNvPr>
          <p:cNvGrpSpPr/>
          <p:nvPr/>
        </p:nvGrpSpPr>
        <p:grpSpPr>
          <a:xfrm>
            <a:off x="6863527" y="2313062"/>
            <a:ext cx="2447937" cy="718036"/>
            <a:chOff x="7839126" y="2306553"/>
            <a:chExt cx="2082813" cy="7180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xmlns="" id="{B0FB16F8-DFEF-4CDD-815D-B72C24315F1E}"/>
                    </a:ext>
                  </a:extLst>
                </p:cNvPr>
                <p:cNvSpPr txBox="1"/>
                <p:nvPr/>
              </p:nvSpPr>
              <p:spPr>
                <a:xfrm>
                  <a:off x="9465083" y="2306553"/>
                  <a:ext cx="456856" cy="5193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B0FB16F8-DFEF-4CDD-815D-B72C24315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5083" y="2306553"/>
                  <a:ext cx="456856" cy="51937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xmlns="" id="{42D4F6B2-6291-44AC-B112-9AE23437D662}"/>
                    </a:ext>
                  </a:extLst>
                </p:cNvPr>
                <p:cNvSpPr txBox="1"/>
                <p:nvPr/>
              </p:nvSpPr>
              <p:spPr>
                <a:xfrm>
                  <a:off x="8364693" y="2427739"/>
                  <a:ext cx="7039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42D4F6B2-6291-44AC-B112-9AE23437D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693" y="2427739"/>
                  <a:ext cx="703975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7A6292EF-CAB6-4377-ACC3-ECC9D4ACD6F4}"/>
                </a:ext>
              </a:extLst>
            </p:cNvPr>
            <p:cNvSpPr txBox="1"/>
            <p:nvPr/>
          </p:nvSpPr>
          <p:spPr>
            <a:xfrm>
              <a:off x="9128042" y="2435445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</a:rPr>
                <a:t>*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xmlns="" id="{6A93AEC6-578B-4A1F-8472-92117F05B6BD}"/>
                    </a:ext>
                  </a:extLst>
                </p:cNvPr>
                <p:cNvSpPr txBox="1"/>
                <p:nvPr/>
              </p:nvSpPr>
              <p:spPr>
                <a:xfrm>
                  <a:off x="7839126" y="2356842"/>
                  <a:ext cx="495880" cy="667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lang="en-US" dirty="0"/>
                    <a:t>=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6A93AEC6-578B-4A1F-8472-92117F05B6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9126" y="2356842"/>
                  <a:ext cx="495880" cy="66774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3670" r="-72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7878D66A-48F1-4267-A8A6-A6AE0DB47278}"/>
                  </a:ext>
                </a:extLst>
              </p:cNvPr>
              <p:cNvSpPr txBox="1"/>
              <p:nvPr/>
            </p:nvSpPr>
            <p:spPr>
              <a:xfrm>
                <a:off x="3339073" y="5230480"/>
                <a:ext cx="3536178" cy="523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Cost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878D66A-48F1-4267-A8A6-A6AE0DB47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073" y="5230480"/>
                <a:ext cx="3536178" cy="523541"/>
              </a:xfrm>
              <a:prstGeom prst="rect">
                <a:avLst/>
              </a:prstGeom>
              <a:blipFill rotWithShape="1">
                <a:blip r:embed="rId9"/>
                <a:stretch>
                  <a:fillRect l="-5345" t="-2326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8F368C11-2C76-4FB3-8E58-A93DBE425A63}"/>
                  </a:ext>
                </a:extLst>
              </p:cNvPr>
              <p:cNvSpPr/>
              <p:nvPr/>
            </p:nvSpPr>
            <p:spPr>
              <a:xfrm>
                <a:off x="3261515" y="5820135"/>
                <a:ext cx="3602012" cy="615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368C11-2C76-4FB3-8E58-A93DBE425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515" y="5820135"/>
                <a:ext cx="3602012" cy="615874"/>
              </a:xfrm>
              <a:prstGeom prst="rect">
                <a:avLst/>
              </a:prstGeom>
              <a:blipFill rotWithShape="1">
                <a:blip r:embed="rId10"/>
                <a:stretch>
                  <a:fillRect l="-2538" r="-3553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CA044E9C-D6A1-4AA3-BEE8-3183C085C148}"/>
                  </a:ext>
                </a:extLst>
              </p:cNvPr>
              <p:cNvSpPr txBox="1"/>
              <p:nvPr/>
            </p:nvSpPr>
            <p:spPr>
              <a:xfrm>
                <a:off x="7228651" y="1315466"/>
                <a:ext cx="176420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A044E9C-D6A1-4AA3-BEE8-3183C085C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651" y="1315466"/>
                <a:ext cx="1764201" cy="298415"/>
              </a:xfrm>
              <a:prstGeom prst="rect">
                <a:avLst/>
              </a:prstGeom>
              <a:blipFill rotWithShape="1">
                <a:blip r:embed="rId11"/>
                <a:stretch>
                  <a:fillRect l="-1384" t="-24490" r="-9343" b="-40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278C9EB4-B826-402A-8735-2723DE28B8E1}"/>
                  </a:ext>
                </a:extLst>
              </p:cNvPr>
              <p:cNvSpPr txBox="1"/>
              <p:nvPr/>
            </p:nvSpPr>
            <p:spPr>
              <a:xfrm>
                <a:off x="8799981" y="4310540"/>
                <a:ext cx="1138509" cy="314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78C9EB4-B826-402A-8735-2723DE28B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981" y="4310540"/>
                <a:ext cx="1138509" cy="314766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CF9218AF-F31B-406A-87B5-79A8E38EED87}"/>
                  </a:ext>
                </a:extLst>
              </p:cNvPr>
              <p:cNvSpPr txBox="1"/>
              <p:nvPr/>
            </p:nvSpPr>
            <p:spPr>
              <a:xfrm>
                <a:off x="7485656" y="3165089"/>
                <a:ext cx="3394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𝐴𝑛𝑑</m:t>
                    </m:r>
                  </m:oMath>
                </a14:m>
                <a:r>
                  <a:rPr lang="en-US" dirty="0"/>
                  <a:t> as  a matrix   [1   x]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F9218AF-F31B-406A-87B5-79A8E38EE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656" y="3165089"/>
                <a:ext cx="3394327" cy="276999"/>
              </a:xfrm>
              <a:prstGeom prst="rect">
                <a:avLst/>
              </a:prstGeom>
              <a:blipFill>
                <a:blip r:embed="rId13"/>
                <a:stretch>
                  <a:fillRect l="-2693" t="-45652" r="-305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35930EDF-6D7D-45D0-BAF7-7D56A7860CA3}"/>
                  </a:ext>
                </a:extLst>
              </p:cNvPr>
              <p:cNvSpPr txBox="1"/>
              <p:nvPr/>
            </p:nvSpPr>
            <p:spPr>
              <a:xfrm>
                <a:off x="7406116" y="3563564"/>
                <a:ext cx="3529428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as  a matrix  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5930EDF-6D7D-45D0-BAF7-7D56A7860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116" y="3563564"/>
                <a:ext cx="3529428" cy="314766"/>
              </a:xfrm>
              <a:prstGeom prst="rect">
                <a:avLst/>
              </a:prstGeom>
              <a:blipFill>
                <a:blip r:embed="rId14"/>
                <a:stretch>
                  <a:fillRect l="-2418" t="-43137" r="-2936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088A3E1-D0AA-4A21-8683-603C92731439}"/>
                  </a:ext>
                </a:extLst>
              </p:cNvPr>
              <p:cNvSpPr txBox="1"/>
              <p:nvPr/>
            </p:nvSpPr>
            <p:spPr>
              <a:xfrm>
                <a:off x="9780388" y="124859"/>
                <a:ext cx="1907766" cy="6463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Changing notation</a:t>
                </a:r>
              </a:p>
              <a:p>
                <a:r>
                  <a:rPr lang="en-US" dirty="0"/>
                  <a:t>C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&amp; m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088A3E1-D0AA-4A21-8683-603C92731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388" y="124859"/>
                <a:ext cx="1907766" cy="646331"/>
              </a:xfrm>
              <a:prstGeom prst="rect">
                <a:avLst/>
              </a:prstGeom>
              <a:blipFill>
                <a:blip r:embed="rId15"/>
                <a:stretch>
                  <a:fillRect l="-1567" t="-1770" r="-1881" b="-973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7D201FFA-3E0E-4E44-9837-70E5080B6C1D}"/>
                  </a:ext>
                </a:extLst>
              </p:cNvPr>
              <p:cNvSpPr txBox="1"/>
              <p:nvPr/>
            </p:nvSpPr>
            <p:spPr>
              <a:xfrm>
                <a:off x="8899406" y="4953481"/>
                <a:ext cx="443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D201FFA-3E0E-4E44-9837-70E5080B6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406" y="4953481"/>
                <a:ext cx="443198" cy="276999"/>
              </a:xfrm>
              <a:prstGeom prst="rect">
                <a:avLst/>
              </a:prstGeom>
              <a:blipFill>
                <a:blip r:embed="rId16"/>
                <a:stretch>
                  <a:fillRect l="-6849" t="-4444" r="-274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761DAF6-F2F4-431B-8EEC-59349A1BC2AD}"/>
              </a:ext>
            </a:extLst>
          </p:cNvPr>
          <p:cNvSpPr txBox="1"/>
          <p:nvPr/>
        </p:nvSpPr>
        <p:spPr>
          <a:xfrm>
            <a:off x="7137582" y="4907315"/>
            <a:ext cx="17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product: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CA43418-F533-4361-8EA7-D8312DA8DA97}"/>
              </a:ext>
            </a:extLst>
          </p:cNvPr>
          <p:cNvSpPr txBox="1"/>
          <p:nvPr/>
        </p:nvSpPr>
        <p:spPr>
          <a:xfrm>
            <a:off x="7062054" y="4310540"/>
            <a:ext cx="207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dot product: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EC936BE8-8A26-4C27-88A6-A6F343AFD893}"/>
                  </a:ext>
                </a:extLst>
              </p:cNvPr>
              <p:cNvSpPr txBox="1"/>
              <p:nvPr/>
            </p:nvSpPr>
            <p:spPr>
              <a:xfrm>
                <a:off x="505266" y="4190078"/>
                <a:ext cx="2417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C936BE8-8A26-4C27-88A6-A6F343AFD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6" y="4190078"/>
                <a:ext cx="2417265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22951" r="-35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BBA2589-813A-40D6-89DD-BE2661AAB449}"/>
                  </a:ext>
                </a:extLst>
              </p:cNvPr>
              <p:cNvSpPr txBox="1"/>
              <p:nvPr/>
            </p:nvSpPr>
            <p:spPr>
              <a:xfrm>
                <a:off x="505266" y="4633024"/>
                <a:ext cx="2364237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j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BBA2589-813A-40D6-89DD-BE2661AAB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6" y="4633024"/>
                <a:ext cx="2364237" cy="410305"/>
              </a:xfrm>
              <a:prstGeom prst="rect">
                <a:avLst/>
              </a:prstGeom>
              <a:blipFill rotWithShape="1">
                <a:blip r:embed="rId18"/>
                <a:stretch>
                  <a:fillRect r="-3351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74185F61-DFB5-47C2-9B82-88CEA9BD98C1}"/>
                  </a:ext>
                </a:extLst>
              </p:cNvPr>
              <p:cNvSpPr txBox="1"/>
              <p:nvPr/>
            </p:nvSpPr>
            <p:spPr>
              <a:xfrm>
                <a:off x="703334" y="5190558"/>
                <a:ext cx="1968103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4185F61-DFB5-47C2-9B82-88CEA9BD9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34" y="5190558"/>
                <a:ext cx="1968103" cy="317972"/>
              </a:xfrm>
              <a:prstGeom prst="rect">
                <a:avLst/>
              </a:prstGeom>
              <a:blipFill rotWithShape="1">
                <a:blip r:embed="rId19"/>
                <a:stretch>
                  <a:fillRect l="-4334" t="-26415" r="-9598" b="-43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BBEF955C-1E6C-4F8D-A737-F1597DB2F7C4}"/>
              </a:ext>
            </a:extLst>
          </p:cNvPr>
          <p:cNvSpPr txBox="1"/>
          <p:nvPr/>
        </p:nvSpPr>
        <p:spPr>
          <a:xfrm>
            <a:off x="505266" y="3721600"/>
            <a:ext cx="248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Dot product of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5DC6BF99-EB99-455C-9727-B97F1AB186FE}"/>
              </a:ext>
            </a:extLst>
          </p:cNvPr>
          <p:cNvCxnSpPr/>
          <p:nvPr/>
        </p:nvCxnSpPr>
        <p:spPr>
          <a:xfrm flipH="1">
            <a:off x="8984461" y="304727"/>
            <a:ext cx="628713" cy="39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DCDB7903-CAAC-42C0-8F26-32CF4E159048}"/>
              </a:ext>
            </a:extLst>
          </p:cNvPr>
          <p:cNvSpPr/>
          <p:nvPr/>
        </p:nvSpPr>
        <p:spPr>
          <a:xfrm>
            <a:off x="9223005" y="2342243"/>
            <a:ext cx="2676840" cy="3260219"/>
          </a:xfrm>
          <a:custGeom>
            <a:avLst/>
            <a:gdLst>
              <a:gd name="connsiteX0" fmla="*/ 172786 w 2676840"/>
              <a:gd name="connsiteY0" fmla="*/ 255183 h 3260219"/>
              <a:gd name="connsiteX1" fmla="*/ 2293134 w 2676840"/>
              <a:gd name="connsiteY1" fmla="*/ 281687 h 3260219"/>
              <a:gd name="connsiteX2" fmla="*/ 2478665 w 2676840"/>
              <a:gd name="connsiteY2" fmla="*/ 3117653 h 3260219"/>
              <a:gd name="connsiteX3" fmla="*/ 172786 w 2676840"/>
              <a:gd name="connsiteY3" fmla="*/ 2865861 h 3260219"/>
              <a:gd name="connsiteX4" fmla="*/ 172786 w 2676840"/>
              <a:gd name="connsiteY4" fmla="*/ 2852609 h 326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6840" h="3260219">
                <a:moveTo>
                  <a:pt x="172786" y="255183"/>
                </a:moveTo>
                <a:cubicBezTo>
                  <a:pt x="1040803" y="29896"/>
                  <a:pt x="1908821" y="-195391"/>
                  <a:pt x="2293134" y="281687"/>
                </a:cubicBezTo>
                <a:cubicBezTo>
                  <a:pt x="2677447" y="758765"/>
                  <a:pt x="2832056" y="2686957"/>
                  <a:pt x="2478665" y="3117653"/>
                </a:cubicBezTo>
                <a:cubicBezTo>
                  <a:pt x="2125274" y="3548349"/>
                  <a:pt x="172786" y="2865861"/>
                  <a:pt x="172786" y="2865861"/>
                </a:cubicBezTo>
                <a:cubicBezTo>
                  <a:pt x="-211527" y="2821687"/>
                  <a:pt x="163951" y="2819479"/>
                  <a:pt x="172786" y="2852609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45BF7053-573F-4B83-B656-D24CBD1B5783}"/>
              </a:ext>
            </a:extLst>
          </p:cNvPr>
          <p:cNvSpPr/>
          <p:nvPr/>
        </p:nvSpPr>
        <p:spPr>
          <a:xfrm>
            <a:off x="9382539" y="2508585"/>
            <a:ext cx="2285660" cy="2888116"/>
          </a:xfrm>
          <a:custGeom>
            <a:avLst/>
            <a:gdLst>
              <a:gd name="connsiteX0" fmla="*/ 0 w 2285660"/>
              <a:gd name="connsiteY0" fmla="*/ 115345 h 2888116"/>
              <a:gd name="connsiteX1" fmla="*/ 1590261 w 2285660"/>
              <a:gd name="connsiteY1" fmla="*/ 49085 h 2888116"/>
              <a:gd name="connsiteX2" fmla="*/ 2093844 w 2285660"/>
              <a:gd name="connsiteY2" fmla="*/ 751450 h 2888116"/>
              <a:gd name="connsiteX3" fmla="*/ 2252870 w 2285660"/>
              <a:gd name="connsiteY3" fmla="*/ 2540493 h 2888116"/>
              <a:gd name="connsiteX4" fmla="*/ 1497496 w 2285660"/>
              <a:gd name="connsiteY4" fmla="*/ 2858545 h 2888116"/>
              <a:gd name="connsiteX5" fmla="*/ 212035 w 2285660"/>
              <a:gd name="connsiteY5" fmla="*/ 2116424 h 288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5660" h="2888116">
                <a:moveTo>
                  <a:pt x="0" y="115345"/>
                </a:moveTo>
                <a:cubicBezTo>
                  <a:pt x="620643" y="29206"/>
                  <a:pt x="1241287" y="-56932"/>
                  <a:pt x="1590261" y="49085"/>
                </a:cubicBezTo>
                <a:cubicBezTo>
                  <a:pt x="1939235" y="155102"/>
                  <a:pt x="1983409" y="336215"/>
                  <a:pt x="2093844" y="751450"/>
                </a:cubicBezTo>
                <a:cubicBezTo>
                  <a:pt x="2204279" y="1166685"/>
                  <a:pt x="2352261" y="2189311"/>
                  <a:pt x="2252870" y="2540493"/>
                </a:cubicBezTo>
                <a:cubicBezTo>
                  <a:pt x="2153479" y="2891675"/>
                  <a:pt x="1837635" y="2929223"/>
                  <a:pt x="1497496" y="2858545"/>
                </a:cubicBezTo>
                <a:cubicBezTo>
                  <a:pt x="1157357" y="2787867"/>
                  <a:pt x="684696" y="2452145"/>
                  <a:pt x="212035" y="2116424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3334" y="200305"/>
            <a:ext cx="324511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dirty="0" smtClean="0"/>
              <a:t>Writing , y=</a:t>
            </a:r>
            <a:r>
              <a:rPr lang="en-US" dirty="0" err="1" smtClean="0"/>
              <a:t>mx+c</a:t>
            </a:r>
            <a:r>
              <a:rPr lang="en-US" dirty="0" smtClean="0"/>
              <a:t>  in </a:t>
            </a:r>
            <a:r>
              <a:rPr lang="en-US" dirty="0"/>
              <a:t>M</a:t>
            </a:r>
            <a:r>
              <a:rPr lang="en-US" dirty="0" smtClean="0"/>
              <a:t>atrix Form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98985" y="4768815"/>
            <a:ext cx="233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Substituting in Cost Fn.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5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6" grpId="0" animBg="1"/>
      <p:bldP spid="15" grpId="0" animBg="1"/>
      <p:bldP spid="18" grpId="0" animBg="1"/>
      <p:bldP spid="2" grpId="0" animBg="1"/>
      <p:bldP spid="3" grpId="0" animBg="1"/>
      <p:bldP spid="19" grpId="0" animBg="1"/>
      <p:bldP spid="4" grpId="0" animBg="1"/>
      <p:bldP spid="9" grpId="0" animBg="1"/>
      <p:bldP spid="10" grpId="0"/>
      <p:bldP spid="20" grpId="0"/>
      <p:bldP spid="12" grpId="0" animBg="1"/>
      <p:bldP spid="22" grpId="0" animBg="1"/>
      <p:bldP spid="21" grpId="0" animBg="1"/>
      <p:bldP spid="23" grpId="0"/>
      <p:bldP spid="28" grpId="0" animBg="1"/>
      <p:bldP spid="29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9DD7ADC1-4967-4EC3-AC5D-C2BBCB16ECA1}"/>
                  </a:ext>
                </a:extLst>
              </p:cNvPr>
              <p:cNvSpPr txBox="1"/>
              <p:nvPr/>
            </p:nvSpPr>
            <p:spPr>
              <a:xfrm>
                <a:off x="852760" y="198643"/>
                <a:ext cx="3536178" cy="523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Cost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DD7ADC1-4967-4EC3-AC5D-C2BBCB16E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60" y="198643"/>
                <a:ext cx="3536178" cy="523541"/>
              </a:xfrm>
              <a:prstGeom prst="rect">
                <a:avLst/>
              </a:prstGeom>
              <a:blipFill>
                <a:blip r:embed="rId2"/>
                <a:stretch>
                  <a:fillRect l="-5345" t="-3529" b="-2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679DC1D1-3C8D-4C65-94CC-B83BDA17C1E9}"/>
                  </a:ext>
                </a:extLst>
              </p:cNvPr>
              <p:cNvSpPr/>
              <p:nvPr/>
            </p:nvSpPr>
            <p:spPr>
              <a:xfrm>
                <a:off x="786926" y="835785"/>
                <a:ext cx="3602012" cy="615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79DC1D1-3C8D-4C65-94CC-B83BDA17C1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26" y="835785"/>
                <a:ext cx="3602012" cy="615874"/>
              </a:xfrm>
              <a:prstGeom prst="rect">
                <a:avLst/>
              </a:prstGeom>
              <a:blipFill>
                <a:blip r:embed="rId3"/>
                <a:stretch>
                  <a:fillRect l="-2538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CB9B5C1-D14B-4C07-AAAA-AB446A418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718" y="1479907"/>
            <a:ext cx="3346194" cy="26291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030184D6-34B3-4DD1-B4A2-63638B345D00}"/>
                  </a:ext>
                </a:extLst>
              </p:cNvPr>
              <p:cNvSpPr txBox="1"/>
              <p:nvPr/>
            </p:nvSpPr>
            <p:spPr>
              <a:xfrm>
                <a:off x="5850690" y="75853"/>
                <a:ext cx="5955798" cy="96616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time being, Assume approximated line passes through </a:t>
                </a:r>
              </a:p>
              <a:p>
                <a:r>
                  <a:rPr lang="en-US" dirty="0"/>
                  <a:t>Origin,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mx + c  </a:t>
                </a:r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mx, according to </a:t>
                </a:r>
              </a:p>
              <a:p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changed notation,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30184D6-34B3-4DD1-B4A2-63638B345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690" y="75853"/>
                <a:ext cx="5955798" cy="966162"/>
              </a:xfrm>
              <a:prstGeom prst="rect">
                <a:avLst/>
              </a:prstGeom>
              <a:blipFill>
                <a:blip r:embed="rId5"/>
                <a:stretch>
                  <a:fillRect l="-610" t="-1212" b="-424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1D98BD86-EACB-4B92-9E84-288ACE1A5C2C}"/>
              </a:ext>
            </a:extLst>
          </p:cNvPr>
          <p:cNvCxnSpPr>
            <a:cxnSpLocks/>
          </p:cNvCxnSpPr>
          <p:nvPr/>
        </p:nvCxnSpPr>
        <p:spPr>
          <a:xfrm flipH="1">
            <a:off x="4290251" y="1143722"/>
            <a:ext cx="1408184" cy="672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00167211-F853-4EC3-8E76-14AA505752ED}"/>
                  </a:ext>
                </a:extLst>
              </p:cNvPr>
              <p:cNvSpPr/>
              <p:nvPr/>
            </p:nvSpPr>
            <p:spPr>
              <a:xfrm>
                <a:off x="703091" y="1759596"/>
                <a:ext cx="3163495" cy="615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0167211-F853-4EC3-8E76-14AA50575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91" y="1759596"/>
                <a:ext cx="3163495" cy="615874"/>
              </a:xfrm>
              <a:prstGeom prst="rect">
                <a:avLst/>
              </a:prstGeom>
              <a:blipFill>
                <a:blip r:embed="rId6"/>
                <a:stretch>
                  <a:fillRect l="-2890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04431" y="4098131"/>
            <a:ext cx="3727608" cy="2725781"/>
            <a:chOff x="804635" y="2893141"/>
            <a:chExt cx="3727608" cy="2725781"/>
          </a:xfrm>
        </p:grpSpPr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99DA0A43-694B-4A21-A814-D8F56D90EB75}"/>
                </a:ext>
              </a:extLst>
            </p:cNvPr>
            <p:cNvGrpSpPr/>
            <p:nvPr/>
          </p:nvGrpSpPr>
          <p:grpSpPr>
            <a:xfrm>
              <a:off x="926367" y="2893141"/>
              <a:ext cx="3605876" cy="2725781"/>
              <a:chOff x="926367" y="2893141"/>
              <a:chExt cx="3605876" cy="2725781"/>
            </a:xfrm>
          </p:grpSpPr>
          <p:pic>
            <p:nvPicPr>
              <p:cNvPr id="1026" name="Picture 2" descr="parabola - Wiktionary">
                <a:extLst>
                  <a:ext uri="{FF2B5EF4-FFF2-40B4-BE49-F238E27FC236}">
                    <a16:creationId xmlns="" xmlns:a16="http://schemas.microsoft.com/office/drawing/2014/main" id="{375A2034-156F-4F11-BF9E-F1E123C066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6665" y="3508203"/>
                <a:ext cx="1822533" cy="12127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EC20824B-36A2-42AC-88AC-AFBEB1C371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8136" y="4996070"/>
                <a:ext cx="330410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id="{DDDF0757-1345-439E-9BD6-46C1BEA41D3C}"/>
                  </a:ext>
                </a:extLst>
              </p:cNvPr>
              <p:cNvCxnSpPr/>
              <p:nvPr/>
            </p:nvCxnSpPr>
            <p:spPr>
              <a:xfrm>
                <a:off x="1484243" y="3061252"/>
                <a:ext cx="0" cy="255767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xmlns="" id="{F693084D-AC49-4B13-BF95-8C04D0A91A5B}"/>
                      </a:ext>
                    </a:extLst>
                  </p:cNvPr>
                  <p:cNvSpPr txBox="1"/>
                  <p:nvPr/>
                </p:nvSpPr>
                <p:spPr>
                  <a:xfrm>
                    <a:off x="3512480" y="5122830"/>
                    <a:ext cx="87645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dirty="0">
                        <a:sym typeface="Wingdings" panose="05000000000000000000" pitchFamily="2" charset="2"/>
                      </a:rPr>
                      <a:t>-----&gt;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F693084D-AC49-4B13-BF95-8C04D0A91A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2480" y="5122830"/>
                    <a:ext cx="87645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8197" r="-694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5691F1F4-CFCE-461C-B348-CA27CDAFC479}"/>
                  </a:ext>
                </a:extLst>
              </p:cNvPr>
              <p:cNvSpPr txBox="1"/>
              <p:nvPr/>
            </p:nvSpPr>
            <p:spPr>
              <a:xfrm>
                <a:off x="926367" y="2893141"/>
                <a:ext cx="461665" cy="899285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dirty="0"/>
                  <a:t>Cost----&gt;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D4D3526A-D3C5-47D3-B412-659524440EA0}"/>
                </a:ext>
              </a:extLst>
            </p:cNvPr>
            <p:cNvGrpSpPr/>
            <p:nvPr/>
          </p:nvGrpSpPr>
          <p:grpSpPr>
            <a:xfrm>
              <a:off x="804635" y="4446970"/>
              <a:ext cx="1954500" cy="946455"/>
              <a:chOff x="804635" y="4446970"/>
              <a:chExt cx="1954500" cy="94645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5EC67DA0-FEE8-470F-917E-67121A538533}"/>
                  </a:ext>
                </a:extLst>
              </p:cNvPr>
              <p:cNvCxnSpPr>
                <a:stCxn id="1026" idx="2"/>
              </p:cNvCxnSpPr>
              <p:nvPr/>
            </p:nvCxnSpPr>
            <p:spPr>
              <a:xfrm flipH="1">
                <a:off x="2587931" y="4720984"/>
                <a:ext cx="1" cy="275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EA37C984-6FF7-4F44-A83C-DB7A125AEA9D}"/>
                  </a:ext>
                </a:extLst>
              </p:cNvPr>
              <p:cNvCxnSpPr>
                <a:stCxn id="1026" idx="2"/>
              </p:cNvCxnSpPr>
              <p:nvPr/>
            </p:nvCxnSpPr>
            <p:spPr>
              <a:xfrm flipH="1">
                <a:off x="1388032" y="4720984"/>
                <a:ext cx="11999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F8E1B727-D4F7-4D91-97CE-0F4D1EB8E7B0}"/>
                  </a:ext>
                </a:extLst>
              </p:cNvPr>
              <p:cNvSpPr txBox="1"/>
              <p:nvPr/>
            </p:nvSpPr>
            <p:spPr>
              <a:xfrm>
                <a:off x="804635" y="4446970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Cmin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xmlns="" id="{07C9DCC8-EA7E-434F-9804-D2E2B6E05DF6}"/>
                      </a:ext>
                    </a:extLst>
                  </p:cNvPr>
                  <p:cNvSpPr txBox="1"/>
                  <p:nvPr/>
                </p:nvSpPr>
                <p:spPr>
                  <a:xfrm>
                    <a:off x="2284838" y="5024093"/>
                    <a:ext cx="47429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07C9DCC8-EA7E-434F-9804-D2E2B6E05D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838" y="5024093"/>
                    <a:ext cx="47429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aphicFrame>
        <p:nvGraphicFramePr>
          <p:cNvPr id="33" name="Table 32">
            <a:extLst>
              <a:ext uri="{FF2B5EF4-FFF2-40B4-BE49-F238E27FC236}">
                <a16:creationId xmlns="" xmlns:a16="http://schemas.microsoft.com/office/drawing/2014/main" id="{24322E12-A1FA-438E-88B4-63EAE3C0A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60709"/>
              </p:ext>
            </p:extLst>
          </p:nvPr>
        </p:nvGraphicFramePr>
        <p:xfrm>
          <a:off x="8692804" y="1224035"/>
          <a:ext cx="3448314" cy="3769995"/>
        </p:xfrm>
        <a:graphic>
          <a:graphicData uri="http://schemas.openxmlformats.org/drawingml/2006/table">
            <a:tbl>
              <a:tblPr/>
              <a:tblGrid>
                <a:gridCol w="7786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509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87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540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Locations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Population of the city</a:t>
                      </a:r>
                    </a:p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(in ten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tho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Profit</a:t>
                      </a:r>
                    </a:p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($ in ten thou)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0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6.1101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17.592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0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5.5277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9.1302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0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8.5186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13.662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0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7.0032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11.854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90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5.8598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6.8233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0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8.3829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11.886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90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7.4764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4.3483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0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8.5781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0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6.4862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6.5987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0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5.0546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3.8166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90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5.7107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3.2522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90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14.164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15.505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90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5.734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3.1551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90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8.4084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7.2258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4560" y="2629127"/>
                <a:ext cx="4700518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&amp;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𝑏𝑜𝑡h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𝑘𝑛𝑜𝑤𝑛</m:t>
                    </m:r>
                    <m:r>
                      <a:rPr lang="en-US" b="0" i="1" smtClean="0">
                        <a:latin typeface="Cambria Math"/>
                      </a:rPr>
                      <m:t> ( </m:t>
                    </m:r>
                    <m:r>
                      <a:rPr lang="en-US" b="0" i="1" smtClean="0">
                        <a:latin typeface="Cambria Math"/>
                      </a:rPr>
                      <m:t>𝑔𝑖𝑣𝑒𝑛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𝑑𝑎𝑡𝑎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𝑡𝑎𝑏𝑙𝑒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algn="ctr"/>
                <a:r>
                  <a:rPr lang="en-US" dirty="0" smtClean="0"/>
                  <a:t>So Cost ‘C’ is the function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only and being </a:t>
                </a:r>
              </a:p>
              <a:p>
                <a:pPr algn="ctr"/>
                <a:r>
                  <a:rPr lang="en-US" dirty="0" smtClean="0"/>
                  <a:t>Quadratic eqn, plot between C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parabolic as given below: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60" y="2629127"/>
                <a:ext cx="4700518" cy="1200329"/>
              </a:xfrm>
              <a:prstGeom prst="rect">
                <a:avLst/>
              </a:prstGeom>
              <a:blipFill rotWithShape="1">
                <a:blip r:embed="rId10"/>
                <a:stretch>
                  <a:fillRect t="-2010" r="-1423" b="-6533"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5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11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7A8F62EE-A392-475B-8361-0783EF7B7EA7}"/>
              </a:ext>
            </a:extLst>
          </p:cNvPr>
          <p:cNvSpPr/>
          <p:nvPr/>
        </p:nvSpPr>
        <p:spPr>
          <a:xfrm>
            <a:off x="4065563" y="5345723"/>
            <a:ext cx="1308295" cy="739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D339A302-3412-4349-9F55-23D52AE601AC}"/>
              </a:ext>
            </a:extLst>
          </p:cNvPr>
          <p:cNvSpPr/>
          <p:nvPr/>
        </p:nvSpPr>
        <p:spPr>
          <a:xfrm>
            <a:off x="7624689" y="3798277"/>
            <a:ext cx="1187033" cy="949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ED48A291-E798-45D2-AFF8-88043AAFDEC7}"/>
                  </a:ext>
                </a:extLst>
              </p:cNvPr>
              <p:cNvSpPr txBox="1"/>
              <p:nvPr/>
            </p:nvSpPr>
            <p:spPr>
              <a:xfrm>
                <a:off x="852760" y="2121215"/>
                <a:ext cx="3536178" cy="523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Cost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D48A291-E798-45D2-AFF8-88043AAFD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60" y="2121215"/>
                <a:ext cx="3536178" cy="523541"/>
              </a:xfrm>
              <a:prstGeom prst="rect">
                <a:avLst/>
              </a:prstGeom>
              <a:blipFill rotWithShape="1">
                <a:blip r:embed="rId2"/>
                <a:stretch>
                  <a:fillRect l="-5345" t="-3488"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9BD3B9FB-0409-4770-90F2-575E1142BF89}"/>
                  </a:ext>
                </a:extLst>
              </p:cNvPr>
              <p:cNvSpPr/>
              <p:nvPr/>
            </p:nvSpPr>
            <p:spPr>
              <a:xfrm>
                <a:off x="786926" y="2758357"/>
                <a:ext cx="3602012" cy="615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BD3B9FB-0409-4770-90F2-575E1142B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26" y="2758357"/>
                <a:ext cx="3602012" cy="615874"/>
              </a:xfrm>
              <a:prstGeom prst="rect">
                <a:avLst/>
              </a:prstGeom>
              <a:blipFill rotWithShape="1">
                <a:blip r:embed="rId3"/>
                <a:stretch>
                  <a:fillRect l="-2538" r="-355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>
            <a:extLst>
              <a:ext uri="{FF2B5EF4-FFF2-40B4-BE49-F238E27FC236}">
                <a16:creationId xmlns="" xmlns:a16="http://schemas.microsoft.com/office/drawing/2014/main" id="{6EDE9DCC-9C24-4A22-BB74-515B67EF5B9F}"/>
              </a:ext>
            </a:extLst>
          </p:cNvPr>
          <p:cNvGrpSpPr/>
          <p:nvPr/>
        </p:nvGrpSpPr>
        <p:grpSpPr>
          <a:xfrm>
            <a:off x="4628271" y="-8857"/>
            <a:ext cx="7044280" cy="6506133"/>
            <a:chOff x="4628271" y="-1779392"/>
            <a:chExt cx="7044280" cy="6506133"/>
          </a:xfrm>
        </p:grpSpPr>
        <p:grpSp>
          <p:nvGrpSpPr>
            <p:cNvPr id="72" name="Group 71">
              <a:extLst>
                <a:ext uri="{FF2B5EF4-FFF2-40B4-BE49-F238E27FC236}">
                  <a16:creationId xmlns="" xmlns:a16="http://schemas.microsoft.com/office/drawing/2014/main" id="{1A08782A-B8E8-4C77-A024-9E0136DA1D9C}"/>
                </a:ext>
              </a:extLst>
            </p:cNvPr>
            <p:cNvGrpSpPr/>
            <p:nvPr/>
          </p:nvGrpSpPr>
          <p:grpSpPr>
            <a:xfrm>
              <a:off x="4628271" y="-1779392"/>
              <a:ext cx="7044280" cy="6506133"/>
              <a:chOff x="1702191" y="-260078"/>
              <a:chExt cx="7044280" cy="650613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="" xmlns:a16="http://schemas.microsoft.com/office/drawing/2014/main" id="{AB1FB5BA-E225-4945-A1D5-0D8354C81AE8}"/>
                  </a:ext>
                </a:extLst>
              </p:cNvPr>
              <p:cNvGrpSpPr/>
              <p:nvPr/>
            </p:nvGrpSpPr>
            <p:grpSpPr>
              <a:xfrm>
                <a:off x="1702191" y="-246486"/>
                <a:ext cx="7005342" cy="6492541"/>
                <a:chOff x="1702191" y="-246486"/>
                <a:chExt cx="7005342" cy="6492541"/>
              </a:xfrm>
            </p:grpSpPr>
            <p:pic>
              <p:nvPicPr>
                <p:cNvPr id="2" name="Picture 1">
                  <a:extLst>
                    <a:ext uri="{FF2B5EF4-FFF2-40B4-BE49-F238E27FC236}">
                      <a16:creationId xmlns="" xmlns:a16="http://schemas.microsoft.com/office/drawing/2014/main" id="{416D3C8E-9AD2-4CEA-9A77-05FA5A9DAF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59610" y="-246486"/>
                  <a:ext cx="5105400" cy="6293290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xmlns="" id="{CA4DB41F-2A28-4859-BE57-EAB0578D21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83929" y="4698489"/>
                      <a:ext cx="87645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dirty="0">
                          <a:sym typeface="Wingdings" panose="05000000000000000000" pitchFamily="2" charset="2"/>
                        </a:rPr>
                        <a:t>-----&gt;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xmlns="" xmlns:a14="http://schemas.microsoft.com/office/drawing/2010/main" id="{CA4DB41F-2A28-4859-BE57-EAB0578D21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83929" y="4698489"/>
                      <a:ext cx="876458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10000" r="-5556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TextBox 26">
                  <a:extLst>
                    <a:ext uri="{FF2B5EF4-FFF2-40B4-BE49-F238E27FC236}">
                      <a16:creationId xmlns="" xmlns:a16="http://schemas.microsoft.com/office/drawing/2014/main" id="{D656467D-41CB-4D01-849D-D56C7942FE4F}"/>
                    </a:ext>
                  </a:extLst>
                </p:cNvPr>
                <p:cNvSpPr txBox="1"/>
                <p:nvPr/>
              </p:nvSpPr>
              <p:spPr>
                <a:xfrm>
                  <a:off x="2492550" y="2057400"/>
                  <a:ext cx="461665" cy="899285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/>
                <a:p>
                  <a:r>
                    <a:rPr lang="en-US" dirty="0"/>
                    <a:t>Cost----&gt;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xmlns="" id="{6306C628-BD2F-427A-AAE3-7D1247F365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34726" y="5493301"/>
                      <a:ext cx="87645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xmlns="" xmlns:a14="http://schemas.microsoft.com/office/drawing/2010/main" id="{6306C628-BD2F-427A-AAE3-7D1247F365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4726" y="5493301"/>
                      <a:ext cx="876458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Straight Arrow Connector 33">
                  <a:extLst>
                    <a:ext uri="{FF2B5EF4-FFF2-40B4-BE49-F238E27FC236}">
                      <a16:creationId xmlns="" xmlns:a16="http://schemas.microsoft.com/office/drawing/2014/main" id="{2002E67E-4909-4D6E-BD2E-10D0948C9B68}"/>
                    </a:ext>
                  </a:extLst>
                </p:cNvPr>
                <p:cNvCxnSpPr/>
                <p:nvPr/>
              </p:nvCxnSpPr>
              <p:spPr>
                <a:xfrm flipH="1">
                  <a:off x="2082504" y="5677967"/>
                  <a:ext cx="290790" cy="3688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="" xmlns:a16="http://schemas.microsoft.com/office/drawing/2014/main" id="{0023DACE-776D-4AF6-A029-6810B055B3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10486" y="1871003"/>
                  <a:ext cx="17331" cy="2780457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="" xmlns:a16="http://schemas.microsoft.com/office/drawing/2014/main" id="{058F245A-0748-47AD-9AC8-5A7698445AF3}"/>
                    </a:ext>
                  </a:extLst>
                </p:cNvPr>
                <p:cNvCxnSpPr/>
                <p:nvPr/>
              </p:nvCxnSpPr>
              <p:spPr>
                <a:xfrm flipH="1">
                  <a:off x="1702191" y="4651460"/>
                  <a:ext cx="1308295" cy="1594595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="" xmlns:a16="http://schemas.microsoft.com/office/drawing/2014/main" id="{53AE4BFA-11ED-490B-8F4A-D0161C260BB5}"/>
                    </a:ext>
                  </a:extLst>
                </p:cNvPr>
                <p:cNvCxnSpPr/>
                <p:nvPr/>
              </p:nvCxnSpPr>
              <p:spPr>
                <a:xfrm>
                  <a:off x="3002134" y="4642341"/>
                  <a:ext cx="407611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="" xmlns:a16="http://schemas.microsoft.com/office/drawing/2014/main" id="{E4530005-240F-41AD-AFD1-ACB0834AC9A0}"/>
                    </a:ext>
                  </a:extLst>
                </p:cNvPr>
                <p:cNvCxnSpPr/>
                <p:nvPr/>
              </p:nvCxnSpPr>
              <p:spPr>
                <a:xfrm>
                  <a:off x="5767753" y="516685"/>
                  <a:ext cx="0" cy="3604089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="" xmlns:a16="http://schemas.microsoft.com/office/drawing/2014/main" id="{D7A605F4-7D03-40C4-9143-5F9A952B17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49690" y="3293135"/>
                  <a:ext cx="2005856" cy="2200166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="" xmlns:a16="http://schemas.microsoft.com/office/drawing/2014/main" id="{73A8969B-20E9-477D-869D-B9D5797FCC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9610" y="4145024"/>
                  <a:ext cx="5347923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="" xmlns:a16="http://schemas.microsoft.com/office/drawing/2014/main" id="{906ACF21-1541-4998-A4CA-E3BDFE0D71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67753" y="4637392"/>
                  <a:ext cx="546442" cy="694263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="" xmlns:a16="http://schemas.microsoft.com/office/drawing/2014/main" id="{491A33BB-2943-4AD9-AB45-9F2016D73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492550" y="5307408"/>
                  <a:ext cx="3257872" cy="24246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="" xmlns:a16="http://schemas.microsoft.com/office/drawing/2014/main" id="{9FB5EF77-D6CE-4566-8A1A-C69F62EFD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2006" y="4145024"/>
                  <a:ext cx="2789815" cy="0"/>
                </a:xfrm>
                <a:prstGeom prst="line">
                  <a:avLst/>
                </a:prstGeom>
                <a:ln w="349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xmlns="" id="{73893D3B-67D2-4715-828A-516883DFBC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73608" y="4973700"/>
                      <a:ext cx="876458" cy="3820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xmlns="" xmlns:a14="http://schemas.microsoft.com/office/drawing/2010/main" id="{73893D3B-67D2-4715-828A-516883DFBC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73608" y="4973700"/>
                      <a:ext cx="876458" cy="38202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6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xmlns="" id="{19427CE7-79E8-4A08-94DB-685C25A27D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56965" y="4257676"/>
                      <a:ext cx="876458" cy="3797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xmlns="" xmlns:a14="http://schemas.microsoft.com/office/drawing/2010/main" id="{19427CE7-79E8-4A08-94DB-685C25A27DB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6965" y="4257676"/>
                      <a:ext cx="876458" cy="37971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xmlns="" id="{F891B2AC-0DAD-4108-9B68-6A8C5DAAAB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1220" y="3901316"/>
                      <a:ext cx="51507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xmlns="" xmlns:a14="http://schemas.microsoft.com/office/drawing/2010/main" id="{F891B2AC-0DAD-4108-9B68-6A8C5DAAAB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1220" y="3901316"/>
                      <a:ext cx="51507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9412" r="-5882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B09A53A2-B87F-446F-90D0-CC67115B5983}"/>
                  </a:ext>
                </a:extLst>
              </p:cNvPr>
              <p:cNvSpPr txBox="1"/>
              <p:nvPr/>
            </p:nvSpPr>
            <p:spPr>
              <a:xfrm>
                <a:off x="5308209" y="-260078"/>
                <a:ext cx="787791" cy="799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8DC8E81B-5EA7-4C6E-8710-F23166BC57A0}"/>
                  </a:ext>
                </a:extLst>
              </p:cNvPr>
              <p:cNvSpPr txBox="1"/>
              <p:nvPr/>
            </p:nvSpPr>
            <p:spPr>
              <a:xfrm>
                <a:off x="7958680" y="4039815"/>
                <a:ext cx="787791" cy="799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A5C52C10-2D53-44B7-BA7E-D21F00A8E535}"/>
                  </a:ext>
                </a:extLst>
              </p:cNvPr>
              <p:cNvSpPr txBox="1"/>
              <p:nvPr/>
            </p:nvSpPr>
            <p:spPr>
              <a:xfrm>
                <a:off x="4231110" y="5361132"/>
                <a:ext cx="787791" cy="799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5AA04097-7C5A-44B7-BEE1-732CC0449223}"/>
                </a:ext>
              </a:extLst>
            </p:cNvPr>
            <p:cNvCxnSpPr/>
            <p:nvPr/>
          </p:nvCxnSpPr>
          <p:spPr>
            <a:xfrm flipV="1">
              <a:off x="8690570" y="2609263"/>
              <a:ext cx="0" cy="1239016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Ramendra Kumar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9097" y="395672"/>
                <a:ext cx="4542590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Plotting Cost Function, taking both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97" y="395672"/>
                <a:ext cx="454259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78523" y="3613611"/>
            <a:ext cx="273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Equation of 3D </a:t>
            </a:r>
            <a:r>
              <a:rPr lang="en-US" dirty="0"/>
              <a:t>Paraboloid</a:t>
            </a:r>
          </a:p>
        </p:txBody>
      </p:sp>
    </p:spTree>
    <p:extLst>
      <p:ext uri="{BB962C8B-B14F-4D97-AF65-F5344CB8AC3E}">
        <p14:creationId xmlns:p14="http://schemas.microsoft.com/office/powerpoint/2010/main" val="201416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3837</TotalTime>
  <Words>3144</Words>
  <Application>Microsoft Office PowerPoint</Application>
  <PresentationFormat>Custom</PresentationFormat>
  <Paragraphs>507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Office Theme</vt:lpstr>
      <vt:lpstr>1_Office Theme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Ramendra</dc:creator>
  <cp:lastModifiedBy>hP</cp:lastModifiedBy>
  <cp:revision>109</cp:revision>
  <cp:lastPrinted>2020-06-26T10:10:45Z</cp:lastPrinted>
  <dcterms:created xsi:type="dcterms:W3CDTF">2020-06-07T09:06:41Z</dcterms:created>
  <dcterms:modified xsi:type="dcterms:W3CDTF">2020-10-13T10:56:48Z</dcterms:modified>
</cp:coreProperties>
</file>