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6EF84D-8CC5-481B-8044-BABA15ADE28F}">
  <a:tblStyle styleId="{016EF84D-8CC5-481B-8044-BABA15ADE28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aleway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leway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4.xml"/><Relationship Id="rId33" Type="http://schemas.openxmlformats.org/officeDocument/2006/relationships/font" Target="fonts/Lato-bold.fntdata"/><Relationship Id="rId10" Type="http://schemas.openxmlformats.org/officeDocument/2006/relationships/slide" Target="slides/slide3.xml"/><Relationship Id="rId32" Type="http://schemas.openxmlformats.org/officeDocument/2006/relationships/font" Target="fonts/Lato-regular.fntdata"/><Relationship Id="rId13" Type="http://schemas.openxmlformats.org/officeDocument/2006/relationships/slide" Target="slides/slide6.xml"/><Relationship Id="rId35" Type="http://schemas.openxmlformats.org/officeDocument/2006/relationships/font" Target="fonts/Lato-boldItalic.fntdata"/><Relationship Id="rId12" Type="http://schemas.openxmlformats.org/officeDocument/2006/relationships/slide" Target="slides/slide5.xml"/><Relationship Id="rId34" Type="http://schemas.openxmlformats.org/officeDocument/2006/relationships/font" Target="fonts/Lato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6f9cb4e5c_2_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16f9cb4e5c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6f9cb4e5c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16f9cb4e5c_2_1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6f9cb4e5c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16f9cb4e5c_2_1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6f9cb4e5c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16f9cb4e5c_2_1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6f9cb4e5c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16f9cb4e5c_2_1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6f9cb4e5c_2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16f9cb4e5c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6f9cb4e5c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16f9cb4e5c_2_1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f9cb4e5c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16f9cb4e5c_2_15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6f9cb4e5c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16f9cb4e5c_2_16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6f9cb4e5c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16f9cb4e5c_2_16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6f9cb4e5c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16f9cb4e5c_2_17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6f9cb4e5c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16f9cb4e5c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6f9cb4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16f9cb4e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f9cb4e5c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16f9cb4e5c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6f9cb4e5c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16f9cb4e5c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6f9cb4e5c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16f9cb4e5c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6f9cb4e5c_2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16f9cb4e5c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6f9cb4e5c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16f9cb4e5c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6f9cb4e5c_2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16f9cb4e5c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f9cb4e5c_2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16f9cb4e5c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nvs67g8NmaC2peafheejmKZ1EPLqNodfGNftLAYMSaE/ed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nvs67g8NmaC2peafheejmKZ1EPLqNodfGNftLAYMSaE/edi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rello.com/b/MQM4Ihfh/kanban-sg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Sistema de Gerenciamento Hospitalar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450" y="2987150"/>
            <a:ext cx="76881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Gean Fernandes da Silva 	- 11811BSI257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Maxley Soares da Costa 		- 11911BCC038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João Vitor Afonso Pereira 	- 11911BCC037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Henrique de Moraes Segatto 	- 11721BSI241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Thalita Alves de Sousa 		- 11511EMT033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Especificação dos Requisitos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Requisitos Funcionais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Requisitos Não-Funcionais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4605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Especificação de Requisitos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729450" y="1201918"/>
            <a:ext cx="1488233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Use Case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1974850" y="1689716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882" y="0"/>
            <a:ext cx="69753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729450" y="1201918"/>
            <a:ext cx="1488233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Use Case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99" name="Google Shape;199;p36"/>
          <p:cNvGraphicFramePr/>
          <p:nvPr/>
        </p:nvGraphicFramePr>
        <p:xfrm>
          <a:off x="3499149" y="1065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{016EF84D-8CC5-481B-8044-BABA15ADE28F}</a:tableStyleId>
              </a:tblPr>
              <a:tblGrid>
                <a:gridCol w="1713925"/>
                <a:gridCol w="3479775"/>
              </a:tblGrid>
              <a:tr h="30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Case Name</a:t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Pré-condições</a:t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Requisição Bem sucedida</a:t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Requisição falha</a:t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Ator primário</a:t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Gatilho</a:t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Flow </a:t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Extensions</a:t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p36"/>
          <p:cNvSpPr/>
          <p:nvPr/>
        </p:nvSpPr>
        <p:spPr>
          <a:xfrm>
            <a:off x="1974850" y="1689716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6"/>
          <p:cNvSpPr txBox="1"/>
          <p:nvPr/>
        </p:nvSpPr>
        <p:spPr>
          <a:xfrm>
            <a:off x="283779" y="2304149"/>
            <a:ext cx="3215370" cy="2120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0" i="0" lang="pt-BR" sz="18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Especificação de Requisitos </a:t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t/>
            </a:r>
            <a:endParaRPr b="1" i="0" sz="23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-564337" y="1318649"/>
            <a:ext cx="3550720" cy="2650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Projeto </a:t>
            </a:r>
            <a:br>
              <a:rPr lang="pt-BR" sz="23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Arquitetural </a:t>
            </a:r>
            <a:br>
              <a:rPr lang="pt-BR" sz="23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Preliminar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7" name="Google Shape;207;p37"/>
          <p:cNvPicPr preferRelativeResize="0"/>
          <p:nvPr/>
        </p:nvPicPr>
        <p:blipFill rotWithShape="1">
          <a:blip r:embed="rId3">
            <a:alphaModFix/>
          </a:blip>
          <a:srcRect b="9513" l="1136" r="1703" t="0"/>
          <a:stretch/>
        </p:blipFill>
        <p:spPr>
          <a:xfrm>
            <a:off x="2612831" y="11081"/>
            <a:ext cx="3918339" cy="512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Sistema de Gerenciamento Hospitalar – 3ª Entrega</a:t>
            </a:r>
            <a:endParaRPr/>
          </a:p>
        </p:txBody>
      </p:sp>
      <p:sp>
        <p:nvSpPr>
          <p:cNvPr id="213" name="Google Shape;213;p38"/>
          <p:cNvSpPr txBox="1"/>
          <p:nvPr>
            <p:ph idx="1" type="subTitle"/>
          </p:nvPr>
        </p:nvSpPr>
        <p:spPr>
          <a:xfrm>
            <a:off x="729450" y="2987150"/>
            <a:ext cx="76881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Gean Fernandes da Silva 	- 11811BSI257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Maxley Soares da Costa 		- 11911BCC038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João Vitor Afonso Pereira 	- 11911BCC037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Henrique de Moraes Segatto 	- 11721BSI241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Thalita Alves de Sousa 		- 11511EMT033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0" y="5015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Correções 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111869" y="1235414"/>
            <a:ext cx="8920263" cy="3822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Ajuste da escrita no use case “Cadastrar funcionário”;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Fazer uso de caso para o RF: “Emitir nota fiscal”;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Requisitos funcionais estão subespecificados;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Especificação dos dados que estão sendo trabalhados: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600">
                <a:solidFill>
                  <a:schemeClr val="dk2"/>
                </a:solidFill>
              </a:rPr>
              <a:t>Utilizar Diagrama De Entidade Relacionamento      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600">
                <a:solidFill>
                  <a:schemeClr val="dk2"/>
                </a:solidFill>
              </a:rPr>
              <a:t>Dicionário De Dados      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600">
                <a:solidFill>
                  <a:schemeClr val="dk2"/>
                </a:solidFill>
              </a:rPr>
              <a:t>Diagrama De Objetos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Evitar redundância de fonte de informações;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Rastreabilidade: mapear os requisitos (RF(X)/RNF(X)) no Use case (UC(X))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Desenhar Arquitetura: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600">
                <a:solidFill>
                  <a:schemeClr val="dk2"/>
                </a:solidFill>
              </a:rPr>
              <a:t>Derivar desenho da arquitetura pelo diagrama de plataformas tecnológicas 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47650"/>
            <a:ext cx="41148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350" y="285750"/>
            <a:ext cx="58293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596939"/>
            <a:ext cx="9144000" cy="194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0" y="5015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Arquitetura &gt; Cliente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662" y="1324086"/>
            <a:ext cx="76866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0" y="5015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Arquitetura &gt; Time</a:t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450" y="1338275"/>
            <a:ext cx="7900676" cy="380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0" y="5015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Primeiras Iterações &gt; Back-end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111869" y="1235414"/>
            <a:ext cx="8920263" cy="3822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Funcionamento de Endpoint;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Apresentação do Código.</a:t>
            </a:r>
            <a:endParaRPr/>
          </a:p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0" y="5015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Primeiras Iterações &gt; Front-end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111869" y="1235414"/>
            <a:ext cx="8920263" cy="3822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Apresentação da navegação entre Telas;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Finalidade do sistema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>
                <a:solidFill>
                  <a:schemeClr val="dk2"/>
                </a:solidFill>
              </a:rPr>
              <a:t>Sistema web capaz de: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Auxiliar na gestão de pacientes e funcionários de hospitais públicos e particulares.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Auxiliar no controle que o médico deve ter sobre o paciente.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Diminuir o trabalho repetitivo de marcar consultas para médicos e recepcionistas.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Gerenciamento de recursos do hospital.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Integração entre o sistema e outros sistemas hospitalares.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0" y="5015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Pr</a:t>
            </a:r>
            <a:r>
              <a:rPr lang="pt-BR" sz="2300"/>
              <a:t>oblemas sofridos com o scrum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111869" y="1235414"/>
            <a:ext cx="8920200" cy="3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pt-BR" sz="1600">
                <a:solidFill>
                  <a:schemeClr val="dk2"/>
                </a:solidFill>
              </a:rPr>
              <a:t>Impossibilidade de manter a </a:t>
            </a:r>
            <a:r>
              <a:rPr lang="pt-BR" sz="1600">
                <a:solidFill>
                  <a:schemeClr val="dk2"/>
                </a:solidFill>
              </a:rPr>
              <a:t>consistência</a:t>
            </a:r>
            <a:r>
              <a:rPr lang="pt-BR" sz="1600">
                <a:solidFill>
                  <a:schemeClr val="dk2"/>
                </a:solidFill>
              </a:rPr>
              <a:t> das reuniões.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pt-BR" sz="1600">
                <a:solidFill>
                  <a:schemeClr val="dk2"/>
                </a:solidFill>
              </a:rPr>
              <a:t>Falta de comunicação entre back e front.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pt-BR" sz="1600">
                <a:solidFill>
                  <a:schemeClr val="dk2"/>
                </a:solidFill>
              </a:rPr>
              <a:t>Muito retrabalho.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Principais funcionalidades 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Cadastrar Pacientes e Funcionários.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Agendamento de  consultas médicas.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Possibilidade do Médico adiar, desmarcar ou remarcar suas consultas.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Prontuário Médico dos Pacientes.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relatórios das consultas feitas por cada médico.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Cadastrar Leitos do Hospital.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relatórios de insumos gastos pelo paciente durante sua internação.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histórico de internação de cada Paciente.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Ferramental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729450" y="2078875"/>
            <a:ext cx="7688700" cy="26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Github - Documentação e  Gerenciar Versionamento do Sistema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Trello - Organizar etapas do Desenvolvimento (Quadro Kanban e Scrum)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Draw.io - Diagramas de Caso de Uso para organizar funcionalidades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Google docs - Editar Documentação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Google slides - Apresentações das Entregas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Discord - Reuniões e discussões sobre o projeto, Sprints, etc.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Planejamento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Metodologia SCRUM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Sprints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Sprint Review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Planning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Daily Meetings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Pair Programming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Viabilidade de entrega do projeto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Viabilidade Técnica: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Código simples.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Sem necessidade de pesquisa técnica.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Implementação do banco de dados é simples.</a:t>
            </a:r>
            <a:br>
              <a:rPr b="1" lang="pt-BR">
                <a:solidFill>
                  <a:schemeClr val="dk2"/>
                </a:solidFill>
              </a:rPr>
            </a:b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Viabilidade de Cronograma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Divisão estruturada dos entregáveis (sprints)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Utilização do trello.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Sistema de Gerenciamento Hospitalar – 2ª Entrega</a:t>
            </a:r>
            <a:endParaRPr/>
          </a:p>
        </p:txBody>
      </p:sp>
      <p:sp>
        <p:nvSpPr>
          <p:cNvPr id="168" name="Google Shape;168;p31"/>
          <p:cNvSpPr txBox="1"/>
          <p:nvPr>
            <p:ph idx="1" type="subTitle"/>
          </p:nvPr>
        </p:nvSpPr>
        <p:spPr>
          <a:xfrm>
            <a:off x="729450" y="2987150"/>
            <a:ext cx="76881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Gean Fernandes da Silva 	- 11811BSI257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Maxley Soares da Costa 	- 11911BCC038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João Vitor Afonso Pereira 	- 11911BCC037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Henrique de Moraes Segatto 	- 11721BSI241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Thalita Alves de Sousa 		- 11511EMT033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Revisão da Concepção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0" i="0" lang="pt-BR" sz="1800" u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Construir um sistema web capaz de auxiliar funcionários e pacientes de hospitais públicos e particulares a gerenciar consultas médicas além de auxiliar a seção administrativa do hospital no gerenciamento de seus recursos.</a:t>
            </a:r>
            <a:endParaRPr b="1" i="0" sz="1800" u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Viabilidade De Entrega Do Projeto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729450" y="1816114"/>
            <a:ext cx="8225364" cy="3197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sz="1800">
                <a:solidFill>
                  <a:schemeClr val="dk2"/>
                </a:solidFill>
              </a:rPr>
              <a:t>Viabilidade Técnica:</a:t>
            </a:r>
            <a:endParaRPr sz="18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>
                <a:solidFill>
                  <a:schemeClr val="dk2"/>
                </a:solidFill>
              </a:rPr>
              <a:t>Código simples;</a:t>
            </a:r>
            <a:endParaRPr sz="18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>
                <a:solidFill>
                  <a:schemeClr val="dk2"/>
                </a:solidFill>
              </a:rPr>
              <a:t>Sem necessidade de pesquisa técnica;</a:t>
            </a:r>
            <a:endParaRPr sz="18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>
                <a:solidFill>
                  <a:schemeClr val="dk2"/>
                </a:solidFill>
              </a:rPr>
              <a:t>Implementação do banco de dados é simples.</a:t>
            </a:r>
            <a:br>
              <a:rPr lang="pt-BR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sz="1800">
                <a:solidFill>
                  <a:schemeClr val="dk2"/>
                </a:solidFill>
              </a:rPr>
              <a:t>Viabilidade de Cronograma</a:t>
            </a:r>
            <a:endParaRPr sz="18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>
                <a:solidFill>
                  <a:schemeClr val="dk2"/>
                </a:solidFill>
              </a:rPr>
              <a:t>Divisão estruturada dos entregáveis (sprints);</a:t>
            </a:r>
            <a:endParaRPr sz="18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>
                <a:solidFill>
                  <a:schemeClr val="dk2"/>
                </a:solidFill>
              </a:rPr>
              <a:t>Utilização do Trello.</a:t>
            </a:r>
            <a:endParaRPr b="1" sz="1800">
              <a:solidFill>
                <a:schemeClr val="dk2"/>
              </a:solidFill>
            </a:endParaRPr>
          </a:p>
          <a:p>
            <a:pPr indent="0" lvl="1" marL="61595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pt-BR" sz="1800" u="sng">
                <a:solidFill>
                  <a:schemeClr val="hlink"/>
                </a:solidFill>
                <a:hlinkClick r:id="rId3"/>
              </a:rPr>
              <a:t>TRELLO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