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6" r:id="rId12"/>
    <p:sldId id="268" r:id="rId13"/>
    <p:sldId id="265" r:id="rId14"/>
    <p:sldId id="269" r:id="rId15"/>
    <p:sldId id="270" r:id="rId16"/>
    <p:sldId id="271" r:id="rId17"/>
    <p:sldId id="274" r:id="rId18"/>
    <p:sldId id="273" r:id="rId19"/>
    <p:sldId id="272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5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2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93d2a65c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93d2a65c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3d2a65c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93d2a65c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9795bdb0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9795bdb0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9795bdb0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9795bdb0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795bdb0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9795bdb0f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004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795bdb0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9795bdb0f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897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795bdb0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9795bdb0f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27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nvs67g8NmaC2peafheejmKZ1EPLqNodfGNftLAYMSaE/edit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nvs67g8NmaC2peafheejmKZ1EPLqNodfGNftLAYMSaE/edit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MQM4Ihfh/kanban-sgh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Sistema de Gerenciamento Hospitalar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0" y="2987150"/>
            <a:ext cx="7688100" cy="10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Gean Fernandes da Silva 	- 11811BSI257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Maxley Soares da Costa 		- 11911BCC038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 Vitor Afonso Pereira 	- 11911BCC037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Henrique de Moraes Segatto 	- 11721BSI241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Thalita Alves de Sousa 		- 11511EMT033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4DD00-4321-4449-94BC-7CD84CD2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300" dirty="0">
                <a:latin typeface="Raleway" panose="020B0604020202020204" pitchFamily="2" charset="0"/>
                <a:cs typeface="Times New Roman" panose="02020603050405020304" pitchFamily="18" charset="0"/>
              </a:rPr>
              <a:t>Especificação dos Requisitos</a:t>
            </a:r>
            <a:endParaRPr lang="pt-BR" sz="2300" dirty="0">
              <a:latin typeface="Raleway" panose="020B0604020202020204" pitchFamily="2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5A357C-E6CF-4FA7-A543-951413D9E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8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Requisitos Funcionais</a:t>
            </a:r>
          </a:p>
          <a:p>
            <a:pPr marL="146050" indent="0">
              <a:buNone/>
            </a:pPr>
            <a:r>
              <a:rPr lang="pt-BR" sz="18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</a:p>
          <a:p>
            <a:r>
              <a:rPr lang="pt-BR" sz="18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Requisitos Não-Funcionais</a:t>
            </a:r>
          </a:p>
          <a:p>
            <a:endParaRPr lang="pt-BR" sz="1800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 algn="ctr">
              <a:buNone/>
            </a:pPr>
            <a:r>
              <a:rPr lang="pt-BR" sz="1800" b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2"/>
              </a:rPr>
              <a:t>Especificação de Requisitos </a:t>
            </a:r>
            <a:endParaRPr lang="pt-BR" sz="1800" b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>
              <a:buNone/>
            </a:pPr>
            <a:endParaRPr lang="pt-BR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2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4DD00-4321-4449-94BC-7CD84CD2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201918"/>
            <a:ext cx="1488233" cy="535200"/>
          </a:xfrm>
        </p:spPr>
        <p:txBody>
          <a:bodyPr>
            <a:normAutofit/>
          </a:bodyPr>
          <a:lstStyle/>
          <a:p>
            <a:r>
              <a:rPr lang="pt-BR" sz="2300" dirty="0">
                <a:latin typeface="Raleway" panose="020B0604020202020204" pitchFamily="2" charset="0"/>
                <a:cs typeface="Times New Roman" panose="02020603050405020304" pitchFamily="18" charset="0"/>
              </a:rPr>
              <a:t>Use Case</a:t>
            </a:r>
            <a:endParaRPr lang="pt-BR" sz="2300" dirty="0">
              <a:latin typeface="Raleway" panose="020B0604020202020204" pitchFamily="2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8FC2A3B-AD0B-4E2B-B3FE-32C277681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850" y="16897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1B52201-780B-4BA5-8C24-8EBFCB744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882" y="0"/>
            <a:ext cx="69753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4DD00-4321-4449-94BC-7CD84CD2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201918"/>
            <a:ext cx="1488233" cy="535200"/>
          </a:xfrm>
        </p:spPr>
        <p:txBody>
          <a:bodyPr>
            <a:normAutofit/>
          </a:bodyPr>
          <a:lstStyle/>
          <a:p>
            <a:r>
              <a:rPr lang="pt-BR" sz="2300" dirty="0">
                <a:latin typeface="Raleway" panose="020B0604020202020204" pitchFamily="2" charset="0"/>
                <a:cs typeface="Times New Roman" panose="02020603050405020304" pitchFamily="18" charset="0"/>
              </a:rPr>
              <a:t>Use Case</a:t>
            </a:r>
            <a:endParaRPr lang="pt-BR" sz="2300" dirty="0">
              <a:latin typeface="Raleway" panose="020B0604020202020204" pitchFamily="2" charset="0"/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0C4A9D4-EC9F-4B12-AC00-0A090B9A5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62800"/>
              </p:ext>
            </p:extLst>
          </p:nvPr>
        </p:nvGraphicFramePr>
        <p:xfrm>
          <a:off x="3499149" y="1065883"/>
          <a:ext cx="5193699" cy="3441633"/>
        </p:xfrm>
        <a:graphic>
          <a:graphicData uri="http://schemas.openxmlformats.org/drawingml/2006/table">
            <a:tbl>
              <a:tblPr/>
              <a:tblGrid>
                <a:gridCol w="1713921">
                  <a:extLst>
                    <a:ext uri="{9D8B030D-6E8A-4147-A177-3AD203B41FA5}">
                      <a16:colId xmlns:a16="http://schemas.microsoft.com/office/drawing/2014/main" val="3655598033"/>
                    </a:ext>
                  </a:extLst>
                </a:gridCol>
                <a:gridCol w="3479778">
                  <a:extLst>
                    <a:ext uri="{9D8B030D-6E8A-4147-A177-3AD203B41FA5}">
                      <a16:colId xmlns:a16="http://schemas.microsoft.com/office/drawing/2014/main" val="4233286132"/>
                    </a:ext>
                  </a:extLst>
                </a:gridCol>
              </a:tblGrid>
              <a:tr h="3093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 Case </a:t>
                      </a:r>
                      <a:r>
                        <a:rPr lang="pt-BR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  <a:endParaRPr lang="pt-BR" sz="1300" dirty="0">
                        <a:effectLst/>
                      </a:endParaRPr>
                    </a:p>
                  </a:txBody>
                  <a:tcPr marL="57708" marR="57708" marT="57708" marB="577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300" dirty="0">
                        <a:effectLst/>
                      </a:endParaRPr>
                    </a:p>
                  </a:txBody>
                  <a:tcPr marL="57708" marR="57708" marT="57708" marB="577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783167"/>
                  </a:ext>
                </a:extLst>
              </a:tr>
              <a:tr h="3093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Pré-condições</a:t>
                      </a:r>
                      <a:endParaRPr lang="pt-BR" sz="1300">
                        <a:effectLst/>
                      </a:endParaRPr>
                    </a:p>
                  </a:txBody>
                  <a:tcPr marL="57708" marR="57708" marT="57708" marB="577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300" dirty="0">
                        <a:effectLst/>
                      </a:endParaRPr>
                    </a:p>
                  </a:txBody>
                  <a:tcPr marL="57708" marR="57708" marT="57708" marB="577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192499"/>
                  </a:ext>
                </a:extLst>
              </a:tr>
              <a:tr h="5032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Requisição Bem sucedida</a:t>
                      </a:r>
                      <a:endParaRPr lang="pt-BR" sz="1300" dirty="0">
                        <a:effectLst/>
                      </a:endParaRPr>
                    </a:p>
                  </a:txBody>
                  <a:tcPr marL="57708" marR="57708" marT="57708" marB="577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300" dirty="0">
                        <a:effectLst/>
                      </a:endParaRPr>
                    </a:p>
                  </a:txBody>
                  <a:tcPr marL="57708" marR="57708" marT="57708" marB="577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948635"/>
                  </a:ext>
                </a:extLst>
              </a:tr>
              <a:tr h="3093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Requisição falha</a:t>
                      </a:r>
                      <a:endParaRPr lang="pt-BR" sz="1300" dirty="0">
                        <a:effectLst/>
                      </a:endParaRPr>
                    </a:p>
                  </a:txBody>
                  <a:tcPr marL="57708" marR="57708" marT="57708" marB="577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300" dirty="0">
                        <a:effectLst/>
                      </a:endParaRPr>
                    </a:p>
                  </a:txBody>
                  <a:tcPr marL="57708" marR="57708" marT="57708" marB="577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945111"/>
                  </a:ext>
                </a:extLst>
              </a:tr>
              <a:tr h="3093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Ator primário</a:t>
                      </a:r>
                      <a:endParaRPr lang="pt-BR" sz="1300">
                        <a:effectLst/>
                      </a:endParaRPr>
                    </a:p>
                  </a:txBody>
                  <a:tcPr marL="57708" marR="57708" marT="57708" marB="577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300" dirty="0">
                        <a:effectLst/>
                      </a:endParaRPr>
                    </a:p>
                  </a:txBody>
                  <a:tcPr marL="57708" marR="57708" marT="57708" marB="577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587233"/>
                  </a:ext>
                </a:extLst>
              </a:tr>
              <a:tr h="4478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Gatilho</a:t>
                      </a:r>
                      <a:endParaRPr lang="pt-BR" sz="1300">
                        <a:effectLst/>
                      </a:endParaRPr>
                    </a:p>
                  </a:txBody>
                  <a:tcPr marL="57708" marR="57708" marT="57708" marB="577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300" dirty="0">
                        <a:effectLst/>
                      </a:endParaRPr>
                    </a:p>
                  </a:txBody>
                  <a:tcPr marL="57708" marR="57708" marT="57708" marB="577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233727"/>
                  </a:ext>
                </a:extLst>
              </a:tr>
              <a:tr h="7802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Main Flow </a:t>
                      </a:r>
                      <a:endParaRPr lang="pt-BR" sz="1300">
                        <a:effectLst/>
                      </a:endParaRPr>
                    </a:p>
                  </a:txBody>
                  <a:tcPr marL="57708" marR="57708" marT="57708" marB="577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708" marR="57708" marT="57708" marB="577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219551"/>
                  </a:ext>
                </a:extLst>
              </a:tr>
              <a:tr h="4478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Extensions</a:t>
                      </a:r>
                      <a:endParaRPr lang="pt-BR" sz="1300">
                        <a:effectLst/>
                      </a:endParaRPr>
                    </a:p>
                  </a:txBody>
                  <a:tcPr marL="57708" marR="57708" marT="57708" marB="577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708" marR="57708" marT="57708" marB="577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27416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68FC2A3B-AD0B-4E2B-B3FE-32C277681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850" y="16897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785B83F-8DB3-4104-9E87-A81C81CC9F52}"/>
              </a:ext>
            </a:extLst>
          </p:cNvPr>
          <p:cNvSpPr txBox="1">
            <a:spLocks/>
          </p:cNvSpPr>
          <p:nvPr/>
        </p:nvSpPr>
        <p:spPr>
          <a:xfrm>
            <a:off x="283779" y="2304149"/>
            <a:ext cx="3215370" cy="2120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0" dirty="0">
                <a:latin typeface="Raleway" panose="020B0604020202020204" pitchFamily="2" charset="0"/>
                <a:cs typeface="Times New Roman" panose="02020603050405020304" pitchFamily="18" charset="0"/>
              </a:rPr>
              <a:t>Modelo:</a:t>
            </a:r>
          </a:p>
          <a:p>
            <a:endParaRPr lang="pt-BR" sz="1800" b="0" dirty="0">
              <a:latin typeface="Raleway" panose="020B0604020202020204" pitchFamily="2" charset="0"/>
              <a:cs typeface="Times New Roman" panose="02020603050405020304" pitchFamily="18" charset="0"/>
            </a:endParaRPr>
          </a:p>
          <a:p>
            <a:r>
              <a:rPr lang="pt-BR" sz="1800" b="0" dirty="0">
                <a:latin typeface="Raleway" panose="020B0604020202020204" pitchFamily="2" charset="0"/>
                <a:cs typeface="Times New Roman" panose="02020603050405020304" pitchFamily="18" charset="0"/>
                <a:hlinkClick r:id="rId2"/>
              </a:rPr>
              <a:t>Especificação de Requisitos </a:t>
            </a:r>
            <a:endParaRPr lang="pt-BR" sz="1800" b="0" dirty="0">
              <a:latin typeface="Raleway" panose="020B0604020202020204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300" dirty="0">
              <a:latin typeface="Raleway" panose="020B0604020202020204" pitchFamily="2" charset="0"/>
              <a:cs typeface="Times New Roman" panose="02020603050405020304" pitchFamily="18" charset="0"/>
            </a:endParaRPr>
          </a:p>
          <a:p>
            <a:endParaRPr lang="pt-BR" sz="2300" dirty="0">
              <a:latin typeface="Raleway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9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4DD00-4321-4449-94BC-7CD84CD2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4337" y="1318649"/>
            <a:ext cx="3550720" cy="2650235"/>
          </a:xfrm>
        </p:spPr>
        <p:txBody>
          <a:bodyPr>
            <a:normAutofit/>
          </a:bodyPr>
          <a:lstStyle/>
          <a:p>
            <a:pPr algn="ctr"/>
            <a:r>
              <a:rPr lang="pt-BR" sz="2300" dirty="0">
                <a:effectLst/>
                <a:latin typeface="Raleway" panose="020B06040202020202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Projeto </a:t>
            </a:r>
            <a:br>
              <a:rPr lang="pt-BR" sz="2300" dirty="0">
                <a:effectLst/>
                <a:latin typeface="Raleway" panose="020B06040202020202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Raleway" panose="020B06040202020202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Arquitetural </a:t>
            </a:r>
            <a:br>
              <a:rPr lang="pt-BR" sz="2300" dirty="0">
                <a:effectLst/>
                <a:latin typeface="Raleway" panose="020B06040202020202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Raleway" panose="020B06040202020202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Preliminar</a:t>
            </a:r>
            <a:endParaRPr lang="pt-BR" sz="2300" dirty="0">
              <a:latin typeface="Raleway" panose="020B0604020202020204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DC1BD90-FEA1-40E1-9CCD-35D715906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6" r="1704" b="9514"/>
          <a:stretch/>
        </p:blipFill>
        <p:spPr>
          <a:xfrm>
            <a:off x="2612831" y="11081"/>
            <a:ext cx="3918339" cy="51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3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Sistema de Gerenciamento Hospitalar – 3ª Entrega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0" y="2987150"/>
            <a:ext cx="7688100" cy="10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Gean Fernandes da Silva 	- 11811BSI257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Maxley</a:t>
            </a:r>
            <a:r>
              <a:rPr lang="pt-BR" dirty="0"/>
              <a:t> Soares da Costa 	- 11911BCC038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João Vitor Afonso Pereira 	- 11911BCC037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Henrique de Moraes </a:t>
            </a:r>
            <a:r>
              <a:rPr lang="pt-BR" dirty="0" err="1"/>
              <a:t>Segatto</a:t>
            </a:r>
            <a:r>
              <a:rPr lang="pt-BR" dirty="0"/>
              <a:t> 	- 11721BSI241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Thalita Alves de Sousa 		- 11511EMT033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300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4DD00-4321-4449-94BC-7CD84CD2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1527"/>
            <a:ext cx="7688700" cy="535200"/>
          </a:xfrm>
        </p:spPr>
        <p:txBody>
          <a:bodyPr>
            <a:normAutofit/>
          </a:bodyPr>
          <a:lstStyle/>
          <a:p>
            <a:r>
              <a:rPr lang="pt-BR" sz="2300" dirty="0">
                <a:latin typeface="Raleway" panose="020B0604020202020204" pitchFamily="2" charset="0"/>
              </a:rPr>
              <a:t>Correções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5A357C-E6CF-4FA7-A543-951413D9E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869" y="1235414"/>
            <a:ext cx="8920263" cy="3822970"/>
          </a:xfrm>
        </p:spPr>
        <p:txBody>
          <a:bodyPr>
            <a:noAutofit/>
          </a:bodyPr>
          <a:lstStyle/>
          <a:p>
            <a:r>
              <a:rPr lang="pt-BR" sz="1600" dirty="0">
                <a:solidFill>
                  <a:schemeClr val="bg2"/>
                </a:solidFill>
              </a:rPr>
              <a:t>Ajuste da escrita no use case “Cadastrar funcionário”;</a:t>
            </a:r>
          </a:p>
          <a:p>
            <a:r>
              <a:rPr lang="pt-BR" sz="1600" dirty="0">
                <a:solidFill>
                  <a:schemeClr val="bg2"/>
                </a:solidFill>
              </a:rPr>
              <a:t>Fazer uso de caso para o RF: “Emitir nota fiscal”;</a:t>
            </a:r>
          </a:p>
          <a:p>
            <a:r>
              <a:rPr lang="pt-BR" sz="1600" dirty="0">
                <a:solidFill>
                  <a:schemeClr val="bg2"/>
                </a:solidFill>
              </a:rPr>
              <a:t>Requisitos funcionais estão subespecificados;</a:t>
            </a:r>
          </a:p>
          <a:p>
            <a:r>
              <a:rPr lang="pt-BR" sz="1600" dirty="0">
                <a:solidFill>
                  <a:schemeClr val="bg2"/>
                </a:solidFill>
              </a:rPr>
              <a:t>Especificação dos dados que estão sendo trabalhados:</a:t>
            </a:r>
          </a:p>
          <a:p>
            <a:pPr lvl="1"/>
            <a:r>
              <a:rPr lang="pt-BR" sz="1600" dirty="0">
                <a:solidFill>
                  <a:schemeClr val="bg2"/>
                </a:solidFill>
              </a:rPr>
              <a:t>Utilizar Diagrama De Entidade Relacionamento       </a:t>
            </a:r>
          </a:p>
          <a:p>
            <a:pPr lvl="1"/>
            <a:r>
              <a:rPr lang="pt-BR" sz="1600" dirty="0">
                <a:solidFill>
                  <a:schemeClr val="bg2"/>
                </a:solidFill>
              </a:rPr>
              <a:t>Dicionário De Dados       </a:t>
            </a:r>
          </a:p>
          <a:p>
            <a:pPr lvl="1"/>
            <a:r>
              <a:rPr lang="pt-BR" sz="1600" dirty="0">
                <a:solidFill>
                  <a:schemeClr val="bg2"/>
                </a:solidFill>
              </a:rPr>
              <a:t>Diagrama De Objetos </a:t>
            </a:r>
          </a:p>
          <a:p>
            <a:r>
              <a:rPr lang="pt-BR" sz="1600" dirty="0">
                <a:solidFill>
                  <a:schemeClr val="bg2"/>
                </a:solidFill>
              </a:rPr>
              <a:t>Evitar redundância de fonte de informações;</a:t>
            </a:r>
          </a:p>
          <a:p>
            <a:r>
              <a:rPr lang="pt-BR" sz="1600" dirty="0">
                <a:solidFill>
                  <a:schemeClr val="bg2"/>
                </a:solidFill>
              </a:rPr>
              <a:t>Rastreabilidade: mapear os requisitos (RF(X)/RNF(X)) no Use case (UC(X))</a:t>
            </a:r>
          </a:p>
          <a:p>
            <a:r>
              <a:rPr lang="pt-BR" sz="1600" dirty="0">
                <a:solidFill>
                  <a:schemeClr val="bg2"/>
                </a:solidFill>
              </a:rPr>
              <a:t>Desenhar Arquitetura:</a:t>
            </a:r>
          </a:p>
          <a:p>
            <a:pPr lvl="1"/>
            <a:r>
              <a:rPr lang="pt-BR" sz="1600" dirty="0">
                <a:solidFill>
                  <a:schemeClr val="bg2"/>
                </a:solidFill>
              </a:rPr>
              <a:t>Derivar desenho da arquitetura pelo diagrama de plataformas tecnológicas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D13152-56CA-4C61-9B3C-D0A2ABE11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47650"/>
            <a:ext cx="4114800" cy="46482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9AFCCB0-01A5-43B0-9ED1-0544F4AE4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285750"/>
            <a:ext cx="5829300" cy="4572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45537C5-CE78-4739-8446-AFF5A7F56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96939"/>
            <a:ext cx="9144000" cy="194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4DD00-4321-4449-94BC-7CD84CD2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1527"/>
            <a:ext cx="7688700" cy="535200"/>
          </a:xfrm>
        </p:spPr>
        <p:txBody>
          <a:bodyPr>
            <a:normAutofit/>
          </a:bodyPr>
          <a:lstStyle/>
          <a:p>
            <a:r>
              <a:rPr lang="pt-BR" sz="2300" dirty="0">
                <a:latin typeface="Raleway" panose="020B0604020202020204" pitchFamily="2" charset="0"/>
              </a:rPr>
              <a:t>Arquitetura &gt; Cliente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222A150-CAA5-41DB-B2B4-D3E5CBE52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324086"/>
            <a:ext cx="76866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94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4DD00-4321-4449-94BC-7CD84CD2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1527"/>
            <a:ext cx="7688700" cy="535200"/>
          </a:xfrm>
        </p:spPr>
        <p:txBody>
          <a:bodyPr>
            <a:normAutofit/>
          </a:bodyPr>
          <a:lstStyle/>
          <a:p>
            <a:r>
              <a:rPr lang="pt-BR" sz="2300" dirty="0">
                <a:latin typeface="Raleway" panose="020B0604020202020204" pitchFamily="2" charset="0"/>
              </a:rPr>
              <a:t>Arquitetura &gt; Time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EA1003-5BD7-4AC2-B157-7E000543F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532" y="0"/>
            <a:ext cx="47809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2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4DD00-4321-4449-94BC-7CD84CD2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1527"/>
            <a:ext cx="7688700" cy="535200"/>
          </a:xfrm>
        </p:spPr>
        <p:txBody>
          <a:bodyPr>
            <a:normAutofit/>
          </a:bodyPr>
          <a:lstStyle/>
          <a:p>
            <a:r>
              <a:rPr lang="pt-BR" sz="2300" dirty="0">
                <a:latin typeface="Raleway" panose="020B0604020202020204" pitchFamily="2" charset="0"/>
              </a:rPr>
              <a:t>Primeiras Iterações &gt; Back-</a:t>
            </a:r>
            <a:r>
              <a:rPr lang="pt-BR" sz="2300" dirty="0" err="1">
                <a:latin typeface="Raleway" panose="020B0604020202020204" pitchFamily="2" charset="0"/>
              </a:rPr>
              <a:t>end</a:t>
            </a:r>
            <a:endParaRPr lang="pt-BR" sz="2300" dirty="0">
              <a:latin typeface="Raleway" panose="020B0604020202020204" pitchFamily="2" charset="0"/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7A0D8634-57C0-4928-8D8D-634FC2AB6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869" y="1235414"/>
            <a:ext cx="8920263" cy="3822970"/>
          </a:xfrm>
        </p:spPr>
        <p:txBody>
          <a:bodyPr>
            <a:noAutofit/>
          </a:bodyPr>
          <a:lstStyle/>
          <a:p>
            <a:pPr marL="146050" indent="0" algn="ctr">
              <a:buNone/>
            </a:pPr>
            <a:r>
              <a:rPr lang="pt-BR" sz="1600" dirty="0">
                <a:solidFill>
                  <a:schemeClr val="bg2"/>
                </a:solidFill>
              </a:rPr>
              <a:t>Resultados</a:t>
            </a:r>
          </a:p>
          <a:p>
            <a:r>
              <a:rPr lang="pt-BR" sz="1600" dirty="0">
                <a:solidFill>
                  <a:schemeClr val="bg2"/>
                </a:solidFill>
              </a:rPr>
              <a:t>Funcionamento de </a:t>
            </a:r>
            <a:r>
              <a:rPr lang="pt-BR" sz="1600" dirty="0" err="1">
                <a:solidFill>
                  <a:schemeClr val="bg2"/>
                </a:solidFill>
              </a:rPr>
              <a:t>Endpoint</a:t>
            </a:r>
            <a:r>
              <a:rPr lang="pt-BR" sz="1600" dirty="0">
                <a:solidFill>
                  <a:schemeClr val="bg2"/>
                </a:solidFill>
              </a:rPr>
              <a:t>;</a:t>
            </a:r>
          </a:p>
          <a:p>
            <a:r>
              <a:rPr lang="pt-BR" sz="1600" dirty="0">
                <a:solidFill>
                  <a:schemeClr val="bg2"/>
                </a:solidFill>
              </a:rPr>
              <a:t>Apresentação do Código.</a:t>
            </a:r>
          </a:p>
          <a:p>
            <a:pPr marL="615950" lvl="1" indent="0">
              <a:buNone/>
            </a:pPr>
            <a:endParaRPr lang="pt-BR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309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4DD00-4321-4449-94BC-7CD84CD2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1527"/>
            <a:ext cx="7688700" cy="535200"/>
          </a:xfrm>
        </p:spPr>
        <p:txBody>
          <a:bodyPr>
            <a:normAutofit/>
          </a:bodyPr>
          <a:lstStyle/>
          <a:p>
            <a:r>
              <a:rPr lang="pt-BR" sz="2300" dirty="0">
                <a:latin typeface="Raleway" panose="020B0604020202020204" pitchFamily="2" charset="0"/>
              </a:rPr>
              <a:t>Primeiras Iterações &gt; Front-</a:t>
            </a:r>
            <a:r>
              <a:rPr lang="pt-BR" sz="2300" dirty="0" err="1">
                <a:latin typeface="Raleway" panose="020B0604020202020204" pitchFamily="2" charset="0"/>
              </a:rPr>
              <a:t>end</a:t>
            </a:r>
            <a:endParaRPr lang="pt-BR" sz="2300" dirty="0">
              <a:latin typeface="Raleway" panose="020B0604020202020204" pitchFamily="2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5A357C-E6CF-4FA7-A543-951413D9E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869" y="1235414"/>
            <a:ext cx="8920263" cy="3822970"/>
          </a:xfrm>
        </p:spPr>
        <p:txBody>
          <a:bodyPr>
            <a:noAutofit/>
          </a:bodyPr>
          <a:lstStyle/>
          <a:p>
            <a:pPr marL="146050" indent="0" algn="ctr">
              <a:buNone/>
            </a:pPr>
            <a:r>
              <a:rPr lang="pt-BR" sz="1600" dirty="0">
                <a:solidFill>
                  <a:schemeClr val="bg2"/>
                </a:solidFill>
              </a:rPr>
              <a:t>Resultados</a:t>
            </a:r>
          </a:p>
          <a:p>
            <a:r>
              <a:rPr lang="pt-BR" sz="1600" dirty="0">
                <a:solidFill>
                  <a:schemeClr val="bg2"/>
                </a:solidFill>
              </a:rPr>
              <a:t>Apresentação da navegação entre Telas;</a:t>
            </a:r>
          </a:p>
          <a:p>
            <a:r>
              <a:rPr lang="pt-BR" sz="1600" dirty="0">
                <a:solidFill>
                  <a:schemeClr val="bg2"/>
                </a:solidFill>
              </a:rPr>
              <a:t>Apresentação do Código.</a:t>
            </a:r>
          </a:p>
          <a:p>
            <a:pPr marL="615950" lvl="1" indent="0">
              <a:buNone/>
            </a:pPr>
            <a:endParaRPr lang="pt-BR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40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Finalidade do sistema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Sistema web capaz de: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Auxiliar na gestão de pacientes e funcionários de hospitais públicos e particulares.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Auxiliar no controle que o médico deve ter sobre o paciente.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Diminuir o trabalho repetitivo de marcar consultas para médicos e recepcionistas.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Gerenciamento de recursos do hospital.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Integração entre o sistema e outros sistemas hospitalares.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funcionalidades 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Cadastrar Pacientes e Funcionários.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Agendamento de  consultas médicas.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Possibilidade do Médico adiar, desmarcar ou remarcar suas consultas.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Prontuário Médico dos Pacientes.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Gerar relatórios das consultas feitas por cada médico.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Cadastrar Leitos do Hospital.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Gerar relatórios de insumos gastos pelo paciente durante sua internação.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>
                <a:solidFill>
                  <a:schemeClr val="dk2"/>
                </a:solidFill>
              </a:rPr>
              <a:t>Gerar histórico de internação de cada Paciente.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Ferramental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b="1">
                <a:solidFill>
                  <a:schemeClr val="dk2"/>
                </a:solidFill>
              </a:rPr>
              <a:t>Github - Documentação e  Gerenciar Versionamento do Sistema</a:t>
            </a:r>
            <a:endParaRPr b="1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b="1">
                <a:solidFill>
                  <a:schemeClr val="dk2"/>
                </a:solidFill>
              </a:rPr>
              <a:t>Trello - Organizar etapas do Desenvolvimento (Quadro Kanban e Scrum)</a:t>
            </a:r>
            <a:endParaRPr b="1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b="1">
                <a:solidFill>
                  <a:schemeClr val="dk2"/>
                </a:solidFill>
              </a:rPr>
              <a:t>Draw.io - Diagramas de Caso de Uso para organizar funcionalidades</a:t>
            </a:r>
            <a:endParaRPr b="1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b="1">
                <a:solidFill>
                  <a:schemeClr val="dk2"/>
                </a:solidFill>
              </a:rPr>
              <a:t>Google docs - Editar Documentação</a:t>
            </a:r>
            <a:endParaRPr b="1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b="1">
                <a:solidFill>
                  <a:schemeClr val="dk2"/>
                </a:solidFill>
              </a:rPr>
              <a:t>Google slides - Apresentações das Entregas</a:t>
            </a:r>
            <a:endParaRPr b="1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b="1">
                <a:solidFill>
                  <a:schemeClr val="dk2"/>
                </a:solidFill>
              </a:rPr>
              <a:t>Discord - Reuniões e discussões sobre o projeto, Sprints, etc.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Planejamento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b="1">
                <a:solidFill>
                  <a:schemeClr val="dk2"/>
                </a:solidFill>
              </a:rPr>
              <a:t>Metodologia SCRUM</a:t>
            </a:r>
            <a:endParaRPr b="1"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b="1">
                <a:solidFill>
                  <a:schemeClr val="dk2"/>
                </a:solidFill>
              </a:rPr>
              <a:t>Sprints</a:t>
            </a:r>
            <a:endParaRPr b="1"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b="1">
                <a:solidFill>
                  <a:schemeClr val="dk2"/>
                </a:solidFill>
              </a:rPr>
              <a:t>Sprint Review</a:t>
            </a:r>
            <a:endParaRPr b="1"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b="1">
                <a:solidFill>
                  <a:schemeClr val="dk2"/>
                </a:solidFill>
              </a:rPr>
              <a:t>Planning</a:t>
            </a:r>
            <a:endParaRPr b="1"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b="1">
                <a:solidFill>
                  <a:schemeClr val="dk2"/>
                </a:solidFill>
              </a:rPr>
              <a:t>Daily Meetings</a:t>
            </a:r>
            <a:endParaRPr b="1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b="1">
                <a:solidFill>
                  <a:schemeClr val="dk2"/>
                </a:solidFill>
              </a:rPr>
              <a:t>Pair Programming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Viabilidade de entrega do projeto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b="1" dirty="0">
                <a:solidFill>
                  <a:schemeClr val="dk2"/>
                </a:solidFill>
              </a:rPr>
              <a:t>Viabilidade Técnica:</a:t>
            </a:r>
            <a:endParaRPr b="1" dirty="0"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b="1" dirty="0">
                <a:solidFill>
                  <a:schemeClr val="dk2"/>
                </a:solidFill>
              </a:rPr>
              <a:t>Código simples.</a:t>
            </a:r>
            <a:endParaRPr b="1" dirty="0"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b="1" dirty="0">
                <a:solidFill>
                  <a:schemeClr val="dk2"/>
                </a:solidFill>
              </a:rPr>
              <a:t>Sem necessidade de pesquisa técnica.</a:t>
            </a:r>
            <a:endParaRPr b="1" dirty="0"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b="1" dirty="0">
                <a:solidFill>
                  <a:schemeClr val="dk2"/>
                </a:solidFill>
              </a:rPr>
              <a:t>Implementação do banco de dados é simples.</a:t>
            </a:r>
            <a:br>
              <a:rPr lang="pt-BR" b="1" dirty="0">
                <a:solidFill>
                  <a:schemeClr val="dk2"/>
                </a:solidFill>
              </a:rPr>
            </a:br>
            <a:endParaRPr b="1" dirty="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b="1" dirty="0">
                <a:solidFill>
                  <a:schemeClr val="dk2"/>
                </a:solidFill>
              </a:rPr>
              <a:t>Viabilidade de Cronograma</a:t>
            </a:r>
            <a:endParaRPr b="1" dirty="0"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b="1" dirty="0">
                <a:solidFill>
                  <a:schemeClr val="dk2"/>
                </a:solidFill>
              </a:rPr>
              <a:t>Divisão estruturada dos entregáveis (sprints)</a:t>
            </a:r>
            <a:endParaRPr b="1" dirty="0"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b="1" dirty="0">
                <a:solidFill>
                  <a:schemeClr val="dk2"/>
                </a:solidFill>
              </a:rPr>
              <a:t>Utilização do </a:t>
            </a:r>
            <a:r>
              <a:rPr lang="pt-BR" b="1" dirty="0" err="1">
                <a:solidFill>
                  <a:schemeClr val="dk2"/>
                </a:solidFill>
              </a:rPr>
              <a:t>trello</a:t>
            </a:r>
            <a:r>
              <a:rPr lang="pt-BR" b="1" dirty="0">
                <a:solidFill>
                  <a:schemeClr val="dk2"/>
                </a:solidFill>
              </a:rPr>
              <a:t>.</a:t>
            </a:r>
            <a:endParaRPr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Sistema de Gerenciamento Hospitalar – 2ª Entrega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0" y="2987150"/>
            <a:ext cx="7688100" cy="10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Gean Fernandes da Silva 	- 11811BSI257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Maxley</a:t>
            </a:r>
            <a:r>
              <a:rPr lang="pt-BR" dirty="0"/>
              <a:t> Soares da Costa 	- 11911BCC038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João Vitor Afonso Pereira 	- 11911BCC037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Henrique de Moraes </a:t>
            </a:r>
            <a:r>
              <a:rPr lang="pt-BR" dirty="0" err="1"/>
              <a:t>Segatto</a:t>
            </a:r>
            <a:r>
              <a:rPr lang="pt-BR" dirty="0"/>
              <a:t> 	- 11721BSI241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Thalita Alves de Sousa 		- 11511EMT033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744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Revisão da Concepção</a:t>
            </a:r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just">
              <a:buClr>
                <a:schemeClr val="dk2"/>
              </a:buClr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Construir um sistema web capaz de auxiliar funcionários e pacientes de hospitais públicos e particulares a gerenciar consultas médicas além de auxiliar a seção administrativa do hospital no gerenciamento de seus recursos.</a:t>
            </a:r>
            <a:endParaRPr lang="pt-BR" sz="1800" b="1" i="0" u="none" strike="noStrike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endParaRPr b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371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Viabilidade De Entrega Do Projeto</a:t>
            </a:r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1816114"/>
            <a:ext cx="8225364" cy="3197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sz="1800" dirty="0">
                <a:solidFill>
                  <a:schemeClr val="bg2"/>
                </a:solidFill>
              </a:rPr>
              <a:t>Viabilidade Técnica:</a:t>
            </a:r>
            <a:endParaRPr sz="1800" dirty="0">
              <a:solidFill>
                <a:schemeClr val="bg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sz="1800" dirty="0">
                <a:solidFill>
                  <a:schemeClr val="bg2"/>
                </a:solidFill>
              </a:rPr>
              <a:t>Código simples;</a:t>
            </a:r>
            <a:endParaRPr sz="1800" dirty="0">
              <a:solidFill>
                <a:schemeClr val="bg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sz="1800" dirty="0">
                <a:solidFill>
                  <a:schemeClr val="bg2"/>
                </a:solidFill>
              </a:rPr>
              <a:t>Sem necessidade de pesquisa técnica;</a:t>
            </a:r>
            <a:endParaRPr sz="1800" dirty="0">
              <a:solidFill>
                <a:schemeClr val="bg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sz="1800" dirty="0">
                <a:solidFill>
                  <a:schemeClr val="bg2"/>
                </a:solidFill>
              </a:rPr>
              <a:t>Implementação do banco de dados é simples.</a:t>
            </a:r>
            <a:br>
              <a:rPr lang="pt-BR" sz="1800" dirty="0">
                <a:solidFill>
                  <a:schemeClr val="bg2"/>
                </a:solidFill>
              </a:rPr>
            </a:br>
            <a:endParaRPr sz="1800" dirty="0">
              <a:solidFill>
                <a:schemeClr val="bg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pt-BR" sz="1800" dirty="0">
                <a:solidFill>
                  <a:schemeClr val="bg2"/>
                </a:solidFill>
              </a:rPr>
              <a:t>Viabilidade de Cronograma</a:t>
            </a:r>
            <a:endParaRPr sz="1800" dirty="0">
              <a:solidFill>
                <a:schemeClr val="bg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sz="1800" dirty="0">
                <a:solidFill>
                  <a:schemeClr val="bg2"/>
                </a:solidFill>
              </a:rPr>
              <a:t>Divisão estruturada dos entregáveis (sprints);</a:t>
            </a:r>
            <a:endParaRPr sz="1800" dirty="0">
              <a:solidFill>
                <a:schemeClr val="bg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pt-BR" sz="1800" dirty="0">
                <a:solidFill>
                  <a:schemeClr val="bg2"/>
                </a:solidFill>
              </a:rPr>
              <a:t>Utilização do </a:t>
            </a:r>
            <a:r>
              <a:rPr lang="pt-BR" sz="1800" dirty="0" err="1">
                <a:solidFill>
                  <a:schemeClr val="bg2"/>
                </a:solidFill>
              </a:rPr>
              <a:t>Trello</a:t>
            </a:r>
            <a:r>
              <a:rPr lang="pt-BR" sz="1800" dirty="0">
                <a:solidFill>
                  <a:schemeClr val="bg2"/>
                </a:solidFill>
              </a:rPr>
              <a:t>.</a:t>
            </a:r>
            <a:endParaRPr lang="pt-BR" sz="1800" b="1" dirty="0">
              <a:solidFill>
                <a:schemeClr val="dk2"/>
              </a:solidFill>
            </a:endParaRPr>
          </a:p>
          <a:p>
            <a:pPr marL="61595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pt-BR" sz="1800" b="1" dirty="0">
                <a:solidFill>
                  <a:schemeClr val="dk2"/>
                </a:solidFill>
                <a:hlinkClick r:id="rId3"/>
              </a:rPr>
              <a:t>TRELLO</a:t>
            </a:r>
            <a:endParaRPr lang="pt-BR" sz="1800" b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16465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596</Words>
  <Application>Microsoft Office PowerPoint</Application>
  <PresentationFormat>Apresentação na tela (16:9)</PresentationFormat>
  <Paragraphs>109</Paragraphs>
  <Slides>19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Lato</vt:lpstr>
      <vt:lpstr>Arial</vt:lpstr>
      <vt:lpstr>Times New Roman</vt:lpstr>
      <vt:lpstr>Raleway</vt:lpstr>
      <vt:lpstr>Streamline</vt:lpstr>
      <vt:lpstr>Sistema de Gerenciamento Hospitalar</vt:lpstr>
      <vt:lpstr>Finalidade do sistema</vt:lpstr>
      <vt:lpstr>Principais funcionalidades </vt:lpstr>
      <vt:lpstr>Ferramental</vt:lpstr>
      <vt:lpstr>Planejamento</vt:lpstr>
      <vt:lpstr>Viabilidade de entrega do projeto</vt:lpstr>
      <vt:lpstr>Sistema de Gerenciamento Hospitalar – 2ª Entrega</vt:lpstr>
      <vt:lpstr>Revisão da Concepção</vt:lpstr>
      <vt:lpstr>Viabilidade De Entrega Do Projeto</vt:lpstr>
      <vt:lpstr>Especificação dos Requisitos</vt:lpstr>
      <vt:lpstr>Use Case</vt:lpstr>
      <vt:lpstr>Use Case</vt:lpstr>
      <vt:lpstr>Projeto  Arquitetural  Preliminar</vt:lpstr>
      <vt:lpstr>Sistema de Gerenciamento Hospitalar – 3ª Entrega</vt:lpstr>
      <vt:lpstr>Correções </vt:lpstr>
      <vt:lpstr>Arquitetura &gt; Cliente</vt:lpstr>
      <vt:lpstr>Arquitetura &gt; Time</vt:lpstr>
      <vt:lpstr>Primeiras Iterações &gt; Back-end</vt:lpstr>
      <vt:lpstr>Primeiras Iterações &gt; Front-end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Gerenciamento Hospitalar</dc:title>
  <cp:lastModifiedBy>Thalita Alves de Sousa</cp:lastModifiedBy>
  <cp:revision>2</cp:revision>
  <dcterms:modified xsi:type="dcterms:W3CDTF">2022-02-23T14:00:18Z</dcterms:modified>
</cp:coreProperties>
</file>