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embeddedFontLst>
    <p:embeddedFont>
      <p:font typeface="Average" pitchFamily="2" charset="77"/>
      <p:regular r:id="rId47"/>
    </p:embeddedFont>
    <p:embeddedFont>
      <p:font typeface="Oswald" pitchFamily="2" charset="77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>
      <p:cViewPr varScale="1">
        <p:scale>
          <a:sx n="127" d="100"/>
          <a:sy n="127" d="100"/>
        </p:scale>
        <p:origin x="200" y="6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abc55ec1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abc55ec1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abc55ec13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abc55ec13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88760f37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88760f37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abc55ec13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abc55ec13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bc55ec13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abc55ec13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abc55ec13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abc55ec13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abc55ec1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abc55ec1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abc55ec1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abc55ec1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abc55ec13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abc55ec13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abc55ec13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abc55ec13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abc55ec1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abc55ec1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abc55ec1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abc55ec1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abc55ec13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abc55ec13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abc55ec13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abc55ec13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abc55ec1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abc55ec13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abc55ec1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abc55ec1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abc55ec1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abc55ec1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88760f37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488760f37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abc55ec13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4abc55ec13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abc55ec1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4abc55ec13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abc55ec1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abc55ec1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abc55ec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abc55ec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abc55ec1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abc55ec1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abc55ec13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4abc55ec13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abc55ec1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4abc55ec1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88760f3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488760f3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abc55ec1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4abc55ec1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4abc55ec13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4abc55ec13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4abc55ec13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4abc55ec13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4abc55ec1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4abc55ec1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4abc55ec13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4abc55ec13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88760f37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488760f37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88760f37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88760f37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4abc55ec13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4abc55ec13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4abc55ec13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4abc55ec13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4abc55ec13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4abc55ec13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4abc55ec1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4abc55ec1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488760f37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488760f37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abc55ec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abc55ec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049ff4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049ff4c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abc55ec1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abc55ec1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abc55ec1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abc55ec1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abc55ec1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abc55ec1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DLink/ollama-models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2 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Max Link</a:t>
            </a:r>
            <a:endParaRPr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Code Generation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Return the largest number from a list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Deepseek 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  </a:t>
            </a:r>
            <a:endParaRPr sz="2800">
              <a:solidFill>
                <a:schemeClr val="dk1"/>
              </a:solidFill>
            </a:endParaRPr>
          </a:p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  <a:p>
            <a:pPr marL="45720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123" name="Google Shape;123;p24" title="Screenshot 2025-04-09 195358.png"/>
          <p:cNvPicPr preferRelativeResize="0"/>
          <p:nvPr/>
        </p:nvPicPr>
        <p:blipFill rotWithShape="1">
          <a:blip r:embed="rId3">
            <a:alphaModFix/>
          </a:blip>
          <a:srcRect l="257" t="3334" r="21660"/>
          <a:stretch/>
        </p:blipFill>
        <p:spPr>
          <a:xfrm>
            <a:off x="852775" y="1760200"/>
            <a:ext cx="7629800" cy="1623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Mistral 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t="11087" r="63689"/>
          <a:stretch/>
        </p:blipFill>
        <p:spPr>
          <a:xfrm>
            <a:off x="1754700" y="1952400"/>
            <a:ext cx="5411300" cy="9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6" title="Screenshot 2025-04-09 2003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150" y="1311550"/>
            <a:ext cx="7058875" cy="29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Reverse an Input String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Deepseek 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28" title="Screenshot 2025-04-09 2009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50" y="1790700"/>
            <a:ext cx="89058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Mistral </a:t>
            </a: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00" y="1451675"/>
            <a:ext cx="8829549" cy="23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7" y="992300"/>
            <a:ext cx="6723775" cy="38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Check If a Number is Prime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Specs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Deepseek</a:t>
            </a:r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the operation by just looping till square root of 'num', because a larger factor must be a multiple smaller than the squared number to produce that large factored product</a:t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3" y="1839000"/>
            <a:ext cx="88487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Mistral </a:t>
            </a:r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 </a:t>
            </a:r>
            <a:endParaRPr sz="2800">
              <a:solidFill>
                <a:schemeClr val="dk1"/>
              </a:solidFill>
            </a:endParaRPr>
          </a:p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endParaRPr sz="2800"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50" y="977600"/>
            <a:ext cx="8126101" cy="34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endParaRPr sz="2800"/>
          </a:p>
        </p:txBody>
      </p:sp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 t="2477"/>
          <a:stretch/>
        </p:blipFill>
        <p:spPr>
          <a:xfrm>
            <a:off x="311700" y="1296100"/>
            <a:ext cx="8924925" cy="21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Usage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38696" lvl="0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 err="1">
                <a:solidFill>
                  <a:schemeClr val="dk1"/>
                </a:solidFill>
              </a:rPr>
              <a:t>Deepseek</a:t>
            </a:r>
            <a:r>
              <a:rPr lang="en" sz="2800" dirty="0">
                <a:solidFill>
                  <a:schemeClr val="dk1"/>
                </a:solidFill>
              </a:rPr>
              <a:t> </a:t>
            </a:r>
            <a:endParaRPr sz="2800" dirty="0">
              <a:solidFill>
                <a:schemeClr val="dk1"/>
              </a:solidFill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CPU: 11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%, 106-108%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GPU: 79%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RAM: 849 - 864 MB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ttq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0.53 - 1.51seconds</a:t>
            </a: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Text Summarization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PyCrashCourse PDF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</a:t>
            </a:r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Concise Summary 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138696" lvl="0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Rate Text from an Educational Standpoint 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Main Topic Discussed? 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Bullet Point Summary 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Deepseek gave the best answers to the programming pdf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Usage </a:t>
            </a:r>
            <a:endParaRPr/>
          </a:p>
        </p:txBody>
      </p:sp>
      <p:sp>
        <p:nvSpPr>
          <p:cNvPr id="222" name="Google Shape;22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marR="138696" lvl="1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 err="1">
                <a:solidFill>
                  <a:schemeClr val="dk1"/>
                </a:solidFill>
              </a:rPr>
              <a:t>Deepseek</a:t>
            </a:r>
            <a:r>
              <a:rPr lang="en" sz="2800" dirty="0">
                <a:solidFill>
                  <a:schemeClr val="dk1"/>
                </a:solidFill>
              </a:rPr>
              <a:t>   </a:t>
            </a:r>
            <a:endParaRPr sz="2800" dirty="0">
              <a:solidFill>
                <a:schemeClr val="dk1"/>
              </a:solidFill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CPU: 112 - 114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GPU: 77 - 80%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RAM: 870 MB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ttq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0.51 - 7 seconds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General Topic: Birds 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 Specs 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RAM: 16 GB  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Ollama needs RAM to manage the models, handle I/O, and store buffers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GPU: 10 GB  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Primary storage for weights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CPU: 16 Cores 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Tokenization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</a:t>
            </a:r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4" name="Google Shape;2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524" y="851650"/>
            <a:ext cx="6581251" cy="42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Usage </a:t>
            </a:r>
            <a:endParaRPr/>
          </a:p>
        </p:txBody>
      </p:sp>
      <p:sp>
        <p:nvSpPr>
          <p:cNvPr id="240" name="Google Shape;240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marR="138696" lvl="1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Llama   </a:t>
            </a:r>
            <a:endParaRPr sz="2800" dirty="0">
              <a:solidFill>
                <a:schemeClr val="dk1"/>
              </a:solidFill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CPU: 259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GPU: 45%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RAM: 7.8GB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ttq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8-23 seconds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Creative Writing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5"/>
          <p:cNvSpPr txBox="1">
            <a:spLocks noGrp="1"/>
          </p:cNvSpPr>
          <p:nvPr>
            <p:ph type="body" idx="1"/>
          </p:nvPr>
        </p:nvSpPr>
        <p:spPr>
          <a:xfrm>
            <a:off x="590500" y="348600"/>
            <a:ext cx="8692800" cy="4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38696" lvl="0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Deepseek: refused to write stories  </a:t>
            </a:r>
            <a:endParaRPr sz="2800">
              <a:solidFill>
                <a:schemeClr val="dk1"/>
              </a:solidFill>
            </a:endParaRPr>
          </a:p>
          <a:p>
            <a:pPr marL="457200" marR="138696" lvl="0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Mistral &amp; Llama wrote: </a:t>
            </a:r>
            <a:endParaRPr sz="2800">
              <a:solidFill>
                <a:schemeClr val="dk1"/>
              </a:solidFill>
            </a:endParaRPr>
          </a:p>
          <a:p>
            <a:pPr marL="914400" marR="138696" lvl="0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 sz="2800">
                <a:solidFill>
                  <a:schemeClr val="dk1"/>
                </a:solidFill>
              </a:rPr>
              <a:t>Grumpy Dwarf </a:t>
            </a:r>
            <a:endParaRPr sz="2800">
              <a:solidFill>
                <a:schemeClr val="dk1"/>
              </a:solidFill>
            </a:endParaRPr>
          </a:p>
          <a:p>
            <a:pPr marL="914400" marR="138696" lvl="0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 sz="2800">
                <a:solidFill>
                  <a:schemeClr val="dk1"/>
                </a:solidFill>
              </a:rPr>
              <a:t>SMU Student Studying LLMs </a:t>
            </a:r>
            <a:endParaRPr sz="2800">
              <a:solidFill>
                <a:schemeClr val="dk1"/>
              </a:solidFill>
            </a:endParaRPr>
          </a:p>
          <a:p>
            <a:pPr marL="914400" marR="138696" lvl="0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 sz="2800">
                <a:solidFill>
                  <a:schemeClr val="dk1"/>
                </a:solidFill>
              </a:rPr>
              <a:t>Sentient LLM 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endParaRPr sz="2800"/>
          </a:p>
        </p:txBody>
      </p:sp>
      <p:pic>
        <p:nvPicPr>
          <p:cNvPr id="258" name="Google Shape;2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503" y="0"/>
            <a:ext cx="572899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5" name="Google Shape;2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952" y="0"/>
            <a:ext cx="654769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Usage </a:t>
            </a:r>
            <a:endParaRPr/>
          </a:p>
        </p:txBody>
      </p:sp>
      <p:sp>
        <p:nvSpPr>
          <p:cNvPr id="271" name="Google Shape;271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marR="138696" lvl="1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Mistral </a:t>
            </a:r>
            <a:endParaRPr sz="2800" dirty="0">
              <a:solidFill>
                <a:schemeClr val="dk1"/>
              </a:solidFill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CPU: 87 - 108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GPU: 90%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RAM: 1.5 GB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ttq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5-12 seconds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Multilingual Capabilities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Phrases </a:t>
            </a:r>
            <a:endParaRPr/>
          </a:p>
        </p:txBody>
      </p:sp>
      <p:sp>
        <p:nvSpPr>
          <p:cNvPr id="282" name="Google Shape;28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30">
                <a:solidFill>
                  <a:schemeClr val="accent2"/>
                </a:solidFill>
              </a:rPr>
              <a:t>Spanish: "El perro corre rápido en el parque."</a:t>
            </a:r>
            <a:endParaRPr sz="623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23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230">
                <a:solidFill>
                  <a:schemeClr val="accent2"/>
                </a:solidFill>
              </a:rPr>
              <a:t>French: "Le chat dort sur le canapé toute la journée."</a:t>
            </a:r>
            <a:endParaRPr sz="623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23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230">
                <a:solidFill>
                  <a:schemeClr val="accent2"/>
                </a:solidFill>
              </a:rPr>
              <a:t>German: "Die Sonne scheint heute sehr hell."</a:t>
            </a:r>
            <a:endParaRPr sz="6230">
              <a:solidFill>
                <a:schemeClr val="accent2"/>
              </a:solidFill>
              <a:highlight>
                <a:srgbClr val="1A1A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50">
              <a:solidFill>
                <a:srgbClr val="D8DEE9"/>
              </a:solidFill>
              <a:highlight>
                <a:srgbClr val="1A1A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83" name="Google Shape;283;p5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Spanish: "the dog runs fast in the park."</a:t>
            </a:r>
            <a:endParaRPr sz="20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French: "The cat sleeps on the couch all day."</a:t>
            </a:r>
            <a:endParaRPr sz="20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German: "The sun shines very brightly today."</a:t>
            </a:r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Multilingual Capabilities </a:t>
            </a:r>
            <a:endParaRPr/>
          </a:p>
        </p:txBody>
      </p:sp>
      <p:sp>
        <p:nvSpPr>
          <p:cNvPr id="289" name="Google Shape;289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38696" lvl="0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Deepseek refused to translate </a:t>
            </a:r>
            <a:endParaRPr sz="2800">
              <a:solidFill>
                <a:schemeClr val="dk1"/>
              </a:solidFill>
            </a:endParaRPr>
          </a:p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marR="138696" lvl="0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Mistral and Llama translated all the sentences correctly 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84100" y="191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34725" y="79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9600">
                <a:solidFill>
                  <a:schemeClr val="dk1"/>
                </a:solidFill>
              </a:rPr>
              <a:t>Deepseek-Coder:1.3b (small)   </a:t>
            </a:r>
            <a:endParaRPr sz="9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</a:rPr>
              <a:t> 1.3B parameters</a:t>
            </a:r>
            <a:endParaRPr sz="9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6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9600">
                <a:solidFill>
                  <a:schemeClr val="dk1"/>
                </a:solidFill>
              </a:rPr>
              <a:t>Mistral  (medium)</a:t>
            </a:r>
            <a:endParaRPr sz="9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</a:rPr>
              <a:t> 7B parameters</a:t>
            </a:r>
            <a:endParaRPr sz="9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6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9600">
                <a:solidFill>
                  <a:schemeClr val="dk1"/>
                </a:solidFill>
              </a:rPr>
              <a:t>Llama 2:13b (large) </a:t>
            </a:r>
            <a:endParaRPr sz="9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</a:rPr>
              <a:t>13 billion parameters</a:t>
            </a:r>
            <a:r>
              <a:rPr lang="en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Resource Comparison  </a:t>
            </a:r>
            <a:endParaRPr/>
          </a:p>
        </p:txBody>
      </p:sp>
      <p:sp>
        <p:nvSpPr>
          <p:cNvPr id="295" name="Google Shape;295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marR="138696" lvl="1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Mistral vs Llama   </a:t>
            </a:r>
            <a:endParaRPr sz="2800" dirty="0">
              <a:solidFill>
                <a:schemeClr val="dk1"/>
              </a:solidFill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CPU: 111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vs 294% 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GPU: 57% vs 46% 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RAM: 1.4 GB vs 8 GB 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ttq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 seconds vs 11 seconds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91440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  <a:latin typeface="Average"/>
                <a:ea typeface="Average"/>
                <a:cs typeface="Average"/>
                <a:sym typeface="Average"/>
              </a:rPr>
              <a:t>Mistral is the best at language translation if resources are a concern   </a:t>
            </a:r>
            <a:endParaRPr sz="2800">
              <a:solidFill>
                <a:schemeClr val="accen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Real World Applications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Applications </a:t>
            </a:r>
            <a:endParaRPr/>
          </a:p>
        </p:txBody>
      </p:sp>
      <p:sp>
        <p:nvSpPr>
          <p:cNvPr id="311" name="Google Shape;311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38696" lvl="0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Coding vs Education </a:t>
            </a:r>
            <a:endParaRPr sz="2800" dirty="0">
              <a:solidFill>
                <a:schemeClr val="dk1"/>
              </a:solidFill>
            </a:endParaRPr>
          </a:p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457200" marR="138696" lvl="0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Democratize AI assistance 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38696" lvl="0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Succinct knowledge in certain areas of expertise 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 </a:t>
            </a:r>
            <a:endParaRPr/>
          </a:p>
        </p:txBody>
      </p:sp>
      <p:sp>
        <p:nvSpPr>
          <p:cNvPr id="317" name="Google Shape;317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9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 Deliverables </a:t>
            </a:r>
            <a:endParaRPr sz="159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344" lvl="0" indent="0" algn="l" rtl="0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2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 GitHub repository: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MaxDLink/ollama-models: 3 ollama models compared</a:t>
            </a:r>
            <a:endParaRPr sz="122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54" lvl="0" indent="0" algn="l" rtl="0">
              <a:lnSpc>
                <a:spcPct val="100000"/>
              </a:lnSpc>
              <a:spcBef>
                <a:spcPts val="106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2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The comprehensive report in PDF format </a:t>
            </a:r>
            <a:endParaRPr sz="122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05" lvl="0" indent="0" algn="l" rtl="0">
              <a:lnSpc>
                <a:spcPct val="100000"/>
              </a:lnSpc>
              <a:spcBef>
                <a:spcPts val="106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2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 10-minute presentation summarizing your findings (to be delivered in class 4/10) </a:t>
            </a:r>
            <a:endParaRPr sz="122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" lvl="0" indent="0" algn="l" rtl="0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2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" lvl="0" indent="0" algn="l" rtl="0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2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" lvl="0" indent="0" algn="l" rtl="0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2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General Questions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Capital of France?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38696" lvl="0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Deepseek said it was incapable of answering  </a:t>
            </a:r>
            <a:endParaRPr sz="2800">
              <a:solidFill>
                <a:schemeClr val="dk1"/>
              </a:solidFill>
            </a:endParaRPr>
          </a:p>
          <a:p>
            <a:pPr marL="457200" marR="138696" lvl="0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Mistral &amp; Llama answered ‘Paris’ 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biggest breakthroughs in python programming in 2025 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38696" lvl="0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Deepseek: 3d graphics, ML, Web Dev.   </a:t>
            </a:r>
            <a:endParaRPr sz="2800">
              <a:solidFill>
                <a:schemeClr val="dk1"/>
              </a:solidFill>
            </a:endParaRPr>
          </a:p>
          <a:p>
            <a:pPr marL="457200" marR="138696" lvl="0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Mistral: Python 4, quantum computing, AI dev. </a:t>
            </a:r>
            <a:endParaRPr sz="2800">
              <a:solidFill>
                <a:schemeClr val="dk1"/>
              </a:solidFill>
            </a:endParaRPr>
          </a:p>
          <a:p>
            <a:pPr marL="457200" marR="138696" lvl="0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Llama: ML &amp; DL, async programming, type hints 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OOP in a simple analogy 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marR="138696" lvl="0" indent="-37973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800">
                <a:solidFill>
                  <a:schemeClr val="dk1"/>
                </a:solidFill>
              </a:rPr>
              <a:t>Deepseek: Student entity (has attributes). Student actions are methods. </a:t>
            </a:r>
            <a:endParaRPr sz="2800">
              <a:solidFill>
                <a:schemeClr val="dk1"/>
              </a:solidFill>
            </a:endParaRPr>
          </a:p>
          <a:p>
            <a:pPr marL="457200" marR="138696" lvl="0" indent="-37973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800">
                <a:solidFill>
                  <a:schemeClr val="dk1"/>
                </a:solidFill>
              </a:rPr>
              <a:t>Mistral: Play with actors. Entities - hammer, nail, etc. Attributes - weight/handle length  </a:t>
            </a:r>
            <a:endParaRPr sz="2800">
              <a:solidFill>
                <a:schemeClr val="dk1"/>
              </a:solidFill>
            </a:endParaRPr>
          </a:p>
          <a:p>
            <a:pPr marL="457200" marR="138696" lvl="0" indent="-37973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800">
                <a:solidFill>
                  <a:schemeClr val="dk1"/>
                </a:solidFill>
              </a:rPr>
              <a:t>Llama: Hosting a party for friends. Guest class with properties - name, age, interest. All guests inherit the Guest base class and modify it    </a:t>
            </a:r>
            <a:endParaRPr sz="2800">
              <a:solidFill>
                <a:schemeClr val="dk1"/>
              </a:solidFill>
            </a:endParaRPr>
          </a:p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endParaRPr/>
          </a:p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Usage 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marR="138696" lvl="1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Llama </a:t>
            </a:r>
            <a:endParaRPr sz="2800" dirty="0">
              <a:solidFill>
                <a:schemeClr val="dk1"/>
              </a:solidFill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CPU: 19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%, 250% 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GPU: 43-44%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RAM: ~8GB 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ttq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8-15 seconds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Macintosh PowerPoint</Application>
  <PresentationFormat>On-screen Show (16:9)</PresentationFormat>
  <Paragraphs>131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Courier New</vt:lpstr>
      <vt:lpstr>Arial</vt:lpstr>
      <vt:lpstr>Times New Roman</vt:lpstr>
      <vt:lpstr>Oswald</vt:lpstr>
      <vt:lpstr>Average</vt:lpstr>
      <vt:lpstr>Calibri</vt:lpstr>
      <vt:lpstr>Slate</vt:lpstr>
      <vt:lpstr>Exam 2 </vt:lpstr>
      <vt:lpstr>Specs </vt:lpstr>
      <vt:lpstr>PC Specs </vt:lpstr>
      <vt:lpstr>Models </vt:lpstr>
      <vt:lpstr>General Questions </vt:lpstr>
      <vt:lpstr>What is the Capital of France? </vt:lpstr>
      <vt:lpstr>3 biggest breakthroughs in python programming in 2025 </vt:lpstr>
      <vt:lpstr>Explain OOP in a simple analogy </vt:lpstr>
      <vt:lpstr>Resource Usage </vt:lpstr>
      <vt:lpstr>Code Generation </vt:lpstr>
      <vt:lpstr>Return the largest number from a list </vt:lpstr>
      <vt:lpstr>Deepseek </vt:lpstr>
      <vt:lpstr>Mistral </vt:lpstr>
      <vt:lpstr>Llama </vt:lpstr>
      <vt:lpstr>Reverse an Input String </vt:lpstr>
      <vt:lpstr>Deepseek </vt:lpstr>
      <vt:lpstr>Mistral </vt:lpstr>
      <vt:lpstr>Llama </vt:lpstr>
      <vt:lpstr>Check If a Number is Prime</vt:lpstr>
      <vt:lpstr>Deepseek</vt:lpstr>
      <vt:lpstr>Mistral </vt:lpstr>
      <vt:lpstr>Llama </vt:lpstr>
      <vt:lpstr>Resource Usage  </vt:lpstr>
      <vt:lpstr>Text Summarization </vt:lpstr>
      <vt:lpstr>PyCrashCourse PDF </vt:lpstr>
      <vt:lpstr>Questions </vt:lpstr>
      <vt:lpstr>Deepseek gave the best answers to the programming pdf </vt:lpstr>
      <vt:lpstr>Resource Usage </vt:lpstr>
      <vt:lpstr>General Topic: Birds  </vt:lpstr>
      <vt:lpstr>Llama </vt:lpstr>
      <vt:lpstr>Resource Usage </vt:lpstr>
      <vt:lpstr>Creative Writing </vt:lpstr>
      <vt:lpstr>PowerPoint Presentation</vt:lpstr>
      <vt:lpstr>PowerPoint Presentation</vt:lpstr>
      <vt:lpstr>PowerPoint Presentation</vt:lpstr>
      <vt:lpstr>Resource Usage </vt:lpstr>
      <vt:lpstr>Multilingual Capabilities </vt:lpstr>
      <vt:lpstr>Phrases </vt:lpstr>
      <vt:lpstr>Multilingual Capabilities </vt:lpstr>
      <vt:lpstr>Highest Resource Comparison  </vt:lpstr>
      <vt:lpstr>Mistral is the best at language translation if resources are a concern    </vt:lpstr>
      <vt:lpstr>Real World Applications </vt:lpstr>
      <vt:lpstr>Real World Applications </vt:lpstr>
      <vt:lpstr>TODOS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Max Link</cp:lastModifiedBy>
  <cp:revision>1</cp:revision>
  <dcterms:modified xsi:type="dcterms:W3CDTF">2025-04-10T18:15:43Z</dcterms:modified>
</cp:coreProperties>
</file>