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01" y="-52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23018E-70B4-4A39-A545-CF5A54B9989F}" type="datetimeFigureOut">
              <a:rPr lang="en-GB" smtClean="0"/>
              <a:t>28/11/2017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2BEC3E-4040-4283-8725-4EB404A3CBEF}" type="slidenum">
              <a:rPr lang="en-GB" smtClean="0"/>
              <a:t>‹#›</a:t>
            </a:fld>
            <a:endParaRPr lang="en-GB"/>
          </a:p>
        </p:txBody>
      </p:sp>
    </p:spTree>
    <p:extLst>
      <p:ext uri="{BB962C8B-B14F-4D97-AF65-F5344CB8AC3E}">
        <p14:creationId xmlns:p14="http://schemas.microsoft.com/office/powerpoint/2010/main" val="1606833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2BEC3E-4040-4283-8725-4EB404A3CBEF}" type="slidenum">
              <a:rPr lang="en-GB" smtClean="0"/>
              <a:t>7</a:t>
            </a:fld>
            <a:endParaRPr lang="en-GB"/>
          </a:p>
        </p:txBody>
      </p:sp>
    </p:spTree>
    <p:extLst>
      <p:ext uri="{BB962C8B-B14F-4D97-AF65-F5344CB8AC3E}">
        <p14:creationId xmlns:p14="http://schemas.microsoft.com/office/powerpoint/2010/main" val="1775641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11/28/2017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11/28/2017</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Lesson 4: ‘File IO’</a:t>
            </a:r>
            <a:endParaRPr lang="en-GB" dirty="0"/>
          </a:p>
        </p:txBody>
      </p:sp>
      <p:sp>
        <p:nvSpPr>
          <p:cNvPr id="3" name="Subtitle 2"/>
          <p:cNvSpPr>
            <a:spLocks noGrp="1"/>
          </p:cNvSpPr>
          <p:nvPr>
            <p:ph type="subTitle" idx="1"/>
          </p:nvPr>
        </p:nvSpPr>
        <p:spPr/>
        <p:txBody>
          <a:bodyPr/>
          <a:lstStyle/>
          <a:p>
            <a:r>
              <a:rPr lang="en-GB" dirty="0" smtClean="0"/>
              <a:t>Chris Wing</a:t>
            </a:r>
            <a:endParaRPr lang="en-GB" dirty="0"/>
          </a:p>
        </p:txBody>
      </p:sp>
    </p:spTree>
    <p:extLst>
      <p:ext uri="{BB962C8B-B14F-4D97-AF65-F5344CB8AC3E}">
        <p14:creationId xmlns:p14="http://schemas.microsoft.com/office/powerpoint/2010/main" val="3536874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Example 2</a:t>
            </a:r>
            <a:endParaRPr lang="en-GB" dirty="0"/>
          </a:p>
        </p:txBody>
      </p:sp>
      <p:sp>
        <p:nvSpPr>
          <p:cNvPr id="3" name="Content Placeholder 2"/>
          <p:cNvSpPr>
            <a:spLocks noGrp="1"/>
          </p:cNvSpPr>
          <p:nvPr>
            <p:ph idx="1"/>
          </p:nvPr>
        </p:nvSpPr>
        <p:spPr/>
        <p:txBody>
          <a:bodyPr>
            <a:normAutofit fontScale="92500" lnSpcReduction="20000"/>
          </a:bodyPr>
          <a:lstStyle/>
          <a:p>
            <a:pPr marL="114300" indent="0">
              <a:buNone/>
            </a:pPr>
            <a:r>
              <a:rPr lang="en-GB" dirty="0" smtClean="0"/>
              <a:t>Now, there is a lot going on in this file, lets break it down.</a:t>
            </a:r>
          </a:p>
          <a:p>
            <a:pPr marL="114300" indent="0">
              <a:buNone/>
            </a:pPr>
            <a:endParaRPr lang="en-GB" dirty="0"/>
          </a:p>
          <a:p>
            <a:pPr marL="114300" indent="0">
              <a:buNone/>
            </a:pPr>
            <a:r>
              <a:rPr lang="en-GB" dirty="0" smtClean="0"/>
              <a:t>The first line creates a new file object called foo, and opens the file ‘multi-lines.txt’ in read only mode.</a:t>
            </a:r>
          </a:p>
          <a:p>
            <a:pPr marL="114300" indent="0">
              <a:buNone/>
            </a:pPr>
            <a:endParaRPr lang="en-GB" dirty="0"/>
          </a:p>
          <a:p>
            <a:pPr marL="114300" indent="0">
              <a:buNone/>
            </a:pPr>
            <a:r>
              <a:rPr lang="en-GB" dirty="0" smtClean="0"/>
              <a:t>Next we create a new variable named ‘lines’ and store each line within foo as a new </a:t>
            </a:r>
            <a:r>
              <a:rPr lang="en-GB" dirty="0" smtClean="0"/>
              <a:t>list item</a:t>
            </a:r>
            <a:r>
              <a:rPr lang="en-GB" dirty="0" smtClean="0"/>
              <a:t>.</a:t>
            </a:r>
          </a:p>
          <a:p>
            <a:pPr marL="114300" indent="0">
              <a:buNone/>
            </a:pPr>
            <a:endParaRPr lang="en-GB" dirty="0"/>
          </a:p>
          <a:p>
            <a:pPr marL="114300" indent="0">
              <a:buNone/>
            </a:pPr>
            <a:r>
              <a:rPr lang="en-GB" dirty="0" smtClean="0"/>
              <a:t>After which we get the length of the array and store that in a new variable ‘length’.</a:t>
            </a:r>
          </a:p>
          <a:p>
            <a:pPr marL="114300" indent="0">
              <a:buNone/>
            </a:pPr>
            <a:endParaRPr lang="en-GB" dirty="0"/>
          </a:p>
          <a:p>
            <a:pPr marL="114300" indent="0">
              <a:buNone/>
            </a:pPr>
            <a:r>
              <a:rPr lang="en-GB" dirty="0" smtClean="0"/>
              <a:t>Next we use a for loop to iterate through the array ‘lines’, and using the local variable from the loop print out each line.</a:t>
            </a:r>
          </a:p>
          <a:p>
            <a:pPr marL="114300" indent="0">
              <a:buNone/>
            </a:pPr>
            <a:endParaRPr lang="en-GB" dirty="0"/>
          </a:p>
          <a:p>
            <a:pPr marL="114300" indent="0">
              <a:buNone/>
            </a:pPr>
            <a:r>
              <a:rPr lang="en-GB" dirty="0" smtClean="0"/>
              <a:t>What did you notice was missing in this example compared to the previous two?</a:t>
            </a:r>
          </a:p>
          <a:p>
            <a:pPr marL="114300" indent="0">
              <a:buNone/>
            </a:pPr>
            <a:endParaRPr lang="en-GB" dirty="0"/>
          </a:p>
        </p:txBody>
      </p:sp>
    </p:spTree>
    <p:extLst>
      <p:ext uri="{BB962C8B-B14F-4D97-AF65-F5344CB8AC3E}">
        <p14:creationId xmlns:p14="http://schemas.microsoft.com/office/powerpoint/2010/main" val="3911282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OS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Python OS is a module you can import that provides methods that help you perform file-processing operations, such as renaming and deleting files.</a:t>
            </a:r>
          </a:p>
          <a:p>
            <a:endParaRPr lang="en-GB" dirty="0"/>
          </a:p>
          <a:p>
            <a:r>
              <a:rPr lang="en-GB" dirty="0" smtClean="0"/>
              <a:t>To use these methods, simply type “import os” at the top of your file.</a:t>
            </a:r>
          </a:p>
          <a:p>
            <a:endParaRPr lang="en-GB" dirty="0"/>
          </a:p>
          <a:p>
            <a:r>
              <a:rPr lang="en-GB" dirty="0" smtClean="0"/>
              <a:t>These include:</a:t>
            </a:r>
          </a:p>
          <a:p>
            <a:endParaRPr lang="en-GB" dirty="0" smtClean="0"/>
          </a:p>
          <a:p>
            <a:pPr lvl="1"/>
            <a:r>
              <a:rPr lang="en-GB" dirty="0"/>
              <a:t>o</a:t>
            </a:r>
            <a:r>
              <a:rPr lang="en-GB" dirty="0" smtClean="0"/>
              <a:t>s.rename(</a:t>
            </a:r>
            <a:r>
              <a:rPr lang="en-GB" dirty="0" smtClean="0">
                <a:solidFill>
                  <a:srgbClr val="00B050"/>
                </a:solidFill>
              </a:rPr>
              <a:t>‘current_file_name’</a:t>
            </a:r>
            <a:r>
              <a:rPr lang="en-GB" dirty="0" smtClean="0"/>
              <a:t>, </a:t>
            </a:r>
            <a:r>
              <a:rPr lang="en-GB" dirty="0" smtClean="0">
                <a:solidFill>
                  <a:srgbClr val="00B050"/>
                </a:solidFill>
              </a:rPr>
              <a:t>‘new_file_name’</a:t>
            </a:r>
            <a:r>
              <a:rPr lang="en-GB" dirty="0" smtClean="0"/>
              <a:t>) – Renames a file.</a:t>
            </a:r>
          </a:p>
          <a:p>
            <a:pPr lvl="1"/>
            <a:r>
              <a:rPr lang="en-GB" dirty="0" smtClean="0"/>
              <a:t>os.remove(</a:t>
            </a:r>
            <a:r>
              <a:rPr lang="en-GB" dirty="0" smtClean="0">
                <a:solidFill>
                  <a:srgbClr val="00B050"/>
                </a:solidFill>
              </a:rPr>
              <a:t>‘file_name’</a:t>
            </a:r>
            <a:r>
              <a:rPr lang="en-GB" dirty="0" smtClean="0"/>
              <a:t>) – Removes a file.</a:t>
            </a:r>
          </a:p>
          <a:p>
            <a:pPr lvl="1"/>
            <a:r>
              <a:rPr lang="en-GB" dirty="0" smtClean="0"/>
              <a:t>os.mkdir(</a:t>
            </a:r>
            <a:r>
              <a:rPr lang="en-GB" dirty="0" smtClean="0">
                <a:solidFill>
                  <a:srgbClr val="00B050"/>
                </a:solidFill>
              </a:rPr>
              <a:t>‘new_directory_name’</a:t>
            </a:r>
            <a:r>
              <a:rPr lang="en-GB" dirty="0" smtClean="0"/>
              <a:t>) – Makes a new folder in the current working directory.</a:t>
            </a:r>
          </a:p>
          <a:p>
            <a:pPr lvl="1"/>
            <a:r>
              <a:rPr lang="en-GB" dirty="0" smtClean="0"/>
              <a:t>os.chdir(</a:t>
            </a:r>
            <a:r>
              <a:rPr lang="en-GB" dirty="0" smtClean="0">
                <a:solidFill>
                  <a:srgbClr val="00B050"/>
                </a:solidFill>
              </a:rPr>
              <a:t>‘directory_to_change_to’</a:t>
            </a:r>
            <a:r>
              <a:rPr lang="en-GB" dirty="0" smtClean="0"/>
              <a:t>) – Changes the current working directory.</a:t>
            </a:r>
          </a:p>
          <a:p>
            <a:pPr lvl="1"/>
            <a:r>
              <a:rPr lang="en-GB" dirty="0" smtClean="0"/>
              <a:t>os.getcwd() – Gets the current working directory.</a:t>
            </a:r>
          </a:p>
          <a:p>
            <a:pPr lvl="1"/>
            <a:r>
              <a:rPr lang="en-GB" dirty="0" err="1" smtClean="0"/>
              <a:t>os.rmdir</a:t>
            </a:r>
            <a:r>
              <a:rPr lang="en-GB" dirty="0" smtClean="0"/>
              <a:t>(</a:t>
            </a:r>
            <a:r>
              <a:rPr lang="en-GB" dirty="0" smtClean="0">
                <a:solidFill>
                  <a:srgbClr val="00B050"/>
                </a:solidFill>
              </a:rPr>
              <a:t>‘</a:t>
            </a:r>
            <a:r>
              <a:rPr lang="en-GB" dirty="0" err="1" smtClean="0">
                <a:solidFill>
                  <a:srgbClr val="00B050"/>
                </a:solidFill>
              </a:rPr>
              <a:t>dir_to_delete</a:t>
            </a:r>
            <a:r>
              <a:rPr lang="en-GB" dirty="0" smtClean="0">
                <a:solidFill>
                  <a:srgbClr val="00B050"/>
                </a:solidFill>
              </a:rPr>
              <a:t>’</a:t>
            </a:r>
            <a:r>
              <a:rPr lang="en-GB" dirty="0" smtClean="0"/>
              <a:t>) – Removes the specified directory.</a:t>
            </a:r>
          </a:p>
          <a:p>
            <a:pPr lvl="1"/>
            <a:endParaRPr lang="en-GB" dirty="0" smtClean="0"/>
          </a:p>
          <a:p>
            <a:pPr lvl="1"/>
            <a:endParaRPr lang="en-GB" dirty="0"/>
          </a:p>
        </p:txBody>
      </p:sp>
    </p:spTree>
    <p:extLst>
      <p:ext uri="{BB962C8B-B14F-4D97-AF65-F5344CB8AC3E}">
        <p14:creationId xmlns:p14="http://schemas.microsoft.com/office/powerpoint/2010/main" val="2926392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 Pickling</a:t>
            </a:r>
            <a:endParaRPr lang="en-GB" dirty="0"/>
          </a:p>
        </p:txBody>
      </p:sp>
      <p:sp>
        <p:nvSpPr>
          <p:cNvPr id="3" name="Content Placeholder 2"/>
          <p:cNvSpPr>
            <a:spLocks noGrp="1"/>
          </p:cNvSpPr>
          <p:nvPr>
            <p:ph idx="1"/>
          </p:nvPr>
        </p:nvSpPr>
        <p:spPr/>
        <p:txBody>
          <a:bodyPr>
            <a:normAutofit lnSpcReduction="10000"/>
          </a:bodyPr>
          <a:lstStyle/>
          <a:p>
            <a:r>
              <a:rPr lang="en-GB" dirty="0" smtClean="0"/>
              <a:t>Within a Python program a user wil</a:t>
            </a:r>
            <a:r>
              <a:rPr lang="en-GB" dirty="0" smtClean="0"/>
              <a:t>l define many variables, lists, objects etc.</a:t>
            </a:r>
          </a:p>
          <a:p>
            <a:endParaRPr lang="en-GB" dirty="0"/>
          </a:p>
          <a:p>
            <a:r>
              <a:rPr lang="en-GB" dirty="0" smtClean="0"/>
              <a:t>What if there was a way to save the objects/ variables into some kind of format and use them later on, in say, another program?</a:t>
            </a:r>
          </a:p>
          <a:p>
            <a:endParaRPr lang="en-GB" dirty="0"/>
          </a:p>
          <a:p>
            <a:r>
              <a:rPr lang="en-GB" dirty="0" smtClean="0"/>
              <a:t>This is where Pickling comes into play.</a:t>
            </a:r>
          </a:p>
          <a:p>
            <a:endParaRPr lang="en-GB" dirty="0"/>
          </a:p>
          <a:p>
            <a:r>
              <a:rPr lang="en-GB" dirty="0" smtClean="0"/>
              <a:t>Python Pickling enables the user to serialize objects defined within Python into a format that can be saved (in a text file for example); and then re-</a:t>
            </a:r>
            <a:r>
              <a:rPr lang="en-GB" dirty="0" err="1" smtClean="0"/>
              <a:t>seralize</a:t>
            </a:r>
            <a:r>
              <a:rPr lang="en-GB" dirty="0" smtClean="0"/>
              <a:t> its contents at a later date, potentially even in another file.</a:t>
            </a:r>
            <a:endParaRPr lang="en-GB" dirty="0"/>
          </a:p>
        </p:txBody>
      </p:sp>
    </p:spTree>
    <p:extLst>
      <p:ext uri="{BB962C8B-B14F-4D97-AF65-F5344CB8AC3E}">
        <p14:creationId xmlns:p14="http://schemas.microsoft.com/office/powerpoint/2010/main" val="400402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Serializing</a:t>
            </a:r>
            <a:endParaRPr lang="en-GB" dirty="0"/>
          </a:p>
        </p:txBody>
      </p:sp>
      <p:sp>
        <p:nvSpPr>
          <p:cNvPr id="3" name="Content Placeholder 2"/>
          <p:cNvSpPr>
            <a:spLocks noGrp="1"/>
          </p:cNvSpPr>
          <p:nvPr>
            <p:ph idx="1"/>
          </p:nvPr>
        </p:nvSpPr>
        <p:spPr/>
        <p:txBody>
          <a:bodyPr/>
          <a:lstStyle/>
          <a:p>
            <a:r>
              <a:rPr lang="en-GB" dirty="0" smtClean="0"/>
              <a:t>Serializing is the process of packing up the variables/ objects into the binary format that is then going to be saved.</a:t>
            </a:r>
          </a:p>
          <a:p>
            <a:endParaRPr lang="en-GB" dirty="0"/>
          </a:p>
          <a:p>
            <a:r>
              <a:rPr lang="en-GB" dirty="0" smtClean="0"/>
              <a:t>Because we are packaging up objects into a binary format, we must write to a file using the ‘</a:t>
            </a:r>
            <a:r>
              <a:rPr lang="en-GB" dirty="0" err="1" smtClean="0"/>
              <a:t>wb</a:t>
            </a:r>
            <a:r>
              <a:rPr lang="en-GB" dirty="0" smtClean="0"/>
              <a:t>’ model.</a:t>
            </a:r>
          </a:p>
          <a:p>
            <a:endParaRPr lang="en-GB" dirty="0"/>
          </a:p>
          <a:p>
            <a:r>
              <a:rPr lang="en-GB" dirty="0" smtClean="0"/>
              <a:t>WB stands for </a:t>
            </a:r>
            <a:r>
              <a:rPr lang="en-GB" dirty="0" err="1" smtClean="0"/>
              <a:t>WriteBinary</a:t>
            </a:r>
            <a:r>
              <a:rPr lang="en-GB" dirty="0" smtClean="0"/>
              <a:t>, meaning we are writing binary data to the file.</a:t>
            </a:r>
          </a:p>
          <a:p>
            <a:endParaRPr lang="en-GB" dirty="0"/>
          </a:p>
          <a:p>
            <a:r>
              <a:rPr lang="en-GB" dirty="0" smtClean="0"/>
              <a:t>Now lets look at an example of doing this.</a:t>
            </a:r>
            <a:endParaRPr lang="en-GB" dirty="0"/>
          </a:p>
        </p:txBody>
      </p:sp>
    </p:spTree>
    <p:extLst>
      <p:ext uri="{BB962C8B-B14F-4D97-AF65-F5344CB8AC3E}">
        <p14:creationId xmlns:p14="http://schemas.microsoft.com/office/powerpoint/2010/main" val="1489862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Pickling an object</a:t>
            </a:r>
            <a:endParaRPr lang="en-GB" dirty="0"/>
          </a:p>
        </p:txBody>
      </p:sp>
      <p:sp>
        <p:nvSpPr>
          <p:cNvPr id="3" name="Content Placeholder 2"/>
          <p:cNvSpPr>
            <a:spLocks noGrp="1"/>
          </p:cNvSpPr>
          <p:nvPr>
            <p:ph idx="1"/>
          </p:nvPr>
        </p:nvSpPr>
        <p:spPr/>
        <p:txBody>
          <a:bodyPr/>
          <a:lstStyle/>
          <a:p>
            <a:r>
              <a:rPr lang="en-GB" dirty="0" smtClean="0"/>
              <a:t>Here ‘file’ is the new file we are creating that will contain the binary data representing the List (‘</a:t>
            </a:r>
            <a:r>
              <a:rPr lang="en-GB" dirty="0" err="1" smtClean="0"/>
              <a:t>picklelist</a:t>
            </a:r>
            <a:r>
              <a:rPr lang="en-GB" dirty="0" smtClean="0"/>
              <a:t>’).</a:t>
            </a:r>
          </a:p>
          <a:p>
            <a:endParaRPr lang="en-GB" dirty="0" smtClean="0"/>
          </a:p>
          <a:p>
            <a:r>
              <a:rPr lang="en-GB" dirty="0" smtClean="0"/>
              <a:t>Next we use the ‘dump’ method from the ‘pickle’ module to convert the value of the chosen object into binary data. Using this method we also specify what file object we wish to save the data to.</a:t>
            </a:r>
          </a:p>
          <a:p>
            <a:endParaRPr lang="en-GB" dirty="0"/>
          </a:p>
          <a:p>
            <a:r>
              <a:rPr lang="en-GB" dirty="0" smtClean="0"/>
              <a:t>Now we just close the file stream like usual.</a:t>
            </a:r>
            <a:endParaRPr lang="en-GB" dirty="0"/>
          </a:p>
        </p:txBody>
      </p:sp>
    </p:spTree>
    <p:extLst>
      <p:ext uri="{BB962C8B-B14F-4D97-AF65-F5344CB8AC3E}">
        <p14:creationId xmlns:p14="http://schemas.microsoft.com/office/powerpoint/2010/main" val="3027369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Unpickling an object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This is where we convert a file containing the binary data of an object back into an object within Python.</a:t>
            </a:r>
          </a:p>
          <a:p>
            <a:endParaRPr lang="en-GB" dirty="0"/>
          </a:p>
          <a:p>
            <a:r>
              <a:rPr lang="en-GB" dirty="0" smtClean="0"/>
              <a:t>Inside the Python code we first create a file object (‘</a:t>
            </a:r>
            <a:r>
              <a:rPr lang="en-GB" dirty="0" err="1" smtClean="0"/>
              <a:t>unpickle_file</a:t>
            </a:r>
            <a:r>
              <a:rPr lang="en-GB" dirty="0" smtClean="0"/>
              <a:t>’) and read it in exactly the same way as in previous examples.</a:t>
            </a:r>
          </a:p>
          <a:p>
            <a:endParaRPr lang="en-GB" dirty="0"/>
          </a:p>
          <a:p>
            <a:r>
              <a:rPr lang="en-GB" dirty="0" smtClean="0"/>
              <a:t>Now we create a new variable (‘variable_’), this is going to hold the object that we are about to ‘unpickle’.</a:t>
            </a:r>
          </a:p>
          <a:p>
            <a:endParaRPr lang="en-GB" dirty="0"/>
          </a:p>
          <a:p>
            <a:r>
              <a:rPr lang="en-GB" dirty="0" smtClean="0"/>
              <a:t>We assign the value of ‘variable_’ to be the de-serialized version of the binary contents.</a:t>
            </a:r>
          </a:p>
          <a:p>
            <a:endParaRPr lang="en-GB" dirty="0"/>
          </a:p>
          <a:p>
            <a:r>
              <a:rPr lang="en-GB" dirty="0" smtClean="0"/>
              <a:t>Next we simply close the file we opened. Now we ca use the ‘</a:t>
            </a:r>
            <a:r>
              <a:rPr lang="en-GB" dirty="0" err="1" smtClean="0"/>
              <a:t>unpickled</a:t>
            </a:r>
            <a:r>
              <a:rPr lang="en-GB" dirty="0" smtClean="0"/>
              <a:t>’ variable ‘variable_’ as we please.</a:t>
            </a:r>
            <a:endParaRPr lang="en-GB" dirty="0"/>
          </a:p>
        </p:txBody>
      </p:sp>
    </p:spTree>
    <p:extLst>
      <p:ext uri="{BB962C8B-B14F-4D97-AF65-F5344CB8AC3E}">
        <p14:creationId xmlns:p14="http://schemas.microsoft.com/office/powerpoint/2010/main" val="349019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 from last time…</a:t>
            </a:r>
            <a:endParaRPr lang="en-GB" dirty="0"/>
          </a:p>
        </p:txBody>
      </p:sp>
      <p:sp>
        <p:nvSpPr>
          <p:cNvPr id="3" name="Content Placeholder 2"/>
          <p:cNvSpPr>
            <a:spLocks noGrp="1"/>
          </p:cNvSpPr>
          <p:nvPr>
            <p:ph idx="1"/>
          </p:nvPr>
        </p:nvSpPr>
        <p:spPr/>
        <p:txBody>
          <a:bodyPr>
            <a:normAutofit fontScale="92500"/>
          </a:bodyPr>
          <a:lstStyle/>
          <a:p>
            <a:r>
              <a:rPr lang="en-GB" dirty="0" smtClean="0"/>
              <a:t>Last time we covered </a:t>
            </a:r>
            <a:r>
              <a:rPr lang="en-GB" dirty="0" smtClean="0"/>
              <a:t>Lists and List operations &amp; methods.</a:t>
            </a:r>
          </a:p>
          <a:p>
            <a:endParaRPr lang="en-GB" dirty="0"/>
          </a:p>
          <a:p>
            <a:r>
              <a:rPr lang="en-GB" dirty="0" smtClean="0"/>
              <a:t>We also covered string manipulations such as splitting and slicing…</a:t>
            </a:r>
          </a:p>
          <a:p>
            <a:endParaRPr lang="en-GB" dirty="0"/>
          </a:p>
          <a:p>
            <a:endParaRPr lang="en-GB" dirty="0" smtClean="0"/>
          </a:p>
          <a:p>
            <a:r>
              <a:rPr lang="en-GB" dirty="0" smtClean="0"/>
              <a:t>If I wanted to split a large string into lots of smaller ones, separating each word by a comma (,), how would I achieve this?</a:t>
            </a:r>
          </a:p>
          <a:p>
            <a:endParaRPr lang="en-GB" dirty="0"/>
          </a:p>
          <a:p>
            <a:r>
              <a:rPr lang="en-GB" dirty="0" smtClean="0"/>
              <a:t>How do I add new items to an existing list, adding them to the back of the list?</a:t>
            </a:r>
          </a:p>
          <a:p>
            <a:endParaRPr lang="en-GB" dirty="0"/>
          </a:p>
          <a:p>
            <a:r>
              <a:rPr lang="en-GB" dirty="0" smtClean="0"/>
              <a:t>“” “” adding them at a specific position I the list?</a:t>
            </a:r>
            <a:endParaRPr lang="en-GB" dirty="0"/>
          </a:p>
        </p:txBody>
      </p:sp>
    </p:spTree>
    <p:extLst>
      <p:ext uri="{BB962C8B-B14F-4D97-AF65-F5344CB8AC3E}">
        <p14:creationId xmlns:p14="http://schemas.microsoft.com/office/powerpoint/2010/main" val="361832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we’ll be covering today:</a:t>
            </a:r>
            <a:endParaRPr lang="en-GB" dirty="0"/>
          </a:p>
        </p:txBody>
      </p:sp>
      <p:sp>
        <p:nvSpPr>
          <p:cNvPr id="3" name="Content Placeholder 2"/>
          <p:cNvSpPr>
            <a:spLocks noGrp="1"/>
          </p:cNvSpPr>
          <p:nvPr>
            <p:ph idx="1"/>
          </p:nvPr>
        </p:nvSpPr>
        <p:spPr/>
        <p:txBody>
          <a:bodyPr/>
          <a:lstStyle/>
          <a:p>
            <a:r>
              <a:rPr lang="en-GB" dirty="0" smtClean="0"/>
              <a:t>FileIO; what it is, </a:t>
            </a:r>
            <a:r>
              <a:rPr lang="en-GB" dirty="0"/>
              <a:t>file </a:t>
            </a:r>
            <a:r>
              <a:rPr lang="en-GB" dirty="0" smtClean="0"/>
              <a:t>IO models</a:t>
            </a:r>
            <a:r>
              <a:rPr lang="en-GB" dirty="0"/>
              <a:t>, </a:t>
            </a:r>
            <a:r>
              <a:rPr lang="en-GB" dirty="0" smtClean="0"/>
              <a:t>why you would want to use fileIO in a project, and finally examples.</a:t>
            </a:r>
            <a:endParaRPr lang="en-GB" dirty="0"/>
          </a:p>
          <a:p>
            <a:endParaRPr lang="en-GB" dirty="0"/>
          </a:p>
          <a:p>
            <a:r>
              <a:rPr lang="en-GB" dirty="0" smtClean="0"/>
              <a:t>We will look at some code examples on </a:t>
            </a:r>
            <a:r>
              <a:rPr lang="en-GB" dirty="0" err="1" smtClean="0"/>
              <a:t>fileIO</a:t>
            </a:r>
            <a:r>
              <a:rPr lang="en-GB" dirty="0" smtClean="0"/>
              <a:t>, these examples will cover:</a:t>
            </a:r>
          </a:p>
          <a:p>
            <a:endParaRPr lang="en-GB" dirty="0" smtClean="0"/>
          </a:p>
          <a:p>
            <a:pPr lvl="1"/>
            <a:r>
              <a:rPr lang="en-GB" dirty="0" smtClean="0"/>
              <a:t>Reading the same file with different parsing models.</a:t>
            </a:r>
          </a:p>
          <a:p>
            <a:pPr lvl="1"/>
            <a:r>
              <a:rPr lang="en-GB" dirty="0" smtClean="0"/>
              <a:t>Functions that can write to other files.</a:t>
            </a:r>
            <a:endParaRPr lang="en-GB" dirty="0"/>
          </a:p>
        </p:txBody>
      </p:sp>
    </p:spTree>
    <p:extLst>
      <p:ext uri="{BB962C8B-B14F-4D97-AF65-F5344CB8AC3E}">
        <p14:creationId xmlns:p14="http://schemas.microsoft.com/office/powerpoint/2010/main" val="390016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FileIO, what is it?</a:t>
            </a:r>
            <a:endParaRPr lang="en-GB" dirty="0"/>
          </a:p>
        </p:txBody>
      </p:sp>
      <p:sp>
        <p:nvSpPr>
          <p:cNvPr id="3" name="Content Placeholder 2"/>
          <p:cNvSpPr>
            <a:spLocks noGrp="1"/>
          </p:cNvSpPr>
          <p:nvPr>
            <p:ph idx="1"/>
          </p:nvPr>
        </p:nvSpPr>
        <p:spPr/>
        <p:txBody>
          <a:bodyPr/>
          <a:lstStyle/>
          <a:p>
            <a:r>
              <a:rPr lang="en-GB" dirty="0" smtClean="0"/>
              <a:t>FileIO stands for File Input/ Output, and it is the standard set of protocols within any language that enables the programmer to read from and write data to external files.</a:t>
            </a:r>
          </a:p>
          <a:p>
            <a:endParaRPr lang="en-GB" dirty="0"/>
          </a:p>
          <a:p>
            <a:r>
              <a:rPr lang="en-GB" dirty="0" smtClean="0"/>
              <a:t>Why would you want to use it?</a:t>
            </a:r>
          </a:p>
          <a:p>
            <a:endParaRPr lang="en-GB" dirty="0"/>
          </a:p>
          <a:p>
            <a:r>
              <a:rPr lang="en-GB" dirty="0" smtClean="0"/>
              <a:t>You may be writing a piece of software that contains user defined settings that are applied on start-up; these settings would be stored within an ‘INI’ file and read from and applied on start. </a:t>
            </a:r>
            <a:endParaRPr lang="en-GB" dirty="0"/>
          </a:p>
        </p:txBody>
      </p:sp>
    </p:spTree>
    <p:extLst>
      <p:ext uri="{BB962C8B-B14F-4D97-AF65-F5344CB8AC3E}">
        <p14:creationId xmlns:p14="http://schemas.microsoft.com/office/powerpoint/2010/main" val="84858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Models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r – Opens a file for reading only, pointer is placed at the beginning of the file.</a:t>
            </a:r>
          </a:p>
          <a:p>
            <a:r>
              <a:rPr lang="en-GB" dirty="0" err="1" smtClean="0"/>
              <a:t>rb</a:t>
            </a:r>
            <a:r>
              <a:rPr lang="en-GB" dirty="0"/>
              <a:t> </a:t>
            </a:r>
            <a:r>
              <a:rPr lang="en-GB" dirty="0" smtClean="0"/>
              <a:t>– Opens a file for reading only in binary format. </a:t>
            </a:r>
          </a:p>
          <a:p>
            <a:r>
              <a:rPr lang="en-GB" dirty="0" smtClean="0"/>
              <a:t>r+ - Opens a file for both reading and writing.</a:t>
            </a:r>
          </a:p>
          <a:p>
            <a:r>
              <a:rPr lang="en-GB" dirty="0" err="1" smtClean="0"/>
              <a:t>rb</a:t>
            </a:r>
            <a:r>
              <a:rPr lang="en-GB" dirty="0" smtClean="0"/>
              <a:t>+ - Opens a file for both reading and writing in binary format.</a:t>
            </a:r>
          </a:p>
          <a:p>
            <a:r>
              <a:rPr lang="en-GB" dirty="0" smtClean="0"/>
              <a:t>w – Opens a file for writing only. This will overwrite the file if it exists already.</a:t>
            </a:r>
          </a:p>
          <a:p>
            <a:r>
              <a:rPr lang="en-GB" dirty="0" err="1"/>
              <a:t>w</a:t>
            </a:r>
            <a:r>
              <a:rPr lang="en-GB" dirty="0" err="1" smtClean="0"/>
              <a:t>b</a:t>
            </a:r>
            <a:r>
              <a:rPr lang="en-GB" dirty="0" smtClean="0"/>
              <a:t> – Opens a file for writing only in binary format.</a:t>
            </a:r>
          </a:p>
          <a:p>
            <a:r>
              <a:rPr lang="en-GB" dirty="0"/>
              <a:t>w</a:t>
            </a:r>
            <a:r>
              <a:rPr lang="en-GB" dirty="0" smtClean="0"/>
              <a:t>+ - Opens a file for both writing and reading.</a:t>
            </a:r>
          </a:p>
          <a:p>
            <a:r>
              <a:rPr lang="en-GB" dirty="0" err="1" smtClean="0"/>
              <a:t>wb</a:t>
            </a:r>
            <a:r>
              <a:rPr lang="en-GB" dirty="0" smtClean="0"/>
              <a:t>+ - Opens a file for both writing and reading in binary format.</a:t>
            </a:r>
          </a:p>
          <a:p>
            <a:r>
              <a:rPr lang="en-GB" dirty="0" smtClean="0"/>
              <a:t>a – Opens a file for appending. File pointer is placed at the end of the file.</a:t>
            </a:r>
          </a:p>
          <a:p>
            <a:r>
              <a:rPr lang="en-GB" dirty="0"/>
              <a:t>a</a:t>
            </a:r>
            <a:r>
              <a:rPr lang="en-GB" dirty="0" smtClean="0"/>
              <a:t>b – Opens a file for appending in binary format.</a:t>
            </a:r>
          </a:p>
          <a:p>
            <a:r>
              <a:rPr lang="en-GB" dirty="0" smtClean="0"/>
              <a:t>a+ - Opens a file for both appending and reading.</a:t>
            </a:r>
          </a:p>
          <a:p>
            <a:r>
              <a:rPr lang="en-GB" dirty="0" smtClean="0"/>
              <a:t>ab+ - Opens a file for appending and reading in binary format.</a:t>
            </a:r>
            <a:endParaRPr lang="en-GB" dirty="0"/>
          </a:p>
        </p:txBody>
      </p:sp>
    </p:spTree>
    <p:extLst>
      <p:ext uri="{BB962C8B-B14F-4D97-AF65-F5344CB8AC3E}">
        <p14:creationId xmlns:p14="http://schemas.microsoft.com/office/powerpoint/2010/main" val="75911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File Object Attributes</a:t>
            </a:r>
            <a:endParaRPr lang="en-GB" dirty="0"/>
          </a:p>
        </p:txBody>
      </p:sp>
      <p:sp>
        <p:nvSpPr>
          <p:cNvPr id="3" name="Content Placeholder 2"/>
          <p:cNvSpPr>
            <a:spLocks noGrp="1"/>
          </p:cNvSpPr>
          <p:nvPr>
            <p:ph idx="1"/>
          </p:nvPr>
        </p:nvSpPr>
        <p:spPr/>
        <p:txBody>
          <a:bodyPr/>
          <a:lstStyle/>
          <a:p>
            <a:r>
              <a:rPr lang="en-GB" dirty="0" smtClean="0"/>
              <a:t>Once a file is opened you have a file object; you can use this object to get various information related to the file with it.</a:t>
            </a:r>
          </a:p>
          <a:p>
            <a:endParaRPr lang="en-GB" dirty="0"/>
          </a:p>
          <a:p>
            <a:r>
              <a:rPr lang="en-GB" dirty="0" smtClean="0"/>
              <a:t>Below is a list of </a:t>
            </a:r>
            <a:r>
              <a:rPr lang="en-GB" dirty="0" smtClean="0"/>
              <a:t>file </a:t>
            </a:r>
            <a:r>
              <a:rPr lang="en-GB" dirty="0" smtClean="0"/>
              <a:t>attributes:</a:t>
            </a:r>
          </a:p>
          <a:p>
            <a:endParaRPr lang="en-GB" dirty="0"/>
          </a:p>
          <a:p>
            <a:pPr lvl="1"/>
            <a:r>
              <a:rPr lang="en-GB" dirty="0" err="1" smtClean="0"/>
              <a:t>File.closed</a:t>
            </a:r>
            <a:r>
              <a:rPr lang="en-GB" dirty="0"/>
              <a:t> </a:t>
            </a:r>
            <a:r>
              <a:rPr lang="en-GB" dirty="0" smtClean="0"/>
              <a:t>– returns true is the file is closed, otherwise returns false.</a:t>
            </a:r>
          </a:p>
          <a:p>
            <a:pPr lvl="1"/>
            <a:r>
              <a:rPr lang="en-GB" dirty="0" err="1" smtClean="0"/>
              <a:t>File.mode</a:t>
            </a:r>
            <a:r>
              <a:rPr lang="en-GB" dirty="0"/>
              <a:t> </a:t>
            </a:r>
            <a:r>
              <a:rPr lang="en-GB" dirty="0" smtClean="0"/>
              <a:t>– returns the access mode with which the file was accesses</a:t>
            </a:r>
          </a:p>
          <a:p>
            <a:pPr lvl="1"/>
            <a:r>
              <a:rPr lang="en-GB" dirty="0" smtClean="0"/>
              <a:t>File.name – returns the name of the file.</a:t>
            </a:r>
          </a:p>
        </p:txBody>
      </p:sp>
    </p:spTree>
    <p:extLst>
      <p:ext uri="{BB962C8B-B14F-4D97-AF65-F5344CB8AC3E}">
        <p14:creationId xmlns:p14="http://schemas.microsoft.com/office/powerpoint/2010/main" val="3523927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Example 1</a:t>
            </a:r>
            <a:endParaRPr lang="en-GB" dirty="0"/>
          </a:p>
        </p:txBody>
      </p:sp>
      <p:sp>
        <p:nvSpPr>
          <p:cNvPr id="3" name="Content Placeholder 2"/>
          <p:cNvSpPr>
            <a:spLocks noGrp="1"/>
          </p:cNvSpPr>
          <p:nvPr>
            <p:ph idx="1"/>
          </p:nvPr>
        </p:nvSpPr>
        <p:spPr/>
        <p:txBody>
          <a:bodyPr/>
          <a:lstStyle/>
          <a:p>
            <a:r>
              <a:rPr lang="en-GB" dirty="0" smtClean="0"/>
              <a:t>What do you notice about how we open the file?</a:t>
            </a:r>
          </a:p>
          <a:p>
            <a:endParaRPr lang="en-GB" dirty="0"/>
          </a:p>
          <a:p>
            <a:r>
              <a:rPr lang="en-GB" dirty="0" smtClean="0"/>
              <a:t>What about the path to the file in question?</a:t>
            </a:r>
          </a:p>
          <a:p>
            <a:endParaRPr lang="en-GB" dirty="0"/>
          </a:p>
          <a:p>
            <a:r>
              <a:rPr lang="en-GB" dirty="0" smtClean="0"/>
              <a:t>How about the last line of the file, why do we do that?</a:t>
            </a:r>
            <a:endParaRPr lang="en-GB" dirty="0"/>
          </a:p>
        </p:txBody>
      </p:sp>
    </p:spTree>
    <p:extLst>
      <p:ext uri="{BB962C8B-B14F-4D97-AF65-F5344CB8AC3E}">
        <p14:creationId xmlns:p14="http://schemas.microsoft.com/office/powerpoint/2010/main" val="424001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Example 1</a:t>
            </a:r>
            <a:endParaRPr lang="en-GB" dirty="0"/>
          </a:p>
        </p:txBody>
      </p:sp>
      <p:sp>
        <p:nvSpPr>
          <p:cNvPr id="3" name="Content Placeholder 2"/>
          <p:cNvSpPr>
            <a:spLocks noGrp="1"/>
          </p:cNvSpPr>
          <p:nvPr>
            <p:ph idx="1"/>
          </p:nvPr>
        </p:nvSpPr>
        <p:spPr/>
        <p:txBody>
          <a:bodyPr/>
          <a:lstStyle/>
          <a:p>
            <a:r>
              <a:rPr lang="en-GB" dirty="0" smtClean="0"/>
              <a:t>What do you notice on how we write to the file?</a:t>
            </a:r>
          </a:p>
          <a:p>
            <a:endParaRPr lang="en-GB" dirty="0"/>
          </a:p>
          <a:p>
            <a:r>
              <a:rPr lang="en-GB" dirty="0" smtClean="0"/>
              <a:t>Notice how we close the file object again?</a:t>
            </a:r>
            <a:endParaRPr lang="en-GB" dirty="0"/>
          </a:p>
        </p:txBody>
      </p:sp>
    </p:spTree>
    <p:extLst>
      <p:ext uri="{BB962C8B-B14F-4D97-AF65-F5344CB8AC3E}">
        <p14:creationId xmlns:p14="http://schemas.microsoft.com/office/powerpoint/2010/main" val="169208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Moving on…</a:t>
            </a:r>
            <a:endParaRPr lang="en-GB" dirty="0"/>
          </a:p>
        </p:txBody>
      </p:sp>
      <p:sp>
        <p:nvSpPr>
          <p:cNvPr id="3" name="Content Placeholder 2"/>
          <p:cNvSpPr>
            <a:spLocks noGrp="1"/>
          </p:cNvSpPr>
          <p:nvPr>
            <p:ph idx="1"/>
          </p:nvPr>
        </p:nvSpPr>
        <p:spPr/>
        <p:txBody>
          <a:bodyPr>
            <a:normAutofit lnSpcReduction="10000"/>
          </a:bodyPr>
          <a:lstStyle/>
          <a:p>
            <a:r>
              <a:rPr lang="en-GB" dirty="0" smtClean="0"/>
              <a:t>Now we have covered very basic IO, lets move onto more advanced topics.</a:t>
            </a:r>
          </a:p>
          <a:p>
            <a:endParaRPr lang="en-GB" dirty="0"/>
          </a:p>
          <a:p>
            <a:r>
              <a:rPr lang="en-GB" dirty="0" smtClean="0"/>
              <a:t>So far we have seen an example program read a file and print its contents to the console; but, what if we don’t want to do that?</a:t>
            </a:r>
          </a:p>
          <a:p>
            <a:endParaRPr lang="en-GB" dirty="0"/>
          </a:p>
          <a:p>
            <a:r>
              <a:rPr lang="en-GB" dirty="0" smtClean="0"/>
              <a:t>What if the file is too large to read and print it out all at once?</a:t>
            </a:r>
          </a:p>
          <a:p>
            <a:endParaRPr lang="en-GB" dirty="0"/>
          </a:p>
          <a:p>
            <a:r>
              <a:rPr lang="en-GB" dirty="0" smtClean="0"/>
              <a:t>What if we don’t want the entire file printed all at once, rather specific lines?</a:t>
            </a:r>
          </a:p>
          <a:p>
            <a:endParaRPr lang="en-GB" dirty="0"/>
          </a:p>
          <a:p>
            <a:r>
              <a:rPr lang="en-GB" dirty="0" smtClean="0"/>
              <a:t>In this case we would read the file line by line.</a:t>
            </a:r>
            <a:endParaRPr lang="en-GB" dirty="0"/>
          </a:p>
        </p:txBody>
      </p:sp>
    </p:spTree>
    <p:extLst>
      <p:ext uri="{BB962C8B-B14F-4D97-AF65-F5344CB8AC3E}">
        <p14:creationId xmlns:p14="http://schemas.microsoft.com/office/powerpoint/2010/main" val="1510534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5276</TotalTime>
  <Words>1257</Words>
  <Application>Microsoft Office PowerPoint</Application>
  <PresentationFormat>On-screen Show (4:3)</PresentationFormat>
  <Paragraphs>125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Adjacency</vt:lpstr>
      <vt:lpstr>Lesson 4: ‘File IO’</vt:lpstr>
      <vt:lpstr>Recap from last time…</vt:lpstr>
      <vt:lpstr>What we’ll be covering today:</vt:lpstr>
      <vt:lpstr>FileIO, what is it?</vt:lpstr>
      <vt:lpstr>IO Models</vt:lpstr>
      <vt:lpstr>File Object Attributes</vt:lpstr>
      <vt:lpstr>Reading: Example 1</vt:lpstr>
      <vt:lpstr>Writing: Example 1</vt:lpstr>
      <vt:lpstr>Moving on…</vt:lpstr>
      <vt:lpstr>Reading: Example 2</vt:lpstr>
      <vt:lpstr>Python OS</vt:lpstr>
      <vt:lpstr>Object Pickling</vt:lpstr>
      <vt:lpstr>Serializing</vt:lpstr>
      <vt:lpstr>Pickling an object</vt:lpstr>
      <vt:lpstr>Unpickling an object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3: ‘File IO’</dc:title>
  <dc:creator>cwing</dc:creator>
  <cp:lastModifiedBy>Christopher Wing</cp:lastModifiedBy>
  <cp:revision>54</cp:revision>
  <dcterms:created xsi:type="dcterms:W3CDTF">2006-08-16T00:00:00Z</dcterms:created>
  <dcterms:modified xsi:type="dcterms:W3CDTF">2017-11-28T13:33:35Z</dcterms:modified>
</cp:coreProperties>
</file>