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8"/>
  </p:notesMasterIdLst>
  <p:sldIdLst>
    <p:sldId id="256" r:id="rId2"/>
    <p:sldId id="269" r:id="rId3"/>
    <p:sldId id="270" r:id="rId4"/>
    <p:sldId id="257" r:id="rId5"/>
    <p:sldId id="258" r:id="rId6"/>
    <p:sldId id="261" r:id="rId7"/>
    <p:sldId id="259" r:id="rId8"/>
    <p:sldId id="262" r:id="rId9"/>
    <p:sldId id="260" r:id="rId10"/>
    <p:sldId id="263" r:id="rId11"/>
    <p:sldId id="271" r:id="rId12"/>
    <p:sldId id="264" r:id="rId13"/>
    <p:sldId id="266" r:id="rId14"/>
    <p:sldId id="265" r:id="rId15"/>
    <p:sldId id="267" r:id="rId16"/>
    <p:sldId id="268"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702" autoAdjust="0"/>
    <p:restoredTop sz="89841" autoAdjust="0"/>
  </p:normalViewPr>
  <p:slideViewPr>
    <p:cSldViewPr>
      <p:cViewPr varScale="1">
        <p:scale>
          <a:sx n="62" d="100"/>
          <a:sy n="62" d="100"/>
        </p:scale>
        <p:origin x="-77" y="-43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11AEDC5-073D-4EC7-B6F3-C187AD666E63}" type="datetimeFigureOut">
              <a:rPr lang="en-GB" smtClean="0"/>
              <a:t>05/11/2017</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6BC1E52-5369-4221-9908-6E0984751919}" type="slidenum">
              <a:rPr lang="en-GB" smtClean="0"/>
              <a:t>‹#›</a:t>
            </a:fld>
            <a:endParaRPr lang="en-GB"/>
          </a:p>
        </p:txBody>
      </p:sp>
    </p:spTree>
    <p:extLst>
      <p:ext uri="{BB962C8B-B14F-4D97-AF65-F5344CB8AC3E}">
        <p14:creationId xmlns:p14="http://schemas.microsoft.com/office/powerpoint/2010/main" val="18105001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 visual representation explaining how programming is</a:t>
            </a:r>
            <a:r>
              <a:rPr lang="en-GB" baseline="0" dirty="0" smtClean="0"/>
              <a:t> similar to flying. Programming in Python often feels more free compared to other languages such as C.</a:t>
            </a:r>
          </a:p>
          <a:p>
            <a:endParaRPr lang="en-GB" baseline="0" dirty="0" smtClean="0"/>
          </a:p>
          <a:p>
            <a:r>
              <a:rPr lang="en-GB" baseline="0" dirty="0" smtClean="0"/>
              <a:t>No type definitions, variable initializations etc.</a:t>
            </a:r>
            <a:endParaRPr lang="en-GB" dirty="0"/>
          </a:p>
        </p:txBody>
      </p:sp>
      <p:sp>
        <p:nvSpPr>
          <p:cNvPr id="4" name="Slide Number Placeholder 3"/>
          <p:cNvSpPr>
            <a:spLocks noGrp="1"/>
          </p:cNvSpPr>
          <p:nvPr>
            <p:ph type="sldNum" sz="quarter" idx="10"/>
          </p:nvPr>
        </p:nvSpPr>
        <p:spPr/>
        <p:txBody>
          <a:bodyPr/>
          <a:lstStyle/>
          <a:p>
            <a:fld id="{46BC1E52-5369-4221-9908-6E0984751919}" type="slidenum">
              <a:rPr lang="en-GB" smtClean="0"/>
              <a:t>4</a:t>
            </a:fld>
            <a:endParaRPr lang="en-GB"/>
          </a:p>
        </p:txBody>
      </p:sp>
    </p:spTree>
    <p:extLst>
      <p:ext uri="{BB962C8B-B14F-4D97-AF65-F5344CB8AC3E}">
        <p14:creationId xmlns:p14="http://schemas.microsoft.com/office/powerpoint/2010/main" val="33065591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 A</a:t>
            </a:r>
            <a:r>
              <a:rPr lang="en-GB" baseline="0" dirty="0" smtClean="0"/>
              <a:t> high level programming language enables programmers to write programs that are more or less platform independent (specifically concerned with hardware here). Such languages are considered high level because they are more human readable than lower levelled languages (Assembly for example).</a:t>
            </a:r>
          </a:p>
          <a:p>
            <a:endParaRPr lang="en-GB" baseline="0" dirty="0" smtClean="0"/>
          </a:p>
          <a:p>
            <a:r>
              <a:rPr lang="en-GB" baseline="0" dirty="0" smtClean="0"/>
              <a:t>- OOP stands for Object Orientated Programming. OOP has the underlying philosophy that everything within a program should be contained within ‘objects’. An object is essentially a collection of code that performs a specific task. Each object is then designed in such a way that is has one specific purpose within the rest of the program. Objects can call upon other objects in order for tasks to be completed.</a:t>
            </a:r>
          </a:p>
          <a:p>
            <a:endParaRPr lang="en-GB" baseline="0" dirty="0" smtClean="0"/>
          </a:p>
          <a:p>
            <a:r>
              <a:rPr lang="en-GB" baseline="0" dirty="0" smtClean="0"/>
              <a:t>We wont get into the details now because beginner Python does not require OOP knowledge; however we can touch on it in the future.</a:t>
            </a:r>
          </a:p>
          <a:p>
            <a:endParaRPr lang="en-GB" baseline="0" dirty="0" smtClean="0"/>
          </a:p>
          <a:p>
            <a:pPr marL="171450" indent="-171450">
              <a:buFontTx/>
              <a:buChar char="-"/>
            </a:pPr>
            <a:r>
              <a:rPr lang="en-GB" baseline="0" dirty="0" smtClean="0"/>
              <a:t>Typing; here we are referring to the type of variable that is being declared, not the physical process of typing something on our keyboards.</a:t>
            </a:r>
          </a:p>
          <a:p>
            <a:pPr marL="171450" indent="-171450">
              <a:buFontTx/>
              <a:buChar char="-"/>
            </a:pPr>
            <a:endParaRPr lang="en-GB" baseline="0" dirty="0" smtClean="0"/>
          </a:p>
          <a:p>
            <a:pPr marL="0" indent="0">
              <a:buFontTx/>
              <a:buNone/>
            </a:pPr>
            <a:r>
              <a:rPr lang="en-GB" baseline="0" dirty="0" smtClean="0"/>
              <a:t>Dynamically typed languages (such as Python) are languages that do not check to see if the variable in question has been initialized before assigning a new value to it.</a:t>
            </a:r>
          </a:p>
          <a:p>
            <a:pPr marL="0" indent="0">
              <a:buFontTx/>
              <a:buNone/>
            </a:pPr>
            <a:endParaRPr lang="en-GB" baseline="0" dirty="0" smtClean="0"/>
          </a:p>
          <a:p>
            <a:pPr marL="0" indent="0">
              <a:buFontTx/>
              <a:buNone/>
            </a:pPr>
            <a:r>
              <a:rPr lang="en-GB" baseline="0" dirty="0" smtClean="0"/>
              <a:t>Statically typed languages on the other hand are languages that do require the variable to be initialized before having a value assigned to it. For example C, C++, Java.</a:t>
            </a:r>
          </a:p>
        </p:txBody>
      </p:sp>
      <p:sp>
        <p:nvSpPr>
          <p:cNvPr id="4" name="Slide Number Placeholder 3"/>
          <p:cNvSpPr>
            <a:spLocks noGrp="1"/>
          </p:cNvSpPr>
          <p:nvPr>
            <p:ph type="sldNum" sz="quarter" idx="10"/>
          </p:nvPr>
        </p:nvSpPr>
        <p:spPr/>
        <p:txBody>
          <a:bodyPr/>
          <a:lstStyle/>
          <a:p>
            <a:fld id="{46BC1E52-5369-4221-9908-6E0984751919}" type="slidenum">
              <a:rPr lang="en-GB" smtClean="0"/>
              <a:t>5</a:t>
            </a:fld>
            <a:endParaRPr lang="en-GB"/>
          </a:p>
        </p:txBody>
      </p:sp>
    </p:spTree>
    <p:extLst>
      <p:ext uri="{BB962C8B-B14F-4D97-AF65-F5344CB8AC3E}">
        <p14:creationId xmlns:p14="http://schemas.microsoft.com/office/powerpoint/2010/main" val="16245182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This diagram</a:t>
            </a:r>
            <a:r>
              <a:rPr lang="en-GB" baseline="0" dirty="0" smtClean="0"/>
              <a:t> highlights the abstraction layers of some of the popular programming languages in use. Here the lowest levelled language can be considered machine code; i.e. binary. Although no one programs in this directly so the actual lowest levelled language is considered Assembly. </a:t>
            </a:r>
          </a:p>
          <a:p>
            <a:endParaRPr lang="en-GB" baseline="0" dirty="0" smtClean="0"/>
          </a:p>
          <a:p>
            <a:r>
              <a:rPr lang="en-GB" baseline="0" dirty="0" smtClean="0"/>
              <a:t>The higher up the scale we go, the more human readable/ friendly the syntax of the respective languages become.</a:t>
            </a:r>
            <a:endParaRPr lang="en-GB" dirty="0"/>
          </a:p>
        </p:txBody>
      </p:sp>
      <p:sp>
        <p:nvSpPr>
          <p:cNvPr id="4" name="Slide Number Placeholder 3"/>
          <p:cNvSpPr>
            <a:spLocks noGrp="1"/>
          </p:cNvSpPr>
          <p:nvPr>
            <p:ph type="sldNum" sz="quarter" idx="10"/>
          </p:nvPr>
        </p:nvSpPr>
        <p:spPr/>
        <p:txBody>
          <a:bodyPr/>
          <a:lstStyle/>
          <a:p>
            <a:fld id="{46BC1E52-5369-4221-9908-6E0984751919}" type="slidenum">
              <a:rPr lang="en-GB" smtClean="0"/>
              <a:t>6</a:t>
            </a:fld>
            <a:endParaRPr lang="en-GB"/>
          </a:p>
        </p:txBody>
      </p:sp>
    </p:spTree>
    <p:extLst>
      <p:ext uri="{BB962C8B-B14F-4D97-AF65-F5344CB8AC3E}">
        <p14:creationId xmlns:p14="http://schemas.microsoft.com/office/powerpoint/2010/main" val="31900627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t>
            </a:r>
            <a:r>
              <a:rPr lang="en-GB" baseline="0" dirty="0" smtClean="0"/>
              <a:t> In most traditional languages, curly brackets are used to define the bounds of loops. Python however uses whitespace (empty blocks of space).</a:t>
            </a:r>
          </a:p>
          <a:p>
            <a:endParaRPr lang="en-GB" baseline="0" dirty="0" smtClean="0"/>
          </a:p>
          <a:p>
            <a:pPr marL="171450" indent="-171450">
              <a:buFontTx/>
              <a:buChar char="-"/>
            </a:pPr>
            <a:r>
              <a:rPr lang="en-GB" baseline="0" dirty="0" smtClean="0"/>
              <a:t>The IF statement is used to work out decision based logic. For example, A = 10; IF A == 10, SET B = 5;</a:t>
            </a:r>
          </a:p>
          <a:p>
            <a:pPr marL="0" indent="0">
              <a:buFontTx/>
              <a:buNone/>
            </a:pPr>
            <a:endParaRPr lang="en-GB" baseline="0" dirty="0" smtClean="0"/>
          </a:p>
          <a:p>
            <a:pPr marL="171450" indent="-171450">
              <a:buFontTx/>
              <a:buChar char="-"/>
            </a:pPr>
            <a:r>
              <a:rPr lang="en-GB" baseline="0" dirty="0" smtClean="0"/>
              <a:t>The FOR loop is used to make iterative loops through lists and arrays. The programmer specifies the number of times the loop should execute and then uses the local variable defined within the loop to loop through the lists.</a:t>
            </a:r>
          </a:p>
          <a:p>
            <a:pPr marL="171450" indent="-171450">
              <a:buFontTx/>
              <a:buChar char="-"/>
            </a:pPr>
            <a:endParaRPr lang="en-GB" baseline="0" dirty="0" smtClean="0"/>
          </a:p>
          <a:p>
            <a:pPr marL="171450" indent="-171450">
              <a:buFontTx/>
              <a:buChar char="-"/>
            </a:pPr>
            <a:r>
              <a:rPr lang="en-GB" baseline="0" dirty="0" smtClean="0"/>
              <a:t>The WHILE loop is a persistent loop used to constantly execute a section of code while condition X is being met. </a:t>
            </a:r>
          </a:p>
          <a:p>
            <a:pPr marL="171450" indent="-171450">
              <a:buFontTx/>
              <a:buChar char="-"/>
            </a:pPr>
            <a:endParaRPr lang="en-GB" baseline="0" dirty="0" smtClean="0"/>
          </a:p>
          <a:p>
            <a:pPr marL="171450" indent="-171450">
              <a:buFontTx/>
              <a:buChar char="-"/>
            </a:pPr>
            <a:r>
              <a:rPr lang="en-GB" baseline="0" dirty="0" smtClean="0"/>
              <a:t>The TRY/CATCH block is used when a section of code may or may not return exceptions. For example when reading files through an I/O stream, the program will TRY to read a file, and provided that there are no errors with the specified file the program will continue; if however the file specified is already open in another thread or corrupt, an error will be returned to the program. Without a TRY/CATCH block, the program will now be stuck in limbo, forcing the user to restart it and try again. With the TRY/CATCH block however the program will CATCH the error, parse it to understand what went wrong, and then either output an error message, ignore it and move on, or attempt to re-perform the process that caused the error in the first place.</a:t>
            </a:r>
          </a:p>
        </p:txBody>
      </p:sp>
      <p:sp>
        <p:nvSpPr>
          <p:cNvPr id="4" name="Slide Number Placeholder 3"/>
          <p:cNvSpPr>
            <a:spLocks noGrp="1"/>
          </p:cNvSpPr>
          <p:nvPr>
            <p:ph type="sldNum" sz="quarter" idx="10"/>
          </p:nvPr>
        </p:nvSpPr>
        <p:spPr/>
        <p:txBody>
          <a:bodyPr/>
          <a:lstStyle/>
          <a:p>
            <a:fld id="{46BC1E52-5369-4221-9908-6E0984751919}" type="slidenum">
              <a:rPr lang="en-GB" smtClean="0"/>
              <a:t>7</a:t>
            </a:fld>
            <a:endParaRPr lang="en-GB"/>
          </a:p>
        </p:txBody>
      </p:sp>
    </p:spTree>
    <p:extLst>
      <p:ext uri="{BB962C8B-B14F-4D97-AF65-F5344CB8AC3E}">
        <p14:creationId xmlns:p14="http://schemas.microsoft.com/office/powerpoint/2010/main" val="13676417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6BC1E52-5369-4221-9908-6E0984751919}" type="slidenum">
              <a:rPr lang="en-GB" smtClean="0"/>
              <a:t>8</a:t>
            </a:fld>
            <a:endParaRPr lang="en-GB"/>
          </a:p>
        </p:txBody>
      </p:sp>
    </p:spTree>
    <p:extLst>
      <p:ext uri="{BB962C8B-B14F-4D97-AF65-F5344CB8AC3E}">
        <p14:creationId xmlns:p14="http://schemas.microsoft.com/office/powerpoint/2010/main" val="1898717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GB" dirty="0" smtClean="0"/>
              <a:t>(+, -, *, /, **, %) Addition, Subtraction, Multiplication, Divide, Power of, Modulo</a:t>
            </a:r>
            <a:endParaRPr lang="en-GB" baseline="0" dirty="0" smtClean="0"/>
          </a:p>
          <a:p>
            <a:pPr marL="171450" indent="-171450">
              <a:buFontTx/>
              <a:buChar char="-"/>
            </a:pPr>
            <a:endParaRPr lang="en-GB" baseline="0" dirty="0" smtClean="0"/>
          </a:p>
          <a:p>
            <a:pPr marL="171450" indent="-171450">
              <a:buFontTx/>
              <a:buChar char="-"/>
            </a:pPr>
            <a:r>
              <a:rPr lang="en-GB" baseline="0" dirty="0" smtClean="0"/>
              <a:t>(=, ==, !=, &lt;=, &gt;=) Assignment, Equal to, Not equal to, Less than or equal to, Bigger than or equal to</a:t>
            </a:r>
          </a:p>
          <a:p>
            <a:pPr marL="171450" indent="-171450">
              <a:buFontTx/>
              <a:buChar char="-"/>
            </a:pPr>
            <a:endParaRPr lang="en-GB" baseline="0" dirty="0" smtClean="0"/>
          </a:p>
          <a:p>
            <a:pPr marL="171450" indent="-171450">
              <a:buFontTx/>
              <a:buChar char="-"/>
            </a:pPr>
            <a:r>
              <a:rPr lang="en-GB" baseline="0" dirty="0" smtClean="0"/>
              <a:t>(and, or, not) X AND Y, X OR Y, X AND NOT Y  -- [This is all used in Boolean algebra]</a:t>
            </a:r>
          </a:p>
          <a:p>
            <a:pPr marL="171450" indent="-171450">
              <a:buFontTx/>
              <a:buChar char="-"/>
            </a:pPr>
            <a:endParaRPr lang="en-GB" baseline="0" dirty="0" smtClean="0"/>
          </a:p>
          <a:p>
            <a:pPr marL="171450" indent="-171450">
              <a:buFontTx/>
              <a:buChar char="-"/>
            </a:pPr>
            <a:r>
              <a:rPr lang="en-GB" baseline="0" dirty="0" smtClean="0"/>
              <a:t>(“”, ‘’) These are quote marks used for statements containing strings and characters. Usually strings are contained within double quotes and characters are contained within single quotes.</a:t>
            </a:r>
          </a:p>
          <a:p>
            <a:pPr marL="171450" indent="-171450">
              <a:buFontTx/>
              <a:buChar char="-"/>
            </a:pPr>
            <a:endParaRPr lang="en-GB" baseline="0" dirty="0" smtClean="0"/>
          </a:p>
          <a:p>
            <a:pPr marL="171450" indent="-171450">
              <a:buFontTx/>
              <a:buChar char="-"/>
            </a:pPr>
            <a:r>
              <a:rPr lang="en-GB" baseline="0" dirty="0" smtClean="0"/>
              <a:t>(# and </a:t>
            </a:r>
            <a:r>
              <a:rPr lang="en-GB" baseline="0" dirty="0" smtClean="0"/>
              <a:t>“””) </a:t>
            </a:r>
            <a:r>
              <a:rPr lang="en-GB" baseline="0" dirty="0" smtClean="0"/>
              <a:t>These are how comments are defined. # is for a single line comment; </a:t>
            </a:r>
            <a:r>
              <a:rPr lang="en-GB" baseline="0" dirty="0" smtClean="0"/>
              <a:t>“”” </a:t>
            </a:r>
            <a:r>
              <a:rPr lang="en-GB" baseline="0" dirty="0" smtClean="0"/>
              <a:t>is for multi-line comment. Comments are a way for programmers to comment their code, to perhaps inform coders picking up where others left off, reminding themselves what a certain functions do etc. </a:t>
            </a:r>
          </a:p>
          <a:p>
            <a:pPr marL="171450" indent="-171450">
              <a:buFontTx/>
              <a:buChar char="-"/>
            </a:pPr>
            <a:endParaRPr lang="en-GB" baseline="0" dirty="0" smtClean="0"/>
          </a:p>
          <a:p>
            <a:pPr marL="0" indent="0">
              <a:buFontTx/>
              <a:buNone/>
            </a:pPr>
            <a:r>
              <a:rPr lang="en-GB" baseline="0" dirty="0" smtClean="0"/>
              <a:t>Comments are special because they do not get compiled by the compiler/ interpreter.</a:t>
            </a:r>
          </a:p>
          <a:p>
            <a:pPr marL="0" indent="0">
              <a:buFontTx/>
              <a:buNone/>
            </a:pPr>
            <a:endParaRPr lang="en-GB" baseline="0" dirty="0" smtClean="0"/>
          </a:p>
          <a:p>
            <a:pPr marL="171450" indent="-171450">
              <a:buFontTx/>
              <a:buChar char="-"/>
            </a:pPr>
            <a:r>
              <a:rPr lang="en-GB" baseline="0" dirty="0" smtClean="0"/>
              <a:t>(\n, \r) \n specifies to the compiler that the next section of a string being printed to the console should appear on a new line. \r specifies to the compiler that the console wants a carriage return. Think about old type writers and how at the beginning of each new line the writer must return the carriage back to the starting position? This is exactly the same principle here.</a:t>
            </a:r>
          </a:p>
          <a:p>
            <a:pPr marL="171450" indent="-171450">
              <a:buFontTx/>
              <a:buChar char="-"/>
            </a:pPr>
            <a:endParaRPr lang="en-GB" baseline="0" dirty="0" smtClean="0"/>
          </a:p>
          <a:p>
            <a:pPr marL="171450" indent="-171450">
              <a:buFontTx/>
              <a:buChar char="-"/>
            </a:pPr>
            <a:endParaRPr lang="en-GB" baseline="0" dirty="0" smtClean="0"/>
          </a:p>
          <a:p>
            <a:pPr marL="0" indent="0">
              <a:buFontTx/>
              <a:buNone/>
            </a:pPr>
            <a:r>
              <a:rPr lang="en-GB" baseline="0" dirty="0" smtClean="0"/>
              <a:t>What do you think would happen if the programmer only specified \n? Conversely what would happen if they only specified \r?</a:t>
            </a:r>
          </a:p>
        </p:txBody>
      </p:sp>
      <p:sp>
        <p:nvSpPr>
          <p:cNvPr id="4" name="Slide Number Placeholder 3"/>
          <p:cNvSpPr>
            <a:spLocks noGrp="1"/>
          </p:cNvSpPr>
          <p:nvPr>
            <p:ph type="sldNum" sz="quarter" idx="10"/>
          </p:nvPr>
        </p:nvSpPr>
        <p:spPr/>
        <p:txBody>
          <a:bodyPr/>
          <a:lstStyle/>
          <a:p>
            <a:fld id="{46BC1E52-5369-4221-9908-6E0984751919}" type="slidenum">
              <a:rPr lang="en-GB" smtClean="0"/>
              <a:t>9</a:t>
            </a:fld>
            <a:endParaRPr lang="en-GB"/>
          </a:p>
        </p:txBody>
      </p:sp>
    </p:spTree>
    <p:extLst>
      <p:ext uri="{BB962C8B-B14F-4D97-AF65-F5344CB8AC3E}">
        <p14:creationId xmlns:p14="http://schemas.microsoft.com/office/powerpoint/2010/main" val="3925590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input</a:t>
            </a:r>
            <a:r>
              <a:rPr lang="en-GB" baseline="0" dirty="0" smtClean="0"/>
              <a:t>() – Used to take input from the console/ program by the user and store the value inside a variable.</a:t>
            </a:r>
          </a:p>
          <a:p>
            <a:endParaRPr lang="en-GB" baseline="0" dirty="0" smtClean="0"/>
          </a:p>
          <a:p>
            <a:r>
              <a:rPr lang="en-GB" baseline="0" dirty="0" smtClean="0"/>
              <a:t>format() – Used to format strings</a:t>
            </a:r>
            <a:endParaRPr lang="en-GB" dirty="0"/>
          </a:p>
        </p:txBody>
      </p:sp>
      <p:sp>
        <p:nvSpPr>
          <p:cNvPr id="4" name="Slide Number Placeholder 3"/>
          <p:cNvSpPr>
            <a:spLocks noGrp="1"/>
          </p:cNvSpPr>
          <p:nvPr>
            <p:ph type="sldNum" sz="quarter" idx="10"/>
          </p:nvPr>
        </p:nvSpPr>
        <p:spPr/>
        <p:txBody>
          <a:bodyPr/>
          <a:lstStyle/>
          <a:p>
            <a:fld id="{46BC1E52-5369-4221-9908-6E0984751919}" type="slidenum">
              <a:rPr lang="en-GB" smtClean="0"/>
              <a:t>12</a:t>
            </a:fld>
            <a:endParaRPr lang="en-GB"/>
          </a:p>
        </p:txBody>
      </p:sp>
    </p:spTree>
    <p:extLst>
      <p:ext uri="{BB962C8B-B14F-4D97-AF65-F5344CB8AC3E}">
        <p14:creationId xmlns:p14="http://schemas.microsoft.com/office/powerpoint/2010/main" val="40576384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D230F05-1D4B-4298-AA3D-FA27B8854A66}" type="datetimeFigureOut">
              <a:rPr lang="en-GB" smtClean="0"/>
              <a:t>05/11/2017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46694EA-509B-4160-B14E-6F61C7502CAF}" type="slidenum">
              <a:rPr lang="en-GB" smtClean="0"/>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D230F05-1D4B-4298-AA3D-FA27B8854A66}" type="datetimeFigureOut">
              <a:rPr lang="en-GB" smtClean="0"/>
              <a:t>05/11/2017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46694EA-509B-4160-B14E-6F61C7502CAF}" type="slidenum">
              <a:rPr lang="en-GB" smtClean="0"/>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D230F05-1D4B-4298-AA3D-FA27B8854A66}" type="datetimeFigureOut">
              <a:rPr lang="en-GB" smtClean="0"/>
              <a:t>05/11/2017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46694EA-509B-4160-B14E-6F61C7502CAF}" type="slidenum">
              <a:rPr lang="en-GB" smtClean="0"/>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D230F05-1D4B-4298-AA3D-FA27B8854A66}" type="datetimeFigureOut">
              <a:rPr lang="en-GB" smtClean="0"/>
              <a:t>05/11/2017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46694EA-509B-4160-B14E-6F61C7502CAF}" type="slidenum">
              <a:rPr lang="en-GB" smtClean="0"/>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D230F05-1D4B-4298-AA3D-FA27B8854A66}" type="datetimeFigureOut">
              <a:rPr lang="en-GB" smtClean="0"/>
              <a:t>05/11/2017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46694EA-509B-4160-B14E-6F61C7502CAF}" type="slidenum">
              <a:rPr lang="en-GB" smtClean="0"/>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D230F05-1D4B-4298-AA3D-FA27B8854A66}" type="datetimeFigureOut">
              <a:rPr lang="en-GB" smtClean="0"/>
              <a:t>05/11/2017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46694EA-509B-4160-B14E-6F61C7502CAF}" type="slidenum">
              <a:rPr lang="en-GB" smtClean="0"/>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D230F05-1D4B-4298-AA3D-FA27B8854A66}" type="datetimeFigureOut">
              <a:rPr lang="en-GB" smtClean="0"/>
              <a:t>05/11/2017</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846694EA-509B-4160-B14E-6F61C7502CAF}" type="slidenum">
              <a:rPr lang="en-GB" smtClean="0"/>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D230F05-1D4B-4298-AA3D-FA27B8854A66}" type="datetimeFigureOut">
              <a:rPr lang="en-GB" smtClean="0"/>
              <a:t>05/11/2017</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846694EA-509B-4160-B14E-6F61C7502CAF}" type="slidenum">
              <a:rPr lang="en-GB" smtClean="0"/>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D230F05-1D4B-4298-AA3D-FA27B8854A66}" type="datetimeFigureOut">
              <a:rPr lang="en-GB" smtClean="0"/>
              <a:t>05/11/2017</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846694EA-509B-4160-B14E-6F61C7502CAF}" type="slidenum">
              <a:rPr lang="en-GB" smtClean="0"/>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D230F05-1D4B-4298-AA3D-FA27B8854A66}" type="datetimeFigureOut">
              <a:rPr lang="en-GB" smtClean="0"/>
              <a:t>05/11/2017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46694EA-509B-4160-B14E-6F61C7502CAF}" type="slidenum">
              <a:rPr lang="en-GB" smtClean="0"/>
              <a:t>‹#›</a:t>
            </a:fld>
            <a:endParaRPr lang="en-GB"/>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ED230F05-1D4B-4298-AA3D-FA27B8854A66}" type="datetimeFigureOut">
              <a:rPr lang="en-GB" smtClean="0"/>
              <a:t>05/11/2017</a:t>
            </a:fld>
            <a:endParaRPr lang="en-GB"/>
          </a:p>
        </p:txBody>
      </p:sp>
      <p:sp>
        <p:nvSpPr>
          <p:cNvPr id="9" name="Slide Number Placeholder 8"/>
          <p:cNvSpPr>
            <a:spLocks noGrp="1"/>
          </p:cNvSpPr>
          <p:nvPr>
            <p:ph type="sldNum" sz="quarter" idx="11"/>
          </p:nvPr>
        </p:nvSpPr>
        <p:spPr/>
        <p:txBody>
          <a:bodyPr/>
          <a:lstStyle/>
          <a:p>
            <a:fld id="{846694EA-509B-4160-B14E-6F61C7502CAF}" type="slidenum">
              <a:rPr lang="en-GB" smtClean="0"/>
              <a:t>‹#›</a:t>
            </a:fld>
            <a:endParaRPr lang="en-GB"/>
          </a:p>
        </p:txBody>
      </p:sp>
      <p:sp>
        <p:nvSpPr>
          <p:cNvPr id="10" name="Footer Placeholder 9"/>
          <p:cNvSpPr>
            <a:spLocks noGrp="1"/>
          </p:cNvSpPr>
          <p:nvPr>
            <p:ph type="ftr" sz="quarter" idx="12"/>
          </p:nvPr>
        </p:nvSpPr>
        <p:spPr/>
        <p:txBody>
          <a:bodyPr/>
          <a:lstStyle/>
          <a:p>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846694EA-509B-4160-B14E-6F61C7502CAF}" type="slidenum">
              <a:rPr lang="en-GB" smtClean="0"/>
              <a:t>‹#›</a:t>
            </a:fld>
            <a:endParaRPr lang="en-GB"/>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GB"/>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ED230F05-1D4B-4298-AA3D-FA27B8854A66}" type="datetimeFigureOut">
              <a:rPr lang="en-GB" smtClean="0"/>
              <a:t>05/11/2017</a:t>
            </a:fld>
            <a:endParaRPr lang="en-GB"/>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Code Course: Lesson 1: ‘The Basics’</a:t>
            </a:r>
            <a:endParaRPr lang="en-GB" dirty="0"/>
          </a:p>
        </p:txBody>
      </p:sp>
      <p:sp>
        <p:nvSpPr>
          <p:cNvPr id="3" name="Subtitle 2"/>
          <p:cNvSpPr>
            <a:spLocks noGrp="1"/>
          </p:cNvSpPr>
          <p:nvPr>
            <p:ph type="subTitle" idx="1"/>
          </p:nvPr>
        </p:nvSpPr>
        <p:spPr/>
        <p:txBody>
          <a:bodyPr/>
          <a:lstStyle/>
          <a:p>
            <a:r>
              <a:rPr lang="en-GB" dirty="0" smtClean="0"/>
              <a:t>Chris Wing</a:t>
            </a:r>
            <a:endParaRPr lang="en-GB" dirty="0"/>
          </a:p>
        </p:txBody>
      </p:sp>
    </p:spTree>
    <p:extLst>
      <p:ext uri="{BB962C8B-B14F-4D97-AF65-F5344CB8AC3E}">
        <p14:creationId xmlns:p14="http://schemas.microsoft.com/office/powerpoint/2010/main" val="6957846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Hello, World!</a:t>
            </a:r>
            <a:endParaRPr lang="en-GB" dirty="0"/>
          </a:p>
        </p:txBody>
      </p:sp>
      <p:sp>
        <p:nvSpPr>
          <p:cNvPr id="3" name="Content Placeholder 2"/>
          <p:cNvSpPr>
            <a:spLocks noGrp="1"/>
          </p:cNvSpPr>
          <p:nvPr>
            <p:ph idx="1"/>
          </p:nvPr>
        </p:nvSpPr>
        <p:spPr/>
        <p:txBody>
          <a:bodyPr/>
          <a:lstStyle/>
          <a:p>
            <a:r>
              <a:rPr lang="en-GB" dirty="0" smtClean="0">
                <a:solidFill>
                  <a:srgbClr val="FFC000"/>
                </a:solidFill>
              </a:rPr>
              <a:t>x</a:t>
            </a:r>
            <a:r>
              <a:rPr lang="en-GB" dirty="0" smtClean="0"/>
              <a:t> = 10</a:t>
            </a:r>
          </a:p>
          <a:p>
            <a:endParaRPr lang="en-GB" dirty="0"/>
          </a:p>
          <a:p>
            <a:r>
              <a:rPr lang="en-GB" dirty="0" smtClean="0">
                <a:solidFill>
                  <a:srgbClr val="0070C0"/>
                </a:solidFill>
              </a:rPr>
              <a:t>for</a:t>
            </a:r>
            <a:r>
              <a:rPr lang="en-GB" dirty="0" smtClean="0"/>
              <a:t> </a:t>
            </a:r>
            <a:r>
              <a:rPr lang="en-GB" dirty="0" smtClean="0">
                <a:solidFill>
                  <a:srgbClr val="FFC000"/>
                </a:solidFill>
              </a:rPr>
              <a:t>a</a:t>
            </a:r>
            <a:r>
              <a:rPr lang="en-GB" dirty="0" smtClean="0"/>
              <a:t> </a:t>
            </a:r>
            <a:r>
              <a:rPr lang="en-GB" dirty="0" smtClean="0">
                <a:solidFill>
                  <a:srgbClr val="0070C0"/>
                </a:solidFill>
              </a:rPr>
              <a:t>in range</a:t>
            </a:r>
            <a:r>
              <a:rPr lang="en-GB" dirty="0" smtClean="0"/>
              <a:t>(</a:t>
            </a:r>
            <a:r>
              <a:rPr lang="en-GB" dirty="0" smtClean="0">
                <a:solidFill>
                  <a:srgbClr val="FFC000"/>
                </a:solidFill>
              </a:rPr>
              <a:t>x</a:t>
            </a:r>
            <a:r>
              <a:rPr lang="en-GB" dirty="0" smtClean="0"/>
              <a:t>):</a:t>
            </a:r>
          </a:p>
          <a:p>
            <a:pPr lvl="1"/>
            <a:r>
              <a:rPr lang="en-GB" dirty="0" smtClean="0">
                <a:solidFill>
                  <a:srgbClr val="0070C0"/>
                </a:solidFill>
              </a:rPr>
              <a:t>print</a:t>
            </a:r>
            <a:r>
              <a:rPr lang="en-GB" dirty="0" smtClean="0"/>
              <a:t>(</a:t>
            </a:r>
            <a:r>
              <a:rPr lang="en-GB" dirty="0" smtClean="0">
                <a:solidFill>
                  <a:srgbClr val="00B050"/>
                </a:solidFill>
              </a:rPr>
              <a:t>“Hello, World!\n\r”</a:t>
            </a:r>
            <a:r>
              <a:rPr lang="en-GB" dirty="0" smtClean="0"/>
              <a:t>)</a:t>
            </a:r>
          </a:p>
          <a:p>
            <a:pPr lvl="1"/>
            <a:endParaRPr lang="en-GB" dirty="0"/>
          </a:p>
          <a:p>
            <a:pPr lvl="1"/>
            <a:endParaRPr lang="en-GB" dirty="0" smtClean="0"/>
          </a:p>
          <a:p>
            <a:pPr lvl="1"/>
            <a:endParaRPr lang="en-GB" dirty="0"/>
          </a:p>
          <a:p>
            <a:pPr lvl="1"/>
            <a:endParaRPr lang="en-GB" dirty="0" smtClean="0"/>
          </a:p>
          <a:p>
            <a:pPr lvl="1"/>
            <a:r>
              <a:rPr lang="en-GB" dirty="0" smtClean="0"/>
              <a:t>What do you think the output of this example program would be?</a:t>
            </a:r>
            <a:endParaRPr lang="en-GB" dirty="0"/>
          </a:p>
        </p:txBody>
      </p:sp>
    </p:spTree>
    <p:extLst>
      <p:ext uri="{BB962C8B-B14F-4D97-AF65-F5344CB8AC3E}">
        <p14:creationId xmlns:p14="http://schemas.microsoft.com/office/powerpoint/2010/main" val="189621806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Moving on…</a:t>
            </a:r>
            <a:endParaRPr lang="en-GB" dirty="0"/>
          </a:p>
        </p:txBody>
      </p:sp>
      <p:sp>
        <p:nvSpPr>
          <p:cNvPr id="3" name="Content Placeholder 2"/>
          <p:cNvSpPr>
            <a:spLocks noGrp="1"/>
          </p:cNvSpPr>
          <p:nvPr>
            <p:ph idx="1"/>
          </p:nvPr>
        </p:nvSpPr>
        <p:spPr/>
        <p:txBody>
          <a:bodyPr/>
          <a:lstStyle/>
          <a:p>
            <a:r>
              <a:rPr lang="en-GB" dirty="0" smtClean="0"/>
              <a:t>Now we will look at more in-depth functions.</a:t>
            </a:r>
          </a:p>
          <a:p>
            <a:endParaRPr lang="en-GB" dirty="0"/>
          </a:p>
          <a:p>
            <a:r>
              <a:rPr lang="en-GB" dirty="0" smtClean="0"/>
              <a:t>This section will contain functions to capture user input from the command line, format strings and convert between variable types.</a:t>
            </a:r>
          </a:p>
        </p:txBody>
      </p:sp>
    </p:spTree>
    <p:extLst>
      <p:ext uri="{BB962C8B-B14F-4D97-AF65-F5344CB8AC3E}">
        <p14:creationId xmlns:p14="http://schemas.microsoft.com/office/powerpoint/2010/main" val="134293465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Input and format</a:t>
            </a:r>
            <a:endParaRPr lang="en-GB" dirty="0"/>
          </a:p>
        </p:txBody>
      </p:sp>
      <p:sp>
        <p:nvSpPr>
          <p:cNvPr id="3" name="Content Placeholder 2"/>
          <p:cNvSpPr>
            <a:spLocks noGrp="1"/>
          </p:cNvSpPr>
          <p:nvPr>
            <p:ph idx="1"/>
          </p:nvPr>
        </p:nvSpPr>
        <p:spPr/>
        <p:txBody>
          <a:bodyPr>
            <a:normAutofit fontScale="92500"/>
          </a:bodyPr>
          <a:lstStyle/>
          <a:p>
            <a:r>
              <a:rPr lang="en-GB" dirty="0">
                <a:solidFill>
                  <a:srgbClr val="0070C0"/>
                </a:solidFill>
              </a:rPr>
              <a:t>i</a:t>
            </a:r>
            <a:r>
              <a:rPr lang="en-GB" dirty="0" smtClean="0">
                <a:solidFill>
                  <a:srgbClr val="0070C0"/>
                </a:solidFill>
              </a:rPr>
              <a:t>nput</a:t>
            </a:r>
            <a:r>
              <a:rPr lang="en-GB" dirty="0" smtClean="0"/>
              <a:t>() </a:t>
            </a:r>
          </a:p>
          <a:p>
            <a:endParaRPr lang="en-GB" dirty="0" smtClean="0"/>
          </a:p>
          <a:p>
            <a:r>
              <a:rPr lang="en-GB" dirty="0" smtClean="0"/>
              <a:t>An example of input:</a:t>
            </a:r>
          </a:p>
          <a:p>
            <a:endParaRPr lang="en-GB" dirty="0"/>
          </a:p>
          <a:p>
            <a:r>
              <a:rPr lang="en-GB" dirty="0" smtClean="0">
                <a:solidFill>
                  <a:srgbClr val="FFC000"/>
                </a:solidFill>
              </a:rPr>
              <a:t>Number</a:t>
            </a:r>
            <a:r>
              <a:rPr lang="en-GB" dirty="0" smtClean="0"/>
              <a:t> = </a:t>
            </a:r>
            <a:r>
              <a:rPr lang="en-GB" dirty="0" smtClean="0">
                <a:solidFill>
                  <a:srgbClr val="0070C0"/>
                </a:solidFill>
              </a:rPr>
              <a:t>input</a:t>
            </a:r>
            <a:r>
              <a:rPr lang="en-GB" dirty="0" smtClean="0"/>
              <a:t>(“Please enter a number: ”)</a:t>
            </a:r>
          </a:p>
          <a:p>
            <a:r>
              <a:rPr lang="en-GB" dirty="0" smtClean="0"/>
              <a:t>This will print to the console: “Please enter a number: ”</a:t>
            </a:r>
          </a:p>
          <a:p>
            <a:endParaRPr lang="en-GB" dirty="0"/>
          </a:p>
          <a:p>
            <a:r>
              <a:rPr lang="en-GB" dirty="0">
                <a:solidFill>
                  <a:srgbClr val="0070C0"/>
                </a:solidFill>
              </a:rPr>
              <a:t>f</a:t>
            </a:r>
            <a:r>
              <a:rPr lang="en-GB" dirty="0" smtClean="0">
                <a:solidFill>
                  <a:srgbClr val="0070C0"/>
                </a:solidFill>
              </a:rPr>
              <a:t>ormat</a:t>
            </a:r>
            <a:r>
              <a:rPr lang="en-GB" dirty="0" smtClean="0"/>
              <a:t>()</a:t>
            </a:r>
          </a:p>
          <a:p>
            <a:endParaRPr lang="en-GB" dirty="0"/>
          </a:p>
          <a:p>
            <a:r>
              <a:rPr lang="en-GB" dirty="0" smtClean="0"/>
              <a:t>An example of format:</a:t>
            </a:r>
          </a:p>
          <a:p>
            <a:endParaRPr lang="en-GB" dirty="0"/>
          </a:p>
          <a:p>
            <a:r>
              <a:rPr lang="en-GB" dirty="0" smtClean="0">
                <a:solidFill>
                  <a:srgbClr val="0070C0"/>
                </a:solidFill>
              </a:rPr>
              <a:t>print</a:t>
            </a:r>
            <a:r>
              <a:rPr lang="en-GB" dirty="0" smtClean="0"/>
              <a:t> (“The first number is {0} ”.</a:t>
            </a:r>
            <a:r>
              <a:rPr lang="en-GB" dirty="0" smtClean="0">
                <a:solidFill>
                  <a:srgbClr val="0070C0"/>
                </a:solidFill>
              </a:rPr>
              <a:t>format</a:t>
            </a:r>
            <a:r>
              <a:rPr lang="en-GB" dirty="0" smtClean="0"/>
              <a:t>(1))</a:t>
            </a:r>
            <a:endParaRPr lang="en-GB" dirty="0"/>
          </a:p>
          <a:p>
            <a:r>
              <a:rPr lang="en-GB" dirty="0" smtClean="0"/>
              <a:t>Prints: “The first number is 1”</a:t>
            </a:r>
          </a:p>
          <a:p>
            <a:endParaRPr lang="en-GB" dirty="0"/>
          </a:p>
          <a:p>
            <a:endParaRPr lang="en-GB" dirty="0" smtClean="0"/>
          </a:p>
        </p:txBody>
      </p:sp>
    </p:spTree>
    <p:extLst>
      <p:ext uri="{BB962C8B-B14F-4D97-AF65-F5344CB8AC3E}">
        <p14:creationId xmlns:p14="http://schemas.microsoft.com/office/powerpoint/2010/main" val="280994357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Casting</a:t>
            </a:r>
            <a:endParaRPr lang="en-GB" dirty="0"/>
          </a:p>
        </p:txBody>
      </p:sp>
      <p:sp>
        <p:nvSpPr>
          <p:cNvPr id="3" name="Content Placeholder 2"/>
          <p:cNvSpPr>
            <a:spLocks noGrp="1"/>
          </p:cNvSpPr>
          <p:nvPr>
            <p:ph idx="1"/>
          </p:nvPr>
        </p:nvSpPr>
        <p:spPr/>
        <p:txBody>
          <a:bodyPr>
            <a:normAutofit fontScale="92500" lnSpcReduction="10000"/>
          </a:bodyPr>
          <a:lstStyle/>
          <a:p>
            <a:r>
              <a:rPr lang="en-GB" dirty="0" smtClean="0"/>
              <a:t>Casting is a method of explicitly changing the type of a variable within the program.</a:t>
            </a:r>
          </a:p>
          <a:p>
            <a:endParaRPr lang="en-GB" dirty="0"/>
          </a:p>
          <a:p>
            <a:r>
              <a:rPr lang="en-GB" dirty="0" smtClean="0"/>
              <a:t>In python, the programmer can cast a variable type to any of the following:</a:t>
            </a:r>
          </a:p>
          <a:p>
            <a:endParaRPr lang="en-GB" dirty="0" smtClean="0"/>
          </a:p>
          <a:p>
            <a:r>
              <a:rPr lang="en-GB" dirty="0" smtClean="0"/>
              <a:t>(The basics)</a:t>
            </a:r>
          </a:p>
          <a:p>
            <a:endParaRPr lang="en-GB" dirty="0"/>
          </a:p>
          <a:p>
            <a:pPr lvl="1"/>
            <a:r>
              <a:rPr lang="en-GB" dirty="0" err="1" smtClean="0"/>
              <a:t>int</a:t>
            </a:r>
            <a:endParaRPr lang="en-GB" dirty="0" smtClean="0"/>
          </a:p>
          <a:p>
            <a:pPr lvl="1"/>
            <a:r>
              <a:rPr lang="en-GB" dirty="0" smtClean="0"/>
              <a:t>float</a:t>
            </a:r>
          </a:p>
          <a:p>
            <a:pPr lvl="1"/>
            <a:r>
              <a:rPr lang="en-GB" dirty="0" err="1" smtClean="0"/>
              <a:t>Str</a:t>
            </a:r>
            <a:endParaRPr lang="en-GB" dirty="0" smtClean="0"/>
          </a:p>
          <a:p>
            <a:pPr lvl="1"/>
            <a:r>
              <a:rPr lang="en-GB" smtClean="0"/>
              <a:t>Bool</a:t>
            </a:r>
            <a:endParaRPr lang="en-GB" dirty="0" smtClean="0"/>
          </a:p>
          <a:p>
            <a:pPr lvl="1"/>
            <a:endParaRPr lang="en-GB" dirty="0"/>
          </a:p>
          <a:p>
            <a:pPr lvl="1"/>
            <a:r>
              <a:rPr lang="en-GB" dirty="0" smtClean="0"/>
              <a:t>To cast, simply type: </a:t>
            </a:r>
            <a:r>
              <a:rPr lang="en-GB" dirty="0" err="1" smtClean="0"/>
              <a:t>int</a:t>
            </a:r>
            <a:r>
              <a:rPr lang="en-GB" dirty="0" smtClean="0"/>
              <a:t>(value)</a:t>
            </a:r>
            <a:endParaRPr lang="en-GB" dirty="0"/>
          </a:p>
        </p:txBody>
      </p:sp>
    </p:spTree>
    <p:extLst>
      <p:ext uri="{BB962C8B-B14F-4D97-AF65-F5344CB8AC3E}">
        <p14:creationId xmlns:p14="http://schemas.microsoft.com/office/powerpoint/2010/main" val="304815971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Walkthrough part 1</a:t>
            </a:r>
            <a:endParaRPr lang="en-GB" dirty="0"/>
          </a:p>
        </p:txBody>
      </p:sp>
      <p:sp>
        <p:nvSpPr>
          <p:cNvPr id="3" name="Content Placeholder 2"/>
          <p:cNvSpPr>
            <a:spLocks noGrp="1"/>
          </p:cNvSpPr>
          <p:nvPr>
            <p:ph idx="1"/>
          </p:nvPr>
        </p:nvSpPr>
        <p:spPr/>
        <p:txBody>
          <a:bodyPr/>
          <a:lstStyle/>
          <a:p>
            <a:r>
              <a:rPr lang="en-GB" dirty="0" smtClean="0"/>
              <a:t>Lets take a look at an example program :</a:t>
            </a:r>
          </a:p>
          <a:p>
            <a:pPr lvl="1"/>
            <a:endParaRPr lang="en-GB" dirty="0" smtClean="0"/>
          </a:p>
          <a:p>
            <a:pPr lvl="1"/>
            <a:r>
              <a:rPr lang="en-GB" dirty="0" smtClean="0"/>
              <a:t>Takes two different user inputs from the console</a:t>
            </a:r>
          </a:p>
          <a:p>
            <a:pPr lvl="1"/>
            <a:r>
              <a:rPr lang="en-GB" dirty="0" smtClean="0"/>
              <a:t>Casts them both to </a:t>
            </a:r>
            <a:r>
              <a:rPr lang="en-GB" dirty="0" err="1" smtClean="0"/>
              <a:t>ints</a:t>
            </a:r>
            <a:endParaRPr lang="en-GB" dirty="0" smtClean="0"/>
          </a:p>
          <a:p>
            <a:pPr lvl="1"/>
            <a:r>
              <a:rPr lang="en-GB" dirty="0" smtClean="0"/>
              <a:t>Adds the values into a new value</a:t>
            </a:r>
          </a:p>
          <a:p>
            <a:pPr lvl="1"/>
            <a:r>
              <a:rPr lang="en-GB" dirty="0" smtClean="0"/>
              <a:t>Prints this new number out back to the user.</a:t>
            </a:r>
          </a:p>
        </p:txBody>
      </p:sp>
    </p:spTree>
    <p:extLst>
      <p:ext uri="{BB962C8B-B14F-4D97-AF65-F5344CB8AC3E}">
        <p14:creationId xmlns:p14="http://schemas.microsoft.com/office/powerpoint/2010/main" val="373019264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Walkthrough part 2</a:t>
            </a:r>
            <a:endParaRPr lang="en-GB" dirty="0"/>
          </a:p>
        </p:txBody>
      </p:sp>
      <p:sp>
        <p:nvSpPr>
          <p:cNvPr id="3" name="Content Placeholder 2"/>
          <p:cNvSpPr>
            <a:spLocks noGrp="1"/>
          </p:cNvSpPr>
          <p:nvPr>
            <p:ph idx="1"/>
          </p:nvPr>
        </p:nvSpPr>
        <p:spPr/>
        <p:txBody>
          <a:bodyPr>
            <a:normAutofit/>
          </a:bodyPr>
          <a:lstStyle/>
          <a:p>
            <a:r>
              <a:rPr lang="en-GB" dirty="0" smtClean="0"/>
              <a:t>This example program will take in a number from the user via the command line, then using that number print out only the even digit values from 0 to MAX_RANGE, where MAX_RANGE is the user defined number.</a:t>
            </a:r>
          </a:p>
          <a:p>
            <a:endParaRPr lang="en-GB" dirty="0"/>
          </a:p>
          <a:p>
            <a:r>
              <a:rPr lang="en-GB" dirty="0" smtClean="0"/>
              <a:t>Breakdown:</a:t>
            </a:r>
          </a:p>
          <a:p>
            <a:pPr lvl="1"/>
            <a:r>
              <a:rPr lang="en-GB" dirty="0" smtClean="0"/>
              <a:t>Take in a number from the command line</a:t>
            </a:r>
          </a:p>
          <a:p>
            <a:pPr lvl="1"/>
            <a:r>
              <a:rPr lang="en-GB" dirty="0" smtClean="0"/>
              <a:t>Convert that value into an integer value</a:t>
            </a:r>
          </a:p>
          <a:p>
            <a:pPr lvl="1"/>
            <a:r>
              <a:rPr lang="en-GB" dirty="0" smtClean="0"/>
              <a:t>Use the ‘for’ loop to produce X number of loops</a:t>
            </a:r>
          </a:p>
          <a:p>
            <a:pPr lvl="1"/>
            <a:r>
              <a:rPr lang="en-GB" dirty="0" smtClean="0"/>
              <a:t>Check the value of ‘</a:t>
            </a:r>
            <a:r>
              <a:rPr lang="en-GB" dirty="0" err="1" smtClean="0"/>
              <a:t>i</a:t>
            </a:r>
            <a:r>
              <a:rPr lang="en-GB" dirty="0" smtClean="0"/>
              <a:t>’ (the loop variable) to see if its even or odd</a:t>
            </a:r>
          </a:p>
          <a:p>
            <a:pPr lvl="1"/>
            <a:r>
              <a:rPr lang="en-GB" dirty="0" smtClean="0"/>
              <a:t>If even, print ‘</a:t>
            </a:r>
            <a:r>
              <a:rPr lang="en-GB" dirty="0" err="1" smtClean="0"/>
              <a:t>i</a:t>
            </a:r>
            <a:r>
              <a:rPr lang="en-GB" dirty="0" smtClean="0"/>
              <a:t>’ to console.</a:t>
            </a:r>
          </a:p>
          <a:p>
            <a:pPr marL="411480" lvl="1" indent="0">
              <a:buNone/>
            </a:pPr>
            <a:endParaRPr lang="en-GB" dirty="0"/>
          </a:p>
          <a:p>
            <a:pPr marL="411480" lvl="1" indent="0">
              <a:buNone/>
            </a:pPr>
            <a:r>
              <a:rPr lang="en-GB" dirty="0" smtClean="0">
                <a:solidFill>
                  <a:srgbClr val="0070C0"/>
                </a:solidFill>
              </a:rPr>
              <a:t>What would we change to make only ODD  values print?</a:t>
            </a:r>
            <a:endParaRPr lang="en-GB" dirty="0">
              <a:solidFill>
                <a:srgbClr val="0070C0"/>
              </a:solidFill>
            </a:endParaRPr>
          </a:p>
          <a:p>
            <a:pPr lvl="1"/>
            <a:endParaRPr lang="en-GB" dirty="0" smtClean="0">
              <a:solidFill>
                <a:srgbClr val="0070C0"/>
              </a:solidFill>
            </a:endParaRPr>
          </a:p>
        </p:txBody>
      </p:sp>
    </p:spTree>
    <p:extLst>
      <p:ext uri="{BB962C8B-B14F-4D97-AF65-F5344CB8AC3E}">
        <p14:creationId xmlns:p14="http://schemas.microsoft.com/office/powerpoint/2010/main" val="83067155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Walkthrough part 3</a:t>
            </a:r>
            <a:endParaRPr lang="en-GB" dirty="0"/>
          </a:p>
        </p:txBody>
      </p:sp>
      <p:sp>
        <p:nvSpPr>
          <p:cNvPr id="3" name="Content Placeholder 2"/>
          <p:cNvSpPr>
            <a:spLocks noGrp="1"/>
          </p:cNvSpPr>
          <p:nvPr>
            <p:ph idx="1"/>
          </p:nvPr>
        </p:nvSpPr>
        <p:spPr/>
        <p:txBody>
          <a:bodyPr/>
          <a:lstStyle/>
          <a:p>
            <a:r>
              <a:rPr lang="en-GB" dirty="0" smtClean="0"/>
              <a:t>This example program is similar to the second example, with one difference. Instead of only printing even numbers, or only printing odd numbers; this program will print out odd AND even numbers.</a:t>
            </a:r>
          </a:p>
          <a:p>
            <a:endParaRPr lang="en-GB" dirty="0"/>
          </a:p>
          <a:p>
            <a:r>
              <a:rPr lang="en-GB" dirty="0" smtClean="0"/>
              <a:t>To do this, the program will print even numbers whilst the current number is less than or equal to the first half of the range, and then print odd number for the second half of the range.</a:t>
            </a:r>
          </a:p>
          <a:p>
            <a:endParaRPr lang="en-GB" dirty="0"/>
          </a:p>
          <a:p>
            <a:r>
              <a:rPr lang="en-GB" dirty="0" smtClean="0"/>
              <a:t>So for example with a range of 100, between 0 and 50 only even numbers will be printed, then between 51 and 100 odd numbers will be printed.</a:t>
            </a:r>
            <a:endParaRPr lang="en-GB" dirty="0"/>
          </a:p>
        </p:txBody>
      </p:sp>
    </p:spTree>
    <p:extLst>
      <p:ext uri="{BB962C8B-B14F-4D97-AF65-F5344CB8AC3E}">
        <p14:creationId xmlns:p14="http://schemas.microsoft.com/office/powerpoint/2010/main" val="416647821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Aims of the course</a:t>
            </a:r>
            <a:endParaRPr lang="en-GB" dirty="0"/>
          </a:p>
        </p:txBody>
      </p:sp>
      <p:sp>
        <p:nvSpPr>
          <p:cNvPr id="3" name="Content Placeholder 2"/>
          <p:cNvSpPr>
            <a:spLocks noGrp="1"/>
          </p:cNvSpPr>
          <p:nvPr>
            <p:ph idx="1"/>
          </p:nvPr>
        </p:nvSpPr>
        <p:spPr/>
        <p:txBody>
          <a:bodyPr/>
          <a:lstStyle/>
          <a:p>
            <a:r>
              <a:rPr lang="en-GB" dirty="0" smtClean="0"/>
              <a:t>Initially you will learn the basics of programming in Python, covering operators, statements, variables and basic functions.</a:t>
            </a:r>
          </a:p>
          <a:p>
            <a:endParaRPr lang="en-GB" dirty="0"/>
          </a:p>
          <a:p>
            <a:r>
              <a:rPr lang="en-GB" dirty="0" smtClean="0"/>
              <a:t>We will then move onto further topics such as functions, importing, file </a:t>
            </a:r>
            <a:r>
              <a:rPr lang="en-GB" dirty="0" err="1" smtClean="0"/>
              <a:t>i</a:t>
            </a:r>
            <a:r>
              <a:rPr lang="en-GB" dirty="0" smtClean="0"/>
              <a:t>/o, parallelism and concurrency and more.</a:t>
            </a:r>
          </a:p>
          <a:p>
            <a:endParaRPr lang="en-GB" dirty="0"/>
          </a:p>
          <a:p>
            <a:r>
              <a:rPr lang="en-GB" dirty="0" smtClean="0"/>
              <a:t>By the end of the course you should be able to program with Python proficiently on your own.</a:t>
            </a:r>
          </a:p>
        </p:txBody>
      </p:sp>
    </p:spTree>
    <p:extLst>
      <p:ext uri="{BB962C8B-B14F-4D97-AF65-F5344CB8AC3E}">
        <p14:creationId xmlns:p14="http://schemas.microsoft.com/office/powerpoint/2010/main" val="211997768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Course structure</a:t>
            </a:r>
            <a:endParaRPr lang="en-GB" dirty="0"/>
          </a:p>
        </p:txBody>
      </p:sp>
      <p:sp>
        <p:nvSpPr>
          <p:cNvPr id="3" name="Content Placeholder 2"/>
          <p:cNvSpPr>
            <a:spLocks noGrp="1"/>
          </p:cNvSpPr>
          <p:nvPr>
            <p:ph idx="1"/>
          </p:nvPr>
        </p:nvSpPr>
        <p:spPr/>
        <p:txBody>
          <a:bodyPr/>
          <a:lstStyle/>
          <a:p>
            <a:r>
              <a:rPr lang="en-GB" dirty="0" smtClean="0"/>
              <a:t>This course will comprise of one 1 hour class </a:t>
            </a:r>
            <a:r>
              <a:rPr lang="en-GB" dirty="0" smtClean="0"/>
              <a:t>each </a:t>
            </a:r>
            <a:r>
              <a:rPr lang="en-GB" dirty="0" smtClean="0"/>
              <a:t>week, along with optional homework set.</a:t>
            </a:r>
          </a:p>
          <a:p>
            <a:endParaRPr lang="en-GB" dirty="0"/>
          </a:p>
          <a:p>
            <a:r>
              <a:rPr lang="en-GB" dirty="0" smtClean="0"/>
              <a:t>The beginning of each new class will always contain a recap section, going over the previous lessons content in brief detail.</a:t>
            </a:r>
          </a:p>
          <a:p>
            <a:endParaRPr lang="en-GB" dirty="0"/>
          </a:p>
          <a:p>
            <a:r>
              <a:rPr lang="en-GB" dirty="0" smtClean="0"/>
              <a:t>After each lesson all class material will be uploaded to a GitHub Repo located at:</a:t>
            </a:r>
          </a:p>
          <a:p>
            <a:endParaRPr lang="en-GB" dirty="0"/>
          </a:p>
          <a:p>
            <a:r>
              <a:rPr lang="en-GB" dirty="0"/>
              <a:t>https://github.com/OracleChrisWing/CodeClub/issues</a:t>
            </a:r>
            <a:endParaRPr lang="en-GB" dirty="0"/>
          </a:p>
        </p:txBody>
      </p:sp>
    </p:spTree>
    <p:extLst>
      <p:ext uri="{BB962C8B-B14F-4D97-AF65-F5344CB8AC3E}">
        <p14:creationId xmlns:p14="http://schemas.microsoft.com/office/powerpoint/2010/main" val="309697098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Python?</a:t>
            </a:r>
            <a:endParaRPr lang="en-GB" dirty="0"/>
          </a:p>
        </p:txBody>
      </p:sp>
      <p:pic>
        <p:nvPicPr>
          <p:cNvPr id="1026" name="Picture 2" descr="&quot;You're flying! How?&quot; &quot;Python!&qu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39752" y="1340768"/>
            <a:ext cx="4426466" cy="50246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594784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So what is it?</a:t>
            </a:r>
            <a:endParaRPr lang="en-GB" dirty="0"/>
          </a:p>
        </p:txBody>
      </p:sp>
      <p:sp>
        <p:nvSpPr>
          <p:cNvPr id="3" name="Content Placeholder 2"/>
          <p:cNvSpPr>
            <a:spLocks noGrp="1"/>
          </p:cNvSpPr>
          <p:nvPr>
            <p:ph idx="1"/>
          </p:nvPr>
        </p:nvSpPr>
        <p:spPr/>
        <p:txBody>
          <a:bodyPr/>
          <a:lstStyle/>
          <a:p>
            <a:r>
              <a:rPr lang="en-GB" dirty="0" smtClean="0"/>
              <a:t>Designed in 1989 by Guido van Rossum over the Christmas break as a ‘hobby’</a:t>
            </a:r>
          </a:p>
          <a:p>
            <a:endParaRPr lang="en-GB" dirty="0"/>
          </a:p>
          <a:p>
            <a:r>
              <a:rPr lang="en-GB" dirty="0" smtClean="0"/>
              <a:t>Widely used high-level programming language</a:t>
            </a:r>
          </a:p>
          <a:p>
            <a:endParaRPr lang="en-GB" dirty="0"/>
          </a:p>
          <a:p>
            <a:r>
              <a:rPr lang="en-GB" dirty="0" smtClean="0"/>
              <a:t>Supports OOP and structured programming</a:t>
            </a:r>
          </a:p>
          <a:p>
            <a:endParaRPr lang="en-GB" dirty="0"/>
          </a:p>
          <a:p>
            <a:r>
              <a:rPr lang="en-GB" dirty="0" smtClean="0"/>
              <a:t>Utilizes dynamic typing</a:t>
            </a:r>
          </a:p>
          <a:p>
            <a:endParaRPr lang="en-GB" dirty="0"/>
          </a:p>
          <a:p>
            <a:r>
              <a:rPr lang="en-GB" dirty="0" smtClean="0"/>
              <a:t>Designed to be a highly readable language</a:t>
            </a:r>
          </a:p>
          <a:p>
            <a:endParaRPr lang="en-GB" dirty="0"/>
          </a:p>
          <a:p>
            <a:endParaRPr lang="en-GB" dirty="0"/>
          </a:p>
          <a:p>
            <a:endParaRPr lang="en-GB" dirty="0"/>
          </a:p>
        </p:txBody>
      </p:sp>
    </p:spTree>
    <p:extLst>
      <p:ext uri="{BB962C8B-B14F-4D97-AF65-F5344CB8AC3E}">
        <p14:creationId xmlns:p14="http://schemas.microsoft.com/office/powerpoint/2010/main" val="80482952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3" name="Picture 5" descr="C:\Users\cwing\Documents\Code course\Slide images\Language abstraction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3648" y="1700808"/>
            <a:ext cx="5470053" cy="4642526"/>
          </a:xfrm>
          <a:prstGeom prst="rect">
            <a:avLst/>
          </a:prstGeom>
          <a:noFill/>
          <a:extLst>
            <a:ext uri="{909E8E84-426E-40DD-AFC4-6F175D3DCCD1}">
              <a14:hiddenFill xmlns:a14="http://schemas.microsoft.com/office/drawing/2010/main">
                <a:solidFill>
                  <a:srgbClr val="FFFFFF"/>
                </a:solidFill>
              </a14:hiddenFill>
            </a:ext>
          </a:extLst>
        </p:spPr>
      </p:pic>
      <p:sp>
        <p:nvSpPr>
          <p:cNvPr id="8" name="Title 1"/>
          <p:cNvSpPr>
            <a:spLocks noGrp="1"/>
          </p:cNvSpPr>
          <p:nvPr>
            <p:ph type="title"/>
          </p:nvPr>
        </p:nvSpPr>
        <p:spPr>
          <a:xfrm>
            <a:off x="457200" y="274638"/>
            <a:ext cx="7620000" cy="1143000"/>
          </a:xfrm>
        </p:spPr>
        <p:txBody>
          <a:bodyPr/>
          <a:lstStyle/>
          <a:p>
            <a:r>
              <a:rPr lang="en-GB" dirty="0" smtClean="0"/>
              <a:t>Language abstraction layers</a:t>
            </a:r>
            <a:endParaRPr lang="en-GB" dirty="0"/>
          </a:p>
        </p:txBody>
      </p:sp>
    </p:spTree>
    <p:extLst>
      <p:ext uri="{BB962C8B-B14F-4D97-AF65-F5344CB8AC3E}">
        <p14:creationId xmlns:p14="http://schemas.microsoft.com/office/powerpoint/2010/main" val="2618666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Syntax and semantics</a:t>
            </a:r>
            <a:endParaRPr lang="en-GB" dirty="0"/>
          </a:p>
        </p:txBody>
      </p:sp>
      <p:sp>
        <p:nvSpPr>
          <p:cNvPr id="3" name="Content Placeholder 2"/>
          <p:cNvSpPr>
            <a:spLocks noGrp="1"/>
          </p:cNvSpPr>
          <p:nvPr>
            <p:ph idx="1"/>
          </p:nvPr>
        </p:nvSpPr>
        <p:spPr/>
        <p:txBody>
          <a:bodyPr/>
          <a:lstStyle/>
          <a:p>
            <a:r>
              <a:rPr lang="en-GB" dirty="0" smtClean="0"/>
              <a:t>Python uses whitespace indentation to delimit blocks. What does this mean?</a:t>
            </a:r>
          </a:p>
          <a:p>
            <a:endParaRPr lang="en-GB" dirty="0" smtClean="0"/>
          </a:p>
          <a:p>
            <a:r>
              <a:rPr lang="en-GB" dirty="0" smtClean="0"/>
              <a:t>Statements and loops (the main ones)</a:t>
            </a:r>
            <a:endParaRPr lang="en-GB" dirty="0"/>
          </a:p>
          <a:p>
            <a:r>
              <a:rPr lang="en-GB" dirty="0" smtClean="0">
                <a:solidFill>
                  <a:srgbClr val="0070C0"/>
                </a:solidFill>
              </a:rPr>
              <a:t>if </a:t>
            </a:r>
          </a:p>
          <a:p>
            <a:r>
              <a:rPr lang="en-GB" dirty="0" smtClean="0">
                <a:solidFill>
                  <a:srgbClr val="0070C0"/>
                </a:solidFill>
              </a:rPr>
              <a:t>for</a:t>
            </a:r>
          </a:p>
          <a:p>
            <a:r>
              <a:rPr lang="en-GB" dirty="0" smtClean="0">
                <a:solidFill>
                  <a:srgbClr val="0070C0"/>
                </a:solidFill>
              </a:rPr>
              <a:t>while</a:t>
            </a:r>
          </a:p>
          <a:p>
            <a:r>
              <a:rPr lang="en-GB" dirty="0" smtClean="0">
                <a:solidFill>
                  <a:srgbClr val="0070C0"/>
                </a:solidFill>
              </a:rPr>
              <a:t>try/catch</a:t>
            </a:r>
          </a:p>
          <a:p>
            <a:endParaRPr lang="en-GB" dirty="0" smtClean="0"/>
          </a:p>
        </p:txBody>
      </p:sp>
    </p:spTree>
    <p:extLst>
      <p:ext uri="{BB962C8B-B14F-4D97-AF65-F5344CB8AC3E}">
        <p14:creationId xmlns:p14="http://schemas.microsoft.com/office/powerpoint/2010/main" val="174142296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Built-in functions</a:t>
            </a:r>
            <a:endParaRPr lang="en-GB" dirty="0"/>
          </a:p>
        </p:txBody>
      </p:sp>
      <p:sp>
        <p:nvSpPr>
          <p:cNvPr id="3" name="Content Placeholder 2"/>
          <p:cNvSpPr>
            <a:spLocks noGrp="1"/>
          </p:cNvSpPr>
          <p:nvPr>
            <p:ph idx="1"/>
          </p:nvPr>
        </p:nvSpPr>
        <p:spPr/>
        <p:txBody>
          <a:bodyPr>
            <a:normAutofit/>
          </a:bodyPr>
          <a:lstStyle/>
          <a:p>
            <a:r>
              <a:rPr lang="en-GB" dirty="0" smtClean="0"/>
              <a:t>Python contains a number of built-in functions that perform various different tasks.</a:t>
            </a:r>
          </a:p>
          <a:p>
            <a:endParaRPr lang="en-GB" dirty="0"/>
          </a:p>
          <a:p>
            <a:r>
              <a:rPr lang="en-GB" dirty="0" smtClean="0"/>
              <a:t>A function is a piece of code that can be called from anywhere within the module (more on this in the future).</a:t>
            </a:r>
          </a:p>
          <a:p>
            <a:endParaRPr lang="en-GB" dirty="0"/>
          </a:p>
          <a:p>
            <a:r>
              <a:rPr lang="en-GB" dirty="0" smtClean="0"/>
              <a:t>A few basic ones:</a:t>
            </a:r>
          </a:p>
          <a:p>
            <a:pPr lvl="1"/>
            <a:r>
              <a:rPr lang="en-GB" dirty="0" smtClean="0"/>
              <a:t>print</a:t>
            </a:r>
          </a:p>
          <a:p>
            <a:pPr lvl="1"/>
            <a:r>
              <a:rPr lang="en-GB" dirty="0" err="1" smtClean="0"/>
              <a:t>pow</a:t>
            </a:r>
            <a:endParaRPr lang="en-GB" dirty="0"/>
          </a:p>
          <a:p>
            <a:pPr lvl="1"/>
            <a:r>
              <a:rPr lang="en-GB" dirty="0" err="1" smtClean="0"/>
              <a:t>sqrt</a:t>
            </a:r>
            <a:endParaRPr lang="en-GB" dirty="0" smtClean="0"/>
          </a:p>
        </p:txBody>
      </p:sp>
    </p:spTree>
    <p:extLst>
      <p:ext uri="{BB962C8B-B14F-4D97-AF65-F5344CB8AC3E}">
        <p14:creationId xmlns:p14="http://schemas.microsoft.com/office/powerpoint/2010/main" val="177242381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Operators</a:t>
            </a:r>
            <a:endParaRPr lang="en-GB" dirty="0"/>
          </a:p>
        </p:txBody>
      </p:sp>
      <p:sp>
        <p:nvSpPr>
          <p:cNvPr id="3" name="Content Placeholder 2"/>
          <p:cNvSpPr>
            <a:spLocks noGrp="1"/>
          </p:cNvSpPr>
          <p:nvPr>
            <p:ph idx="1"/>
          </p:nvPr>
        </p:nvSpPr>
        <p:spPr/>
        <p:txBody>
          <a:bodyPr/>
          <a:lstStyle/>
          <a:p>
            <a:r>
              <a:rPr lang="en-GB" dirty="0" smtClean="0"/>
              <a:t>+, -, *, /, **, %</a:t>
            </a:r>
          </a:p>
          <a:p>
            <a:endParaRPr lang="en-GB" dirty="0"/>
          </a:p>
          <a:p>
            <a:r>
              <a:rPr lang="en-GB" dirty="0" smtClean="0"/>
              <a:t>=, ==, !=, &lt;=, &gt;=</a:t>
            </a:r>
          </a:p>
          <a:p>
            <a:endParaRPr lang="en-GB" dirty="0"/>
          </a:p>
          <a:p>
            <a:r>
              <a:rPr lang="en-GB" dirty="0" smtClean="0"/>
              <a:t>and, or, not</a:t>
            </a:r>
          </a:p>
          <a:p>
            <a:endParaRPr lang="en-GB" dirty="0"/>
          </a:p>
          <a:p>
            <a:r>
              <a:rPr lang="en-GB" dirty="0" smtClean="0"/>
              <a:t>“” and ‘’</a:t>
            </a:r>
          </a:p>
          <a:p>
            <a:endParaRPr lang="en-GB" dirty="0"/>
          </a:p>
          <a:p>
            <a:r>
              <a:rPr lang="en-GB" dirty="0" smtClean="0"/>
              <a:t># and </a:t>
            </a:r>
            <a:r>
              <a:rPr lang="en-GB" dirty="0" smtClean="0"/>
              <a:t>“””</a:t>
            </a:r>
            <a:endParaRPr lang="en-GB" dirty="0" smtClean="0"/>
          </a:p>
          <a:p>
            <a:endParaRPr lang="en-GB" dirty="0"/>
          </a:p>
          <a:p>
            <a:r>
              <a:rPr lang="en-GB" dirty="0" smtClean="0"/>
              <a:t>\n and \r</a:t>
            </a:r>
          </a:p>
        </p:txBody>
      </p:sp>
    </p:spTree>
    <p:extLst>
      <p:ext uri="{BB962C8B-B14F-4D97-AF65-F5344CB8AC3E}">
        <p14:creationId xmlns:p14="http://schemas.microsoft.com/office/powerpoint/2010/main" val="76427999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4794</TotalTime>
  <Words>1654</Words>
  <Application>Microsoft Office PowerPoint</Application>
  <PresentationFormat>On-screen Show (4:3)</PresentationFormat>
  <Paragraphs>175</Paragraphs>
  <Slides>16</Slides>
  <Notes>7</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Adjacency</vt:lpstr>
      <vt:lpstr>Code Course: Lesson 1: ‘The Basics’</vt:lpstr>
      <vt:lpstr>Aims of the course</vt:lpstr>
      <vt:lpstr>Course structure</vt:lpstr>
      <vt:lpstr>Python?</vt:lpstr>
      <vt:lpstr>So what is it?</vt:lpstr>
      <vt:lpstr>Language abstraction layers</vt:lpstr>
      <vt:lpstr>Syntax and semantics</vt:lpstr>
      <vt:lpstr>Built-in functions</vt:lpstr>
      <vt:lpstr>Operators</vt:lpstr>
      <vt:lpstr>Hello, World!</vt:lpstr>
      <vt:lpstr>Moving on…</vt:lpstr>
      <vt:lpstr>Input and format</vt:lpstr>
      <vt:lpstr>Casting</vt:lpstr>
      <vt:lpstr>Walkthrough part 1</vt:lpstr>
      <vt:lpstr>Walkthrough part 2</vt:lpstr>
      <vt:lpstr>Walkthrough part 3</vt:lpstr>
    </vt:vector>
  </TitlesOfParts>
  <Company>Oracle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Code Course – A Pilot</dc:title>
  <dc:creator>Christopher Wing</dc:creator>
  <cp:lastModifiedBy>Christopher Wing</cp:lastModifiedBy>
  <cp:revision>68</cp:revision>
  <dcterms:created xsi:type="dcterms:W3CDTF">2017-07-12T09:02:07Z</dcterms:created>
  <dcterms:modified xsi:type="dcterms:W3CDTF">2017-11-06T14:24:12Z</dcterms:modified>
</cp:coreProperties>
</file>