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F3185-8E05-481D-8420-B2250C536BD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83D05-3D9E-46F4-B27B-653AC3D6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1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3D05-3D9E-46F4-B27B-653AC3D683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9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3D05-3D9E-46F4-B27B-653AC3D683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Lesson 3: ‘Lists &amp; Strings’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73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way..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also loop through  the list using its index value as well: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391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81" y="4114800"/>
            <a:ext cx="39338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76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only want to use the index value however, we don’t need to loop through the items as well: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3009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19450"/>
            <a:ext cx="24193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03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provides us with various pre-programmed shortcuts for us to manipulate a users list:</a:t>
            </a:r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s</a:t>
            </a:r>
            <a:r>
              <a:rPr lang="en-GB" dirty="0" smtClean="0">
                <a:solidFill>
                  <a:srgbClr val="7030A0"/>
                </a:solidFill>
              </a:rPr>
              <a:t>um</a:t>
            </a:r>
            <a:r>
              <a:rPr lang="en-GB" dirty="0" smtClean="0"/>
              <a:t>(L) </a:t>
            </a:r>
            <a:r>
              <a:rPr lang="en-GB" dirty="0" smtClean="0">
                <a:sym typeface="Wingdings" panose="05000000000000000000" pitchFamily="2" charset="2"/>
              </a:rPr>
              <a:t> If the list contains only numbers, this will return the sum of all the numbers inside the list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‘,’.join(L)  If the list contains only string values, join() can be used to join all the words together using the character specified in the ‘’ quotes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7030A0"/>
                </a:solidFill>
                <a:sym typeface="Wingdings" panose="05000000000000000000" pitchFamily="2" charset="2"/>
              </a:rPr>
              <a:t>m</a:t>
            </a:r>
            <a:r>
              <a:rPr lang="en-GB" dirty="0" smtClean="0">
                <a:solidFill>
                  <a:srgbClr val="7030A0"/>
                </a:solidFill>
                <a:sym typeface="Wingdings" panose="05000000000000000000" pitchFamily="2" charset="2"/>
              </a:rPr>
              <a:t>ax</a:t>
            </a:r>
            <a:r>
              <a:rPr lang="en-GB" dirty="0" smtClean="0">
                <a:sym typeface="Wingdings" panose="05000000000000000000" pitchFamily="2" charset="2"/>
              </a:rPr>
              <a:t>(L)  returns the item with the largest value</a:t>
            </a:r>
          </a:p>
          <a:p>
            <a:r>
              <a:rPr lang="en-GB" dirty="0" smtClean="0">
                <a:solidFill>
                  <a:srgbClr val="7030A0"/>
                </a:solidFill>
                <a:sym typeface="Wingdings" panose="05000000000000000000" pitchFamily="2" charset="2"/>
              </a:rPr>
              <a:t>min</a:t>
            </a:r>
            <a:r>
              <a:rPr lang="en-GB" dirty="0" smtClean="0">
                <a:sym typeface="Wingdings" panose="05000000000000000000" pitchFamily="2" charset="2"/>
              </a:rPr>
              <a:t>(L)  Returns the item with the smallest value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67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see code for the first two: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409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3" y="3200400"/>
            <a:ext cx="3228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96596"/>
            <a:ext cx="46291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06346"/>
            <a:ext cx="3851690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76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lets cover some really basic List operations: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C000"/>
                </a:solidFill>
              </a:rPr>
              <a:t>Del</a:t>
            </a:r>
            <a:r>
              <a:rPr lang="en-GB" dirty="0" smtClean="0"/>
              <a:t> L[3] </a:t>
            </a:r>
            <a:r>
              <a:rPr lang="en-GB" dirty="0" smtClean="0">
                <a:sym typeface="Wingdings" panose="05000000000000000000" pitchFamily="2" charset="2"/>
              </a:rPr>
              <a:t> This removes the item at index 3 from the list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[1,2,3]+[4,5,6]  [1,2,3,4,5,6] joins two lists together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[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‘Hi’</a:t>
            </a:r>
            <a:r>
              <a:rPr lang="en-GB" dirty="0" smtClean="0">
                <a:sym typeface="Wingdings" panose="05000000000000000000" pitchFamily="2" charset="2"/>
              </a:rPr>
              <a:t> * 4]  [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‘</a:t>
            </a:r>
            <a:r>
              <a:rPr lang="en-GB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HiHiHiHi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’</a:t>
            </a:r>
            <a:r>
              <a:rPr lang="en-GB" dirty="0" smtClean="0">
                <a:sym typeface="Wingdings" panose="05000000000000000000" pitchFamily="2" charset="2"/>
              </a:rPr>
              <a:t>] will create duplicate copies of anything in the list  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(Try this with a number and see the difference)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3 </a:t>
            </a:r>
            <a:r>
              <a:rPr lang="en-GB" dirty="0" smtClean="0">
                <a:solidFill>
                  <a:srgbClr val="FFC000"/>
                </a:solidFill>
                <a:sym typeface="Wingdings" panose="05000000000000000000" pitchFamily="2" charset="2"/>
              </a:rPr>
              <a:t>in</a:t>
            </a:r>
            <a:r>
              <a:rPr lang="en-GB" dirty="0" smtClean="0">
                <a:sym typeface="Wingdings" panose="05000000000000000000" pitchFamily="2" charset="2"/>
              </a:rPr>
              <a:t> [1, 2, 3]  True; used to check if an item is in the list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600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are some basic operations you can perform on a list:</a:t>
            </a:r>
          </a:p>
          <a:p>
            <a:endParaRPr lang="en-GB" dirty="0"/>
          </a:p>
          <a:p>
            <a:r>
              <a:rPr lang="en-GB" dirty="0" err="1" smtClean="0"/>
              <a:t>L.count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‘test’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 counts the occurrence of the word ‘test’ in the list L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 smtClean="0"/>
              <a:t>L.index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‘hello’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 returns the lowest index value at which ‘hello’ occurs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 smtClean="0"/>
              <a:t>L.reverse</a:t>
            </a:r>
            <a:r>
              <a:rPr lang="en-GB" dirty="0" smtClean="0"/>
              <a:t>() </a:t>
            </a:r>
            <a:r>
              <a:rPr lang="en-GB" dirty="0" smtClean="0">
                <a:sym typeface="Wingdings" panose="05000000000000000000" pitchFamily="2" charset="2"/>
              </a:rPr>
              <a:t> Reverses the order of the items in the list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 smtClean="0">
                <a:sym typeface="Wingdings" panose="05000000000000000000" pitchFamily="2" charset="2"/>
              </a:rPr>
              <a:t>L.insert</a:t>
            </a:r>
            <a:r>
              <a:rPr lang="en-GB" dirty="0" smtClean="0">
                <a:sym typeface="Wingdings" panose="05000000000000000000" pitchFamily="2" charset="2"/>
              </a:rPr>
              <a:t>(index, item)  inserts ‘item’ at position ‘index’ in the list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070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Python there is no special character type; characters (i.e. individual letters) are treated as strings still.</a:t>
            </a:r>
          </a:p>
          <a:p>
            <a:endParaRPr lang="en-GB" dirty="0"/>
          </a:p>
          <a:p>
            <a:r>
              <a:rPr lang="en-GB" dirty="0" smtClean="0"/>
              <a:t>Say we had the variable:</a:t>
            </a:r>
          </a:p>
          <a:p>
            <a:endParaRPr lang="en-GB" dirty="0"/>
          </a:p>
          <a:p>
            <a:r>
              <a:rPr lang="en-GB" dirty="0" smtClean="0"/>
              <a:t>Word = </a:t>
            </a:r>
            <a:r>
              <a:rPr lang="en-GB" dirty="0" smtClean="0">
                <a:solidFill>
                  <a:srgbClr val="00B050"/>
                </a:solidFill>
              </a:rPr>
              <a:t>“Hello”</a:t>
            </a:r>
          </a:p>
          <a:p>
            <a:endParaRPr lang="en-GB" dirty="0"/>
          </a:p>
          <a:p>
            <a:r>
              <a:rPr lang="en-GB" dirty="0" smtClean="0"/>
              <a:t>We could access the letters of the word like so:</a:t>
            </a:r>
          </a:p>
          <a:p>
            <a:endParaRPr lang="en-GB" dirty="0"/>
          </a:p>
          <a:p>
            <a:r>
              <a:rPr lang="en-GB" dirty="0" smtClean="0"/>
              <a:t>print(Word[3]) </a:t>
            </a:r>
            <a:r>
              <a:rPr lang="en-GB" dirty="0" smtClean="0">
                <a:sym typeface="Wingdings" panose="05000000000000000000" pitchFamily="2" charset="2"/>
              </a:rPr>
              <a:t> this would print the letter 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‘l’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well as getting an individual letter of a word, we can also slice the word at certain points:</a:t>
            </a:r>
          </a:p>
          <a:p>
            <a:endParaRPr lang="en-GB" dirty="0"/>
          </a:p>
          <a:p>
            <a:r>
              <a:rPr lang="en-GB" dirty="0" smtClean="0"/>
              <a:t>Again we have: Word = </a:t>
            </a:r>
            <a:r>
              <a:rPr lang="en-GB" dirty="0" smtClean="0">
                <a:solidFill>
                  <a:srgbClr val="00B050"/>
                </a:solidFill>
              </a:rPr>
              <a:t>“Hello, World!”</a:t>
            </a:r>
          </a:p>
          <a:p>
            <a:endParaRPr lang="en-GB" dirty="0"/>
          </a:p>
          <a:p>
            <a:r>
              <a:rPr lang="en-GB" dirty="0" smtClean="0"/>
              <a:t>Now we could split the string with:</a:t>
            </a:r>
          </a:p>
          <a:p>
            <a:endParaRPr lang="en-GB" dirty="0"/>
          </a:p>
          <a:p>
            <a:r>
              <a:rPr lang="en-GB" dirty="0" err="1" smtClean="0"/>
              <a:t>Split_word</a:t>
            </a:r>
            <a:r>
              <a:rPr lang="en-GB" dirty="0" smtClean="0"/>
              <a:t> = Word[1:3]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“el”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In this example we are starting at index 1 and taking all the letters that are lower than index 3, so in this case </a:t>
            </a:r>
            <a:r>
              <a:rPr lang="en-GB" dirty="0" smtClean="0">
                <a:solidFill>
                  <a:srgbClr val="00B050"/>
                </a:solidFill>
                <a:sym typeface="Wingdings" panose="05000000000000000000" pitchFamily="2" charset="2"/>
              </a:rPr>
              <a:t>‘el’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8617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to format strings with variables we used: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7030A0"/>
                </a:solidFill>
              </a:rPr>
              <a:t>print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“Sum: {0}”</a:t>
            </a:r>
            <a:r>
              <a:rPr lang="en-GB" dirty="0" smtClean="0"/>
              <a:t>.format(100))</a:t>
            </a:r>
          </a:p>
          <a:p>
            <a:endParaRPr lang="en-GB" dirty="0"/>
          </a:p>
          <a:p>
            <a:r>
              <a:rPr lang="en-GB" dirty="0" smtClean="0"/>
              <a:t>Which would print: </a:t>
            </a:r>
            <a:r>
              <a:rPr lang="en-GB" dirty="0" smtClean="0">
                <a:solidFill>
                  <a:srgbClr val="00B050"/>
                </a:solidFill>
              </a:rPr>
              <a:t>“Sum: 100”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 smtClean="0"/>
              <a:t>We could instead do this in a simpler way:</a:t>
            </a:r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“Sum:  </a:t>
            </a:r>
            <a:r>
              <a:rPr lang="en-GB" dirty="0" smtClean="0">
                <a:solidFill>
                  <a:srgbClr val="00B050"/>
                </a:solidFill>
              </a:rPr>
              <a:t>%</a:t>
            </a:r>
            <a:r>
              <a:rPr lang="en-GB" dirty="0">
                <a:solidFill>
                  <a:srgbClr val="00B050"/>
                </a:solidFill>
              </a:rPr>
              <a:t>d</a:t>
            </a:r>
            <a:r>
              <a:rPr lang="en-GB" dirty="0" smtClean="0">
                <a:solidFill>
                  <a:srgbClr val="00B050"/>
                </a:solidFill>
              </a:rPr>
              <a:t>”</a:t>
            </a:r>
            <a:r>
              <a:rPr lang="en-GB" dirty="0" smtClean="0"/>
              <a:t> % (100))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6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% character symbols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1905" y="1600200"/>
          <a:ext cx="3970590" cy="4800600"/>
        </p:xfrm>
        <a:graphic>
          <a:graphicData uri="http://schemas.openxmlformats.org/drawingml/2006/table">
            <a:tbl>
              <a:tblPr/>
              <a:tblGrid>
                <a:gridCol w="1985295"/>
                <a:gridCol w="1985295"/>
              </a:tblGrid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%c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character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%s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string conversion via str() prior to formatting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%i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signed decimal integer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%d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signed decimal integer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%u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unsigned decimal integer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%o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octal integer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%x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hexadecimal integer (lowercase letters)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%X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hexadecimal integer (UPPERcase letters)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%e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exponential notation (with lowercase 'e')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%E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exponential notation (with UPPERcase 'E')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%f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floating point real number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%g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shorter of %f and %e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%G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shorter of %f and %E</a:t>
                      </a:r>
                    </a:p>
                  </a:txBody>
                  <a:tcPr marL="44865" marR="44865" marT="44865" marB="4486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last time…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Last week we covered functions and importing.</a:t>
            </a:r>
          </a:p>
          <a:p>
            <a:endParaRPr lang="en-GB" dirty="0"/>
          </a:p>
          <a:p>
            <a:r>
              <a:rPr lang="en-GB" dirty="0" smtClean="0"/>
              <a:t>We write functions to define a specific section of code that performs a specific purpose.</a:t>
            </a:r>
          </a:p>
          <a:p>
            <a:endParaRPr lang="en-GB" dirty="0"/>
          </a:p>
          <a:p>
            <a:r>
              <a:rPr lang="en-GB" dirty="0" smtClean="0"/>
              <a:t>We also write a ‘main’ function to define where the start of the program is.</a:t>
            </a:r>
          </a:p>
          <a:p>
            <a:endParaRPr lang="en-GB" dirty="0"/>
          </a:p>
          <a:p>
            <a:r>
              <a:rPr lang="en-GB" dirty="0" smtClean="0"/>
              <a:t>We can also import functions and modules from one module to another.</a:t>
            </a:r>
          </a:p>
          <a:p>
            <a:endParaRPr lang="en-GB" dirty="0"/>
          </a:p>
          <a:p>
            <a:r>
              <a:rPr lang="en-GB" dirty="0" smtClean="0"/>
              <a:t>Exercise: How would we import function ‘sum()’ from the module ‘math_tools.py’ into the module ‘main.py’?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4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splitting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Python we may often come into situations where we want to split the string into a list, where every word in the string appears as an item in the list.</a:t>
            </a:r>
          </a:p>
          <a:p>
            <a:endParaRPr lang="en-GB" dirty="0"/>
          </a:p>
          <a:p>
            <a:r>
              <a:rPr lang="en-GB" dirty="0" smtClean="0"/>
              <a:t>Do achieve this, we can split the string up:</a:t>
            </a:r>
          </a:p>
          <a:p>
            <a:endParaRPr lang="en-GB" dirty="0"/>
          </a:p>
          <a:p>
            <a:r>
              <a:rPr lang="en-GB" dirty="0" smtClean="0"/>
              <a:t>String = “</a:t>
            </a:r>
            <a:r>
              <a:rPr lang="en-GB" dirty="0" smtClean="0">
                <a:solidFill>
                  <a:srgbClr val="00B050"/>
                </a:solidFill>
              </a:rPr>
              <a:t>Apples, Oranges, Pears, Grapes, Tomatoes”</a:t>
            </a:r>
          </a:p>
          <a:p>
            <a:endParaRPr lang="en-GB" dirty="0"/>
          </a:p>
          <a:p>
            <a:r>
              <a:rPr lang="en-GB" dirty="0" smtClean="0"/>
              <a:t>Now we can create a list and assign it the contents of the string:</a:t>
            </a:r>
          </a:p>
          <a:p>
            <a:endParaRPr lang="en-GB" dirty="0"/>
          </a:p>
          <a:p>
            <a:r>
              <a:rPr lang="en-GB" dirty="0" smtClean="0"/>
              <a:t>L = </a:t>
            </a:r>
            <a:r>
              <a:rPr lang="en-GB" dirty="0" err="1" smtClean="0"/>
              <a:t>String.split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“,”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Now when looking at the list, it appears like so: </a:t>
            </a:r>
          </a:p>
          <a:p>
            <a:endParaRPr lang="en-GB" dirty="0"/>
          </a:p>
          <a:p>
            <a:r>
              <a:rPr lang="en-GB" dirty="0" smtClean="0"/>
              <a:t>L = [</a:t>
            </a:r>
            <a:r>
              <a:rPr lang="en-GB" dirty="0" smtClean="0">
                <a:solidFill>
                  <a:srgbClr val="00B050"/>
                </a:solidFill>
              </a:rPr>
              <a:t>‘Apples’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’Oranges’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’Pears’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00B050"/>
                </a:solidFill>
              </a:rPr>
              <a:t> ’Grapes’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’Tomatoes’</a:t>
            </a:r>
            <a:r>
              <a:rPr lang="en-GB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8635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we’ll be covering today: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Lists, what they are and why they are used; how we define a list and how we use them.</a:t>
            </a:r>
          </a:p>
          <a:p>
            <a:endParaRPr lang="en-GB" dirty="0"/>
          </a:p>
          <a:p>
            <a:r>
              <a:rPr lang="en-GB" dirty="0" smtClean="0"/>
              <a:t>String manipulation; splitting, slicing, reversing and joining.</a:t>
            </a:r>
          </a:p>
          <a:p>
            <a:endParaRPr lang="en-GB" dirty="0"/>
          </a:p>
          <a:p>
            <a:r>
              <a:rPr lang="en-GB" dirty="0" smtClean="0"/>
              <a:t>Some examples that cover both topics.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73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 what is a list?</a:t>
            </a:r>
          </a:p>
          <a:p>
            <a:endParaRPr lang="en-GB" dirty="0"/>
          </a:p>
          <a:p>
            <a:r>
              <a:rPr lang="en-GB" dirty="0" smtClean="0"/>
              <a:t>A list is a type of container that can hold a number of other objects or different types, in a given order.</a:t>
            </a:r>
          </a:p>
          <a:p>
            <a:endParaRPr lang="en-GB" dirty="0" smtClean="0"/>
          </a:p>
          <a:p>
            <a:r>
              <a:rPr lang="en-GB" dirty="0"/>
              <a:t>A list is a data structure found within Python that acts in an almost identical way to ‘Arrays’ found in almost all other programming languages.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 smtClean="0"/>
              <a:t>As with ‘</a:t>
            </a:r>
            <a:r>
              <a:rPr lang="en-GB" dirty="0" smtClean="0">
                <a:solidFill>
                  <a:srgbClr val="FFC000"/>
                </a:solidFill>
              </a:rPr>
              <a:t>for</a:t>
            </a:r>
            <a:r>
              <a:rPr lang="en-GB" dirty="0" smtClean="0"/>
              <a:t>’ loops, list’s utilize the </a:t>
            </a:r>
            <a:r>
              <a:rPr lang="en-GB" dirty="0"/>
              <a:t>counting </a:t>
            </a:r>
            <a:r>
              <a:rPr lang="en-GB" dirty="0" smtClean="0"/>
              <a:t>paradigm where we  start at 0 and count from there.</a:t>
            </a:r>
          </a:p>
          <a:p>
            <a:endParaRPr lang="en-GB" dirty="0"/>
          </a:p>
          <a:p>
            <a:r>
              <a:rPr lang="en-GB" dirty="0" smtClean="0"/>
              <a:t>More on this later 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0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code look like?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1242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95" y="2819400"/>
            <a:ext cx="3371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71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break it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 smtClean="0"/>
              <a:t>We define a new list using the ‘[]’ characters, this defines it as empty. “my_list</a:t>
            </a:r>
            <a:r>
              <a:rPr lang="en-GB" dirty="0"/>
              <a:t> </a:t>
            </a:r>
            <a:r>
              <a:rPr lang="en-GB" dirty="0" smtClean="0"/>
              <a:t>= []”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Next we are appending (or adding) new values to the list using the ‘.append()’ function. Anything inside append(‘’) will be added into the list as a new element. “my_list.append(10)”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Lastly we are printing the contents of the list. To access the values inside the list we use the square brackets ‘[]’ followed by the value index ‘[0]’.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The index of an item can be thought of as the position in the list it is located 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7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lists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just saw in the previous example that to access an item in a list we use L[</a:t>
            </a:r>
            <a:r>
              <a:rPr lang="en-GB" dirty="0" err="1" smtClean="0"/>
              <a:t>i</a:t>
            </a:r>
            <a:r>
              <a:rPr lang="en-GB" dirty="0" smtClean="0"/>
              <a:t>], where L is the list and ‘</a:t>
            </a:r>
            <a:r>
              <a:rPr lang="en-GB" dirty="0" err="1" smtClean="0"/>
              <a:t>i</a:t>
            </a:r>
            <a:r>
              <a:rPr lang="en-GB" dirty="0" smtClean="0"/>
              <a:t>’ is the index of the item (i.e. where in the list the item is located).  However there are also a number of different operations we can perform to access list information:</a:t>
            </a:r>
          </a:p>
          <a:p>
            <a:endParaRPr lang="en-GB" dirty="0"/>
          </a:p>
          <a:p>
            <a:r>
              <a:rPr lang="en-GB" dirty="0" smtClean="0"/>
              <a:t>N = </a:t>
            </a:r>
            <a:r>
              <a:rPr lang="en-GB" dirty="0" err="1" smtClean="0">
                <a:solidFill>
                  <a:srgbClr val="7030A0"/>
                </a:solidFill>
              </a:rPr>
              <a:t>len</a:t>
            </a:r>
            <a:r>
              <a:rPr lang="en-GB" dirty="0" smtClean="0"/>
              <a:t>(L) </a:t>
            </a:r>
            <a:r>
              <a:rPr lang="en-GB" dirty="0" smtClean="0">
                <a:sym typeface="Wingdings" panose="05000000000000000000" pitchFamily="2" charset="2"/>
              </a:rPr>
              <a:t> This will return the length of the list (the number of items held within the list)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Item = L[</a:t>
            </a:r>
            <a:r>
              <a:rPr lang="en-GB" dirty="0" err="1" smtClean="0">
                <a:sym typeface="Wingdings" panose="05000000000000000000" pitchFamily="2" charset="2"/>
              </a:rPr>
              <a:t>i</a:t>
            </a:r>
            <a:r>
              <a:rPr lang="en-GB" dirty="0" smtClean="0">
                <a:sym typeface="Wingdings" panose="05000000000000000000" pitchFamily="2" charset="2"/>
              </a:rPr>
              <a:t>]  This will return the item located at index ‘</a:t>
            </a:r>
            <a:r>
              <a:rPr lang="en-GB" dirty="0" err="1" smtClean="0">
                <a:sym typeface="Wingdings" panose="05000000000000000000" pitchFamily="2" charset="2"/>
              </a:rPr>
              <a:t>i</a:t>
            </a:r>
            <a:r>
              <a:rPr lang="en-GB" dirty="0" smtClean="0">
                <a:sym typeface="Wingdings" panose="05000000000000000000" pitchFamily="2" charset="2"/>
              </a:rPr>
              <a:t>’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Sequence = L[::2]  This will return a new list called ‘Sequence’ that gets every other item from list L, starting with the first. (Can also be done with other numbers, so ::3 would be every 3 items etc.)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Sequence = L[start : stop]  This will return a new list called ‘Sequence’, where Sequence contains all items in list L between the index’s ‘start’ and ‘stop’.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10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see this in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Lets compile and run this..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199"/>
            <a:ext cx="7191375" cy="420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6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 over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C000"/>
                </a:solidFill>
              </a:rPr>
              <a:t>for</a:t>
            </a:r>
            <a:r>
              <a:rPr lang="en-GB" dirty="0" smtClean="0"/>
              <a:t> statement makes it really easy to loop over the items in a list: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114300" indent="0">
              <a:buNone/>
            </a:pPr>
            <a:endParaRPr lang="en-GB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08"/>
          <a:stretch/>
        </p:blipFill>
        <p:spPr bwMode="auto">
          <a:xfrm>
            <a:off x="609600" y="2514600"/>
            <a:ext cx="3333750" cy="16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47200"/>
            <a:ext cx="2857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918</TotalTime>
  <Words>1256</Words>
  <Application>Microsoft Office PowerPoint</Application>
  <PresentationFormat>On-screen Show (4:3)</PresentationFormat>
  <Paragraphs>171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Lesson 3: ‘Lists &amp; Strings’ </vt:lpstr>
      <vt:lpstr>Recap from last time…</vt:lpstr>
      <vt:lpstr>What we’ll be covering today:</vt:lpstr>
      <vt:lpstr>Lists</vt:lpstr>
      <vt:lpstr>What does the code look like?</vt:lpstr>
      <vt:lpstr>Lets break it down</vt:lpstr>
      <vt:lpstr>Accessing lists differently</vt:lpstr>
      <vt:lpstr>Lets see this in code</vt:lpstr>
      <vt:lpstr>Looping over Lists</vt:lpstr>
      <vt:lpstr>Another way..</vt:lpstr>
      <vt:lpstr>Using the index</vt:lpstr>
      <vt:lpstr>List shortcuts</vt:lpstr>
      <vt:lpstr>Lets see code for the first two:</vt:lpstr>
      <vt:lpstr>List operations</vt:lpstr>
      <vt:lpstr>List methods</vt:lpstr>
      <vt:lpstr>Strings</vt:lpstr>
      <vt:lpstr>String slicing</vt:lpstr>
      <vt:lpstr>String formatting</vt:lpstr>
      <vt:lpstr>% character symbols</vt:lpstr>
      <vt:lpstr>String splitting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‘Strings &amp; Arrays’ </dc:title>
  <dc:creator>cwing</dc:creator>
  <cp:lastModifiedBy>Christopher Wing</cp:lastModifiedBy>
  <cp:revision>42</cp:revision>
  <dcterms:created xsi:type="dcterms:W3CDTF">2006-08-16T00:00:00Z</dcterms:created>
  <dcterms:modified xsi:type="dcterms:W3CDTF">2017-11-22T14:03:33Z</dcterms:modified>
</cp:coreProperties>
</file>