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7556500" cx="13433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4231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jFKG6aBOuX3E6oACVypEHAamU6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7C75E-5FE3-493A-AADF-AB748998ABA4}">
  <a:tblStyle styleId="{5C67C75E-5FE3-493A-AADF-AB748998A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42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edd394841_0_5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edd394841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edd394841_0_5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edd394841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edd394841_0_5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edd394841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edd394841_0_6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edd394841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edd394841_0_88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edd394841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edd394841_0_10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edd394841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edd394841_0_9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edd394841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edd394841_0_12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edd394841_0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edd394841_0_12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edd394841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edd394841_0_13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edd394841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edd394841_0_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edd394841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65e2a6e93_0_5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65e2a6e93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edd394841_0_14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edd394841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edd394841_0_14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cedd394841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edd394841_0_15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edd394841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edd394841_0_1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edd394841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edd394841_0_2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edd394841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edd394841_0_29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edd394841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edd394841_0_3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edd394841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edd394841_0_38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edd394841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edd394841_0_4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edd394841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edd394841_0_4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edd394841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1"/>
              <a:buFont typeface="Calibri"/>
              <a:buNone/>
              <a:defRPr sz="66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1"/>
              <a:buFont typeface="Calibri"/>
              <a:buNone/>
              <a:defRPr sz="66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6"/>
              <a:buFont typeface="Calibri"/>
              <a:buNone/>
              <a:defRPr sz="35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/>
          <p:nvPr>
            <p:ph idx="2" type="pic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6"/>
              <a:buFont typeface="Calibri"/>
              <a:buNone/>
              <a:defRPr sz="35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5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indent="-424497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indent="-396494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indent="-368554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indent="-368554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indent="-368554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indent="-368554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indent="-368553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indent="-368553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7" name="Google Shape;57;p11"/>
          <p:cNvSpPr txBox="1"/>
          <p:nvPr>
            <p:ph idx="4" type="body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8"/>
              <a:buFont typeface="Calibri"/>
              <a:buNone/>
              <a:defRPr b="0" i="0" sz="48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497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5"/>
              <a:buFont typeface="Arial"/>
              <a:buChar char="•"/>
              <a:defRPr b="0" i="0" sz="30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494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4"/>
              <a:buFont typeface="Arial"/>
              <a:buChar char="•"/>
              <a:defRPr b="0" i="0" sz="26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554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  <a:defRPr b="0" i="0" sz="22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2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2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35513" y="2700950"/>
            <a:ext cx="10562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Rozpoznawanie zdarzeń na nagraniach sesji YouTube</a:t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1" lang="en-US" sz="3200"/>
              <a:t>Events Detection for Recording of YouTube Sessions</a:t>
            </a:r>
            <a:endParaRPr i="1" sz="3200"/>
          </a:p>
        </p:txBody>
      </p:sp>
      <p:sp>
        <p:nvSpPr>
          <p:cNvPr id="85" name="Google Shape;85;p1"/>
          <p:cNvSpPr txBox="1"/>
          <p:nvPr/>
        </p:nvSpPr>
        <p:spPr>
          <a:xfrm>
            <a:off x="6295325" y="5791200"/>
            <a:ext cx="1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11.01.2023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811587" y="4343400"/>
            <a:ext cx="6172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A200"/>
                </a:solidFill>
                <a:latin typeface="Arial"/>
                <a:ea typeface="Arial"/>
                <a:cs typeface="Arial"/>
                <a:sym typeface="Arial"/>
              </a:rPr>
              <a:t>Akademia Górniczo-Hutnicza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im. Stanisława Staszica w Krakowie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AGH University of Science and Technology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603375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43650" y="5090488"/>
            <a:ext cx="314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Opiekun: dr hab. inż. Lucjan Janowski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Autor: Maksymilian Dziadoń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9518425" y="675180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edd394841_0_5"/>
          <p:cNvSpPr txBox="1"/>
          <p:nvPr>
            <p:ph type="title"/>
          </p:nvPr>
        </p:nvSpPr>
        <p:spPr>
          <a:xfrm>
            <a:off x="986975" y="3048062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Implementacja</a:t>
            </a:r>
            <a:endParaRPr/>
          </a:p>
        </p:txBody>
      </p:sp>
      <p:sp>
        <p:nvSpPr>
          <p:cNvPr id="150" name="Google Shape;150;g1cedd394841_0_5"/>
          <p:cNvSpPr txBox="1"/>
          <p:nvPr>
            <p:ph idx="12" type="sldNum"/>
          </p:nvPr>
        </p:nvSpPr>
        <p:spPr>
          <a:xfrm>
            <a:off x="9550175" y="6762325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dd394841_0_52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</a:t>
            </a:r>
            <a:endParaRPr/>
          </a:p>
        </p:txBody>
      </p:sp>
      <p:sp>
        <p:nvSpPr>
          <p:cNvPr id="156" name="Google Shape;156;g1cedd394841_0_52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został napisany w języku Python 3.10</a:t>
            </a:r>
            <a:endParaRPr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wykorzystano popularną bibliotekę do analizy obrazu OpenCV</a:t>
            </a:r>
            <a:endParaRPr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składa się z pięciu współpracujących ze sobą skryptów</a:t>
            </a:r>
            <a:endParaRPr/>
          </a:p>
        </p:txBody>
      </p:sp>
      <p:sp>
        <p:nvSpPr>
          <p:cNvPr id="157" name="Google Shape;157;g1cedd394841_0_52"/>
          <p:cNvSpPr txBox="1"/>
          <p:nvPr>
            <p:ph idx="12" type="sldNum"/>
          </p:nvPr>
        </p:nvSpPr>
        <p:spPr>
          <a:xfrm>
            <a:off x="9487125" y="68056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edd394841_0_57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Skrypty</a:t>
            </a:r>
            <a:endParaRPr/>
          </a:p>
        </p:txBody>
      </p:sp>
      <p:sp>
        <p:nvSpPr>
          <p:cNvPr id="163" name="Google Shape;163;g1cedd394841_0_57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main.py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videoStateMachine.py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videoExtension.py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videoEventWriter.py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eventPrinter.py</a:t>
            </a:r>
            <a:endParaRPr/>
          </a:p>
        </p:txBody>
      </p:sp>
      <p:sp>
        <p:nvSpPr>
          <p:cNvPr id="164" name="Google Shape;164;g1cedd394841_0_57"/>
          <p:cNvSpPr txBox="1"/>
          <p:nvPr>
            <p:ph idx="12" type="sldNum"/>
          </p:nvPr>
        </p:nvSpPr>
        <p:spPr>
          <a:xfrm>
            <a:off x="9487125" y="68056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edd394841_0_62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State Machine</a:t>
            </a:r>
            <a:endParaRPr/>
          </a:p>
        </p:txBody>
      </p:sp>
      <p:pic>
        <p:nvPicPr>
          <p:cNvPr id="170" name="Google Shape;170;g1cedd394841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75" y="2838638"/>
            <a:ext cx="2722950" cy="18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cedd394841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875" y="2023738"/>
            <a:ext cx="4531325" cy="35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cedd394841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3450" y="3100225"/>
            <a:ext cx="3969525" cy="13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cedd394841_0_62"/>
          <p:cNvSpPr txBox="1"/>
          <p:nvPr/>
        </p:nvSpPr>
        <p:spPr>
          <a:xfrm>
            <a:off x="924350" y="4813450"/>
            <a:ext cx="217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zdefiniowane stany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cedd394841_0_62"/>
          <p:cNvSpPr txBox="1"/>
          <p:nvPr/>
        </p:nvSpPr>
        <p:spPr>
          <a:xfrm>
            <a:off x="4743038" y="5652425"/>
            <a:ext cx="31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główna funkcja na dany stan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cedd394841_0_62"/>
          <p:cNvSpPr txBox="1"/>
          <p:nvPr/>
        </p:nvSpPr>
        <p:spPr>
          <a:xfrm>
            <a:off x="9069513" y="4536400"/>
            <a:ext cx="4277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podrzędne metody funkcji stanu: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sprawdzenie stanu ekranu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sprawdzenie nastąpienia zmiany strony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sprawdzenie pojawienia się ikony buforowania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g1cedd394841_0_62"/>
          <p:cNvCxnSpPr/>
          <p:nvPr/>
        </p:nvCxnSpPr>
        <p:spPr>
          <a:xfrm flipH="1" rot="10800000">
            <a:off x="3110875" y="3846675"/>
            <a:ext cx="126120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1cedd394841_0_62"/>
          <p:cNvCxnSpPr/>
          <p:nvPr/>
        </p:nvCxnSpPr>
        <p:spPr>
          <a:xfrm flipH="1" rot="10800000">
            <a:off x="8344725" y="3415700"/>
            <a:ext cx="9774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g1cedd394841_0_62"/>
          <p:cNvSpPr txBox="1"/>
          <p:nvPr>
            <p:ph idx="12" type="sldNum"/>
          </p:nvPr>
        </p:nvSpPr>
        <p:spPr>
          <a:xfrm>
            <a:off x="9487125" y="6814875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edd394841_0_88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Przykładowe działanie aplikacji</a:t>
            </a:r>
            <a:endParaRPr/>
          </a:p>
        </p:txBody>
      </p:sp>
      <p:pic>
        <p:nvPicPr>
          <p:cNvPr id="184" name="Google Shape;184;g1cedd394841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862025"/>
            <a:ext cx="3474400" cy="32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cedd394841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25" y="5580675"/>
            <a:ext cx="6819550" cy="13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cedd394841_0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3000" y="2584600"/>
            <a:ext cx="2951350" cy="40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cedd394841_0_88"/>
          <p:cNvSpPr txBox="1"/>
          <p:nvPr/>
        </p:nvSpPr>
        <p:spPr>
          <a:xfrm>
            <a:off x="7524975" y="1261175"/>
            <a:ext cx="5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cedd394841_0_88"/>
          <p:cNvSpPr txBox="1"/>
          <p:nvPr/>
        </p:nvSpPr>
        <p:spPr>
          <a:xfrm>
            <a:off x="768875" y="1369425"/>
            <a:ext cx="37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Przygotowanie dwóch plików .mp4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cedd394841_0_88"/>
          <p:cNvSpPr txBox="1"/>
          <p:nvPr/>
        </p:nvSpPr>
        <p:spPr>
          <a:xfrm>
            <a:off x="1910750" y="5126975"/>
            <a:ext cx="484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Uruchomienie programu i obserwacja konsoli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cedd394841_0_88"/>
          <p:cNvSpPr txBox="1"/>
          <p:nvPr/>
        </p:nvSpPr>
        <p:spPr>
          <a:xfrm>
            <a:off x="9404025" y="2092000"/>
            <a:ext cx="216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Wykryte zdarzenia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1cedd394841_0_88"/>
          <p:cNvCxnSpPr/>
          <p:nvPr/>
        </p:nvCxnSpPr>
        <p:spPr>
          <a:xfrm>
            <a:off x="1502900" y="5139250"/>
            <a:ext cx="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g1cedd394841_0_88"/>
          <p:cNvCxnSpPr>
            <a:stCxn id="185" idx="3"/>
            <a:endCxn id="186" idx="1"/>
          </p:cNvCxnSpPr>
          <p:nvPr/>
        </p:nvCxnSpPr>
        <p:spPr>
          <a:xfrm flipH="1" rot="10800000">
            <a:off x="7743475" y="4626138"/>
            <a:ext cx="1269600" cy="16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g1cedd394841_0_88"/>
          <p:cNvSpPr txBox="1"/>
          <p:nvPr>
            <p:ph idx="12" type="sldNum"/>
          </p:nvPr>
        </p:nvSpPr>
        <p:spPr>
          <a:xfrm>
            <a:off x="9487125" y="6825675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edd394841_0_106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Przykład listy zdarzeń</a:t>
            </a:r>
            <a:endParaRPr/>
          </a:p>
        </p:txBody>
      </p:sp>
      <p:pic>
        <p:nvPicPr>
          <p:cNvPr id="199" name="Google Shape;199;g1cedd394841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58" y="2926958"/>
            <a:ext cx="6181450" cy="1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cedd394841_0_106"/>
          <p:cNvSpPr txBox="1"/>
          <p:nvPr/>
        </p:nvSpPr>
        <p:spPr>
          <a:xfrm>
            <a:off x="1534425" y="2381800"/>
            <a:ext cx="161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ID zdarzenia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cedd394841_0_106"/>
          <p:cNvSpPr txBox="1"/>
          <p:nvPr/>
        </p:nvSpPr>
        <p:spPr>
          <a:xfrm>
            <a:off x="1450425" y="4682100"/>
            <a:ext cx="170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opis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zdarzenia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cedd394841_0_106"/>
          <p:cNvSpPr txBox="1"/>
          <p:nvPr/>
        </p:nvSpPr>
        <p:spPr>
          <a:xfrm>
            <a:off x="8026600" y="1994288"/>
            <a:ext cx="472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moment wykrycia zdarzenia w czasie wideo, liczony w godzinach, minutach i sekundach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cedd394841_0_106"/>
          <p:cNvSpPr txBox="1"/>
          <p:nvPr/>
        </p:nvSpPr>
        <p:spPr>
          <a:xfrm>
            <a:off x="8060950" y="5060475"/>
            <a:ext cx="46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moment wykrycia zdarzenia w czasie wideo liczony w milisekundach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g1cedd394841_0_106"/>
          <p:cNvCxnSpPr/>
          <p:nvPr/>
        </p:nvCxnSpPr>
        <p:spPr>
          <a:xfrm rot="10800000">
            <a:off x="2890325" y="2732525"/>
            <a:ext cx="8196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g1cedd394841_0_106"/>
          <p:cNvCxnSpPr>
            <a:endCxn id="201" idx="3"/>
          </p:cNvCxnSpPr>
          <p:nvPr/>
        </p:nvCxnSpPr>
        <p:spPr>
          <a:xfrm flipH="1">
            <a:off x="3152925" y="4550700"/>
            <a:ext cx="10719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g1cedd394841_0_106"/>
          <p:cNvCxnSpPr/>
          <p:nvPr/>
        </p:nvCxnSpPr>
        <p:spPr>
          <a:xfrm>
            <a:off x="6705308" y="4629557"/>
            <a:ext cx="1638600" cy="5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1cedd394841_0_106"/>
          <p:cNvCxnSpPr/>
          <p:nvPr/>
        </p:nvCxnSpPr>
        <p:spPr>
          <a:xfrm flipH="1" rot="10800000">
            <a:off x="8744100" y="2742925"/>
            <a:ext cx="5151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g1cedd394841_0_106"/>
          <p:cNvSpPr txBox="1"/>
          <p:nvPr/>
        </p:nvSpPr>
        <p:spPr>
          <a:xfrm>
            <a:off x="663025" y="6148175"/>
            <a:ext cx="60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Średnik jest separatorem!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cedd394841_0_106"/>
          <p:cNvSpPr txBox="1"/>
          <p:nvPr>
            <p:ph idx="12" type="sldNum"/>
          </p:nvPr>
        </p:nvSpPr>
        <p:spPr>
          <a:xfrm>
            <a:off x="9487125" y="6814875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edd394841_0_9"/>
          <p:cNvSpPr txBox="1"/>
          <p:nvPr>
            <p:ph type="title"/>
          </p:nvPr>
        </p:nvSpPr>
        <p:spPr>
          <a:xfrm>
            <a:off x="986975" y="3048062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Testy</a:t>
            </a:r>
            <a:endParaRPr/>
          </a:p>
        </p:txBody>
      </p:sp>
      <p:sp>
        <p:nvSpPr>
          <p:cNvPr id="215" name="Google Shape;215;g1cedd394841_0_9"/>
          <p:cNvSpPr txBox="1"/>
          <p:nvPr>
            <p:ph idx="12" type="sldNum"/>
          </p:nvPr>
        </p:nvSpPr>
        <p:spPr>
          <a:xfrm>
            <a:off x="9497400" y="67833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edd394841_0_121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Obiekty testów</a:t>
            </a:r>
            <a:endParaRPr/>
          </a:p>
        </p:txBody>
      </p:sp>
      <p:sp>
        <p:nvSpPr>
          <p:cNvPr id="221" name="Google Shape;221;g1cedd394841_0_121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/>
              <a:t>Zostały wzięte 3 pliki wideo z przeprowadzonych badań na trzech różnych uczestnikach. Każdą z poniższych próbek nazwano: </a:t>
            </a:r>
            <a:r>
              <a:rPr b="1" lang="en-US"/>
              <a:t>Wideo 1, Wideo 2, Wideo 3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Wideo 1 - 356 zdarzeń, poprawnie 288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Wideo 2 - 139 zdarzeń, poprawnie 115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Wideo 3 - 109 zdarzeń, poprawnie 98</a:t>
            </a:r>
            <a:endParaRPr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/>
              <a:t>Błędne funkcjonowanie detektora na </a:t>
            </a:r>
            <a:r>
              <a:rPr b="1" lang="en-US"/>
              <a:t>Wideo 1</a:t>
            </a:r>
            <a:r>
              <a:rPr lang="en-US"/>
              <a:t> - przez 15 minut nie wykrył 43 zdarzeń (false positives).</a:t>
            </a:r>
            <a:endParaRPr/>
          </a:p>
        </p:txBody>
      </p:sp>
      <p:sp>
        <p:nvSpPr>
          <p:cNvPr id="222" name="Google Shape;222;g1cedd394841_0_121"/>
          <p:cNvSpPr txBox="1"/>
          <p:nvPr>
            <p:ph idx="12" type="sldNum"/>
          </p:nvPr>
        </p:nvSpPr>
        <p:spPr>
          <a:xfrm>
            <a:off x="9487125" y="68056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g1cedd394841_0_126"/>
          <p:cNvGraphicFramePr/>
          <p:nvPr/>
        </p:nvGraphicFramePr>
        <p:xfrm>
          <a:off x="932075" y="1334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{5C67C75E-5FE3-493A-AADF-AB748998ABA4}</a:tableStyleId>
              </a:tblPr>
              <a:tblGrid>
                <a:gridCol w="1636125"/>
                <a:gridCol w="1636125"/>
                <a:gridCol w="1636125"/>
                <a:gridCol w="1636125"/>
                <a:gridCol w="1636125"/>
                <a:gridCol w="1636125"/>
                <a:gridCol w="1636125"/>
              </a:tblGrid>
              <a:tr h="73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Plik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Inicjalizacja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Rozpoczęcie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Przerwanie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Wznowienie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Zmiana strony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Przełączenie pełnego ekranu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Wideo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 / 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 / 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105 / 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 / 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 / 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 /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Wideo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 / 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 /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37 / 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 / 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 / 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 / 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Wideo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 / 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 / 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 /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 /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 /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 / 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Google Shape;228;g1cedd394841_0_126"/>
          <p:cNvGraphicFramePr/>
          <p:nvPr/>
        </p:nvGraphicFramePr>
        <p:xfrm>
          <a:off x="932075" y="4170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{5C67C75E-5FE3-493A-AADF-AB748998ABA4}</a:tableStyleId>
              </a:tblPr>
              <a:tblGrid>
                <a:gridCol w="1636125"/>
                <a:gridCol w="1636125"/>
                <a:gridCol w="1636125"/>
                <a:gridCol w="1636125"/>
                <a:gridCol w="1636125"/>
                <a:gridCol w="1636125"/>
                <a:gridCol w="1636125"/>
              </a:tblGrid>
              <a:tr h="79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Plik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Inicjalizacja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Rozpoczęcie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Przerwanie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Wznowienie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Zmiana strony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Przełączenie pełnego ekranu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Wideo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91.49%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80.85%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74.29%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67.61%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95.74%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85.71%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Wideo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92.86%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73.33%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91.89%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54.29%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Wideo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83.33%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73.68%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72.73%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g1cedd394841_0_126"/>
          <p:cNvSpPr txBox="1"/>
          <p:nvPr/>
        </p:nvSpPr>
        <p:spPr>
          <a:xfrm>
            <a:off x="1677313" y="3366250"/>
            <a:ext cx="100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Liczba wykrytych/poprawnie wykrytych poszczególnych zdarzeń dla analizowanych plików wideo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cedd394841_0_126"/>
          <p:cNvSpPr txBox="1"/>
          <p:nvPr/>
        </p:nvSpPr>
        <p:spPr>
          <a:xfrm>
            <a:off x="2040013" y="6201900"/>
            <a:ext cx="923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Procent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poprawnie wykrytych poszczególnych zdarzeń dla analizowanych plików wideo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cedd394841_0_126"/>
          <p:cNvSpPr txBox="1"/>
          <p:nvPr>
            <p:ph idx="12" type="sldNum"/>
          </p:nvPr>
        </p:nvSpPr>
        <p:spPr>
          <a:xfrm>
            <a:off x="9486900" y="6825375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g1cedd394841_0_134"/>
          <p:cNvGraphicFramePr/>
          <p:nvPr/>
        </p:nvGraphicFramePr>
        <p:xfrm>
          <a:off x="1940375" y="21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{5C67C75E-5FE3-493A-AADF-AB748998ABA4}</a:tableStyleId>
              </a:tblPr>
              <a:tblGrid>
                <a:gridCol w="1984850"/>
                <a:gridCol w="1984850"/>
                <a:gridCol w="1984850"/>
                <a:gridCol w="1984850"/>
                <a:gridCol w="1984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Inicjalizacja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Rozpoczęcie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Przerwanie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Wznowienie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Zmiana strony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7" name="Google Shape;237;g1cedd394841_0_134"/>
          <p:cNvGraphicFramePr/>
          <p:nvPr/>
        </p:nvGraphicFramePr>
        <p:xfrm>
          <a:off x="1940375" y="4098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{5C67C75E-5FE3-493A-AADF-AB748998ABA4}</a:tableStyleId>
              </a:tblPr>
              <a:tblGrid>
                <a:gridCol w="4962125"/>
                <a:gridCol w="4962125"/>
              </a:tblGrid>
              <a:tr h="4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Wszystkie wykryte zdarzenia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Wszystkie poprawnie wykryte zdarzenia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Liczba niewykrytych zdarzeń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Procent poprawnie wykrytych zdarzeń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80.95%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Google Shape;238;g1cedd394841_0_134"/>
          <p:cNvSpPr txBox="1"/>
          <p:nvPr/>
        </p:nvSpPr>
        <p:spPr>
          <a:xfrm>
            <a:off x="3689863" y="2932725"/>
            <a:ext cx="60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Liczba poszczególnych niewykrytych zdarzeń dla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Wideo 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cedd394841_0_134"/>
          <p:cNvSpPr txBox="1"/>
          <p:nvPr/>
        </p:nvSpPr>
        <p:spPr>
          <a:xfrm>
            <a:off x="5276863" y="5778275"/>
            <a:ext cx="28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Podsumowanie informacji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cedd394841_0_134"/>
          <p:cNvSpPr txBox="1"/>
          <p:nvPr>
            <p:ph idx="12" type="sldNum"/>
          </p:nvPr>
        </p:nvSpPr>
        <p:spPr>
          <a:xfrm>
            <a:off x="9497425" y="6804375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edd394841_0_1"/>
          <p:cNvSpPr txBox="1"/>
          <p:nvPr>
            <p:ph type="title"/>
          </p:nvPr>
        </p:nvSpPr>
        <p:spPr>
          <a:xfrm>
            <a:off x="986975" y="3048062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 i założenia pracy</a:t>
            </a:r>
            <a:endParaRPr/>
          </a:p>
        </p:txBody>
      </p:sp>
      <p:sp>
        <p:nvSpPr>
          <p:cNvPr id="95" name="Google Shape;95;g1cedd394841_0_1"/>
          <p:cNvSpPr txBox="1"/>
          <p:nvPr>
            <p:ph idx="12" type="sldNum"/>
          </p:nvPr>
        </p:nvSpPr>
        <p:spPr>
          <a:xfrm>
            <a:off x="9465875" y="673080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65e2a6e93_0_5"/>
          <p:cNvSpPr txBox="1"/>
          <p:nvPr>
            <p:ph idx="12" type="sldNum"/>
          </p:nvPr>
        </p:nvSpPr>
        <p:spPr>
          <a:xfrm>
            <a:off x="9525650" y="6797375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6" name="Google Shape;246;g1f65e2a6e93_0_5"/>
          <p:cNvGraphicFramePr/>
          <p:nvPr/>
        </p:nvGraphicFramePr>
        <p:xfrm>
          <a:off x="952513" y="12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{5C67C75E-5FE3-493A-AADF-AB748998ABA4}</a:tableStyleId>
              </a:tblPr>
              <a:tblGrid>
                <a:gridCol w="3842800"/>
                <a:gridCol w="3842800"/>
                <a:gridCol w="3842800"/>
              </a:tblGrid>
              <a:tr h="17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istniejące zdarzenie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nieistniejące zdarzenie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wykryte przez detektor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7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niewykryte przez detektor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edd394841_0_141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Rezultaty testów</a:t>
            </a:r>
            <a:endParaRPr/>
          </a:p>
        </p:txBody>
      </p:sp>
      <p:sp>
        <p:nvSpPr>
          <p:cNvPr id="252" name="Google Shape;252;g1cedd394841_0_141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Brak implementacji obsługi na różne przypadki (np. przewijanie strony góra-dół).</a:t>
            </a:r>
            <a:endParaRPr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Każdy film może utworzyć nowy przypadek brzegowy w zależności od oglądanego wideo i interakcji użytkownika.</a:t>
            </a:r>
            <a:endParaRPr/>
          </a:p>
          <a:p>
            <a:pPr indent="0" lvl="0" marL="9144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Wyjściowa lista zdarzeń wraz z krótkimi plikami wideo okazują się być bardzo pomocne w weryfikacji.</a:t>
            </a:r>
            <a:endParaRPr/>
          </a:p>
        </p:txBody>
      </p:sp>
      <p:sp>
        <p:nvSpPr>
          <p:cNvPr id="253" name="Google Shape;253;g1cedd394841_0_141"/>
          <p:cNvSpPr txBox="1"/>
          <p:nvPr>
            <p:ph idx="12" type="sldNum"/>
          </p:nvPr>
        </p:nvSpPr>
        <p:spPr>
          <a:xfrm>
            <a:off x="9487125" y="68056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edd394841_0_146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Podsumowanie</a:t>
            </a:r>
            <a:endParaRPr/>
          </a:p>
        </p:txBody>
      </p:sp>
      <p:sp>
        <p:nvSpPr>
          <p:cNvPr id="259" name="Google Shape;259;g1cedd394841_0_146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Utworzono detektor, na bazie </a:t>
            </a:r>
            <a:r>
              <a:rPr b="1" lang="en-US"/>
              <a:t>automatu skończonego</a:t>
            </a:r>
            <a:r>
              <a:rPr lang="en-US"/>
              <a:t>, który analizuje i wykrywa zdarzenia z plików wideo z nagranymi sesjami w serwisie YouTube.</a:t>
            </a:r>
            <a:endParaRPr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Jego poprawność w wykrywaniu zdarzeń wynosi powyżej 80%.</a:t>
            </a:r>
            <a:endParaRPr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Narzędzie podczas analizy może wejść w niepoprawny stany, skutkujący jego tymczasowym błędnym działaniem.</a:t>
            </a:r>
            <a:endParaRPr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Badający, korzystający z detektora, może łatwo zweryfikować poprawność wykrycia danego zdarzenia.</a:t>
            </a:r>
            <a:endParaRPr/>
          </a:p>
        </p:txBody>
      </p:sp>
      <p:sp>
        <p:nvSpPr>
          <p:cNvPr id="260" name="Google Shape;260;g1cedd394841_0_146"/>
          <p:cNvSpPr txBox="1"/>
          <p:nvPr>
            <p:ph idx="12" type="sldNum"/>
          </p:nvPr>
        </p:nvSpPr>
        <p:spPr>
          <a:xfrm>
            <a:off x="9487125" y="68056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edd394841_0_156"/>
          <p:cNvSpPr txBox="1"/>
          <p:nvPr>
            <p:ph type="title"/>
          </p:nvPr>
        </p:nvSpPr>
        <p:spPr>
          <a:xfrm>
            <a:off x="923863" y="3048062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Dziękuję za uwagę!</a:t>
            </a:r>
            <a:endParaRPr/>
          </a:p>
        </p:txBody>
      </p:sp>
      <p:sp>
        <p:nvSpPr>
          <p:cNvPr id="266" name="Google Shape;266;g1cedd394841_0_156"/>
          <p:cNvSpPr txBox="1"/>
          <p:nvPr>
            <p:ph idx="12" type="sldNum"/>
          </p:nvPr>
        </p:nvSpPr>
        <p:spPr>
          <a:xfrm>
            <a:off x="9487075" y="67833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edd394841_0_17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Badanie naukowe</a:t>
            </a:r>
            <a:endParaRPr/>
          </a:p>
        </p:txBody>
      </p:sp>
      <p:sp>
        <p:nvSpPr>
          <p:cNvPr id="101" name="Google Shape;101;g1cedd394841_0_17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spcBef>
                <a:spcPts val="1102"/>
              </a:spcBef>
              <a:spcAft>
                <a:spcPts val="0"/>
              </a:spcAft>
              <a:buSzPts val="1200"/>
              <a:buChar char="-"/>
            </a:pPr>
            <a:r>
              <a:rPr lang="en-US" sz="2485"/>
              <a:t>analiza wpływu jakości wideo na zachowanie użytkowników</a:t>
            </a:r>
            <a:endParaRPr sz="2485"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 sz="2485"/>
          </a:p>
          <a:p>
            <a:pPr indent="-304800" lvl="0" marL="457200" rtl="0" algn="l">
              <a:spcBef>
                <a:spcPts val="1102"/>
              </a:spcBef>
              <a:spcAft>
                <a:spcPts val="0"/>
              </a:spcAft>
              <a:buSzPts val="1200"/>
              <a:buChar char="-"/>
            </a:pPr>
            <a:r>
              <a:rPr lang="en-US" sz="2485"/>
              <a:t>analizowany serwis VOD - </a:t>
            </a:r>
            <a:r>
              <a:rPr b="1" lang="en-US" sz="2485"/>
              <a:t>YouTube</a:t>
            </a:r>
            <a:endParaRPr b="1" sz="2485"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 b="1" sz="2485"/>
          </a:p>
          <a:p>
            <a:pPr indent="-304800" lvl="0" marL="457200" rtl="0" algn="l">
              <a:spcBef>
                <a:spcPts val="1102"/>
              </a:spcBef>
              <a:spcAft>
                <a:spcPts val="0"/>
              </a:spcAft>
              <a:buSzPts val="1200"/>
              <a:buChar char="-"/>
            </a:pPr>
            <a:r>
              <a:rPr lang="en-US" sz="2485"/>
              <a:t>czas eksperymentu dla osoby biorącej udział w badaniu: 90 minut</a:t>
            </a:r>
            <a:endParaRPr sz="2485"/>
          </a:p>
        </p:txBody>
      </p:sp>
      <p:pic>
        <p:nvPicPr>
          <p:cNvPr id="102" name="Google Shape;102;g1cedd39484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88" y="4799625"/>
            <a:ext cx="3820849" cy="20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cedd394841_0_17"/>
          <p:cNvSpPr txBox="1"/>
          <p:nvPr>
            <p:ph idx="12" type="sldNum"/>
          </p:nvPr>
        </p:nvSpPr>
        <p:spPr>
          <a:xfrm>
            <a:off x="9487125" y="6720275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edd394841_0_23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jest otrzymywane z badania</a:t>
            </a:r>
            <a:endParaRPr/>
          </a:p>
        </p:txBody>
      </p:sp>
      <p:sp>
        <p:nvSpPr>
          <p:cNvPr id="109" name="Google Shape;109;g1cedd394841_0_23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/>
              <a:t>Z każdego eksperymentu, otrzymywany jest plik .mp4 z nagraniem ekranu użytkownika oraz kamery.</a:t>
            </a:r>
            <a:endParaRPr/>
          </a:p>
        </p:txBody>
      </p:sp>
      <p:pic>
        <p:nvPicPr>
          <p:cNvPr id="110" name="Google Shape;110;g1cedd39484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124" y="2940225"/>
            <a:ext cx="7021301" cy="394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cedd394841_0_23"/>
          <p:cNvSpPr txBox="1"/>
          <p:nvPr>
            <p:ph idx="12" type="sldNum"/>
          </p:nvPr>
        </p:nvSpPr>
        <p:spPr>
          <a:xfrm>
            <a:off x="9487125" y="674260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edd394841_0_29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jest potrzebne do przeanalizowania</a:t>
            </a:r>
            <a:endParaRPr/>
          </a:p>
        </p:txBody>
      </p:sp>
      <p:sp>
        <p:nvSpPr>
          <p:cNvPr id="117" name="Google Shape;117;g1cedd394841_0_29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/>
              <a:t>Wykrywanie m.in. zdarzeń na utworzonym pliku wideo, takich jak:</a:t>
            </a:r>
            <a:endParaRPr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moment załadowania się strony z filmem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moment rozpoczęcia buforowania się filmu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moment zakończenia buforowania się filmu</a:t>
            </a:r>
            <a:endParaRPr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/>
              <a:t>Pozwoli to zbadać reakcje użytkownika w momencie wystąpienia zdarzenia/zdarzeń.</a:t>
            </a:r>
            <a:endParaRPr/>
          </a:p>
        </p:txBody>
      </p:sp>
      <p:sp>
        <p:nvSpPr>
          <p:cNvPr id="118" name="Google Shape;118;g1cedd394841_0_29"/>
          <p:cNvSpPr txBox="1"/>
          <p:nvPr>
            <p:ph idx="12" type="sldNum"/>
          </p:nvPr>
        </p:nvSpPr>
        <p:spPr>
          <a:xfrm>
            <a:off x="9487125" y="66887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cedd39484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312" y="1164625"/>
            <a:ext cx="9292824" cy="52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cedd394841_0_34"/>
          <p:cNvSpPr txBox="1"/>
          <p:nvPr>
            <p:ph idx="12" type="sldNum"/>
          </p:nvPr>
        </p:nvSpPr>
        <p:spPr>
          <a:xfrm>
            <a:off x="9497400" y="66887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cedd394841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850" y="1159300"/>
            <a:ext cx="9311750" cy="52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cedd394841_0_38"/>
          <p:cNvSpPr txBox="1"/>
          <p:nvPr>
            <p:ph idx="12" type="sldNum"/>
          </p:nvPr>
        </p:nvSpPr>
        <p:spPr>
          <a:xfrm>
            <a:off x="9507900" y="675180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edd394841_0_42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Możliwe rozwiązania problemu</a:t>
            </a:r>
            <a:endParaRPr/>
          </a:p>
        </p:txBody>
      </p:sp>
      <p:sp>
        <p:nvSpPr>
          <p:cNvPr id="136" name="Google Shape;136;g1cedd394841_0_42"/>
          <p:cNvSpPr txBox="1"/>
          <p:nvPr>
            <p:ph idx="1" type="body"/>
          </p:nvPr>
        </p:nvSpPr>
        <p:spPr>
          <a:xfrm>
            <a:off x="923925" y="1786649"/>
            <a:ext cx="11585700" cy="50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manualna analiza każdego pliku wideo i notowanie momentu zdarzenia (elastyczne, wolne, nieefektywne)</a:t>
            </a:r>
            <a:endParaRPr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deep learning (efektywne, szybkie, za mało próbek + nie spełniają one założeń do wytrenowania maszyny)</a:t>
            </a:r>
            <a:endParaRPr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komputerowa analiza obrazu (efektywne, nieelastyczne)</a:t>
            </a:r>
            <a:endParaRPr/>
          </a:p>
          <a:p>
            <a:pPr indent="0" lvl="0" marL="4572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/>
              <a:t>Zdecydowano się na hybrydowe rozwiązanie - połączenie manualnego sprawdzania oraz komputerowej analizy obrazu.</a:t>
            </a:r>
            <a:endParaRPr/>
          </a:p>
        </p:txBody>
      </p:sp>
      <p:sp>
        <p:nvSpPr>
          <p:cNvPr id="137" name="Google Shape;137;g1cedd394841_0_42"/>
          <p:cNvSpPr txBox="1"/>
          <p:nvPr>
            <p:ph idx="12" type="sldNum"/>
          </p:nvPr>
        </p:nvSpPr>
        <p:spPr>
          <a:xfrm>
            <a:off x="9487125" y="66992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edd394841_0_47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Wykrywane zdarzenia</a:t>
            </a:r>
            <a:endParaRPr/>
          </a:p>
        </p:txBody>
      </p:sp>
      <p:sp>
        <p:nvSpPr>
          <p:cNvPr id="143" name="Google Shape;143;g1cedd394841_0_47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Inicjalizacja filmu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Rozpoczęcie filmu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Początek buforowania filmu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Koniec buforowania filmu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Zmiana strony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Włączenie/wyłączenie trybu pełnoekranowego</a:t>
            </a:r>
            <a:endParaRPr/>
          </a:p>
        </p:txBody>
      </p:sp>
      <p:sp>
        <p:nvSpPr>
          <p:cNvPr id="144" name="Google Shape;144;g1cedd394841_0_47"/>
          <p:cNvSpPr txBox="1"/>
          <p:nvPr>
            <p:ph idx="12" type="sldNum"/>
          </p:nvPr>
        </p:nvSpPr>
        <p:spPr>
          <a:xfrm>
            <a:off x="9487125" y="6805650"/>
            <a:ext cx="30225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Maciek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