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9775"/>
  </p:normalViewPr>
  <p:slideViewPr>
    <p:cSldViewPr snapToGrid="0" snapToObjects="1">
      <p:cViewPr varScale="1">
        <p:scale>
          <a:sx n="97" d="100"/>
          <a:sy n="97" d="100"/>
        </p:scale>
        <p:origin x="11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4918F8-3781-C942-9B1B-713CC283EA91}" type="datetimeFigureOut">
              <a:rPr lang="fr-FR" smtClean="0"/>
              <a:t>04/11/2020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6D1AFA-ED8B-B94E-B29F-CABEC407D280}" type="slidenum">
              <a:rPr lang="fr-FR" smtClean="0"/>
              <a:t>‹N°›</a:t>
            </a:fld>
            <a:endParaRPr lang="fr-FR"/>
          </a:p>
        </p:txBody>
      </p:sp>
    </p:spTree>
    <p:extLst>
      <p:ext uri="{BB962C8B-B14F-4D97-AF65-F5344CB8AC3E}">
        <p14:creationId xmlns:p14="http://schemas.microsoft.com/office/powerpoint/2010/main" val="337713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 Se présenter pour ceux qui ne me connaissent pas</a:t>
            </a:r>
          </a:p>
          <a:p>
            <a:endParaRPr lang="fr-FR" dirty="0"/>
          </a:p>
          <a:p>
            <a:r>
              <a:rPr lang="fr-FR" dirty="0"/>
              <a:t>- Expliquer mon projet professionnel (guerre </a:t>
            </a:r>
            <a:r>
              <a:rPr lang="fr-FR" dirty="0" err="1"/>
              <a:t>electronique</a:t>
            </a:r>
            <a:r>
              <a:rPr lang="fr-FR" dirty="0"/>
              <a:t>, RADAR, application au contexte opérationnel), mais aussi ce qui m’a amené à vouloir aller à l’ERM ( Similitude à l’ENSTA ) </a:t>
            </a:r>
          </a:p>
          <a:p>
            <a:endParaRPr lang="fr-FR" dirty="0"/>
          </a:p>
          <a:p>
            <a:pPr marL="171450" indent="-171450">
              <a:buFontTx/>
              <a:buChar char="-"/>
            </a:pPr>
            <a:r>
              <a:rPr lang="fr-FR" dirty="0"/>
              <a:t>Remercier Mr </a:t>
            </a:r>
            <a:r>
              <a:rPr lang="fr-FR" dirty="0" err="1"/>
              <a:t>Kenchaf</a:t>
            </a:r>
            <a:endParaRPr lang="fr-FR" dirty="0"/>
          </a:p>
          <a:p>
            <a:pPr marL="171450" indent="-171450">
              <a:buFontTx/>
              <a:buChar char="-"/>
            </a:pPr>
            <a:endParaRPr lang="fr-FR" dirty="0"/>
          </a:p>
          <a:p>
            <a:pPr marL="171450" indent="-171450">
              <a:buFontTx/>
              <a:buChar char="-"/>
            </a:pPr>
            <a:r>
              <a:rPr lang="fr-FR" dirty="0"/>
              <a:t>Contact Pr Neyt</a:t>
            </a:r>
          </a:p>
          <a:p>
            <a:endParaRPr lang="fr-FR" dirty="0"/>
          </a:p>
          <a:p>
            <a:r>
              <a:rPr lang="fr-FR" dirty="0"/>
              <a:t>Transition vers mon sujet de stage</a:t>
            </a:r>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1</a:t>
            </a:fld>
            <a:endParaRPr lang="fr-FR"/>
          </a:p>
        </p:txBody>
      </p:sp>
    </p:spTree>
    <p:extLst>
      <p:ext uri="{BB962C8B-B14F-4D97-AF65-F5344CB8AC3E}">
        <p14:creationId xmlns:p14="http://schemas.microsoft.com/office/powerpoint/2010/main" val="308815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Le </a:t>
            </a:r>
            <a:r>
              <a:rPr lang="fr-FR" sz="1200" i="1" kern="1200" dirty="0" err="1">
                <a:solidFill>
                  <a:schemeClr val="tx1"/>
                </a:solidFill>
                <a:effectLst/>
                <a:latin typeface="+mn-lt"/>
                <a:ea typeface="+mn-ea"/>
                <a:cs typeface="+mn-cs"/>
              </a:rPr>
              <a:t>Beamforming</a:t>
            </a:r>
            <a:r>
              <a:rPr lang="fr-FR" sz="1200" kern="1200" dirty="0">
                <a:solidFill>
                  <a:schemeClr val="tx1"/>
                </a:solidFill>
                <a:effectLst/>
                <a:latin typeface="+mn-lt"/>
                <a:ea typeface="+mn-ea"/>
                <a:cs typeface="+mn-cs"/>
              </a:rPr>
              <a:t>, ou formation de faisceaux, est une technique de traitement du signal utilisée avec des réseaux de capteurs afin d’émettre ou de recevoir des signaux directionnels. Dans le cas où le réseau d’antenne est utilisé pour recevoir un signal, nous l’appellerons </a:t>
            </a:r>
            <a:r>
              <a:rPr lang="fr-FR" sz="1200" i="1" kern="1200" dirty="0" err="1">
                <a:solidFill>
                  <a:schemeClr val="tx1"/>
                </a:solidFill>
                <a:effectLst/>
                <a:latin typeface="+mn-lt"/>
                <a:ea typeface="+mn-ea"/>
                <a:cs typeface="+mn-cs"/>
              </a:rPr>
              <a:t>beamformee</a:t>
            </a:r>
            <a:r>
              <a:rPr lang="fr-FR" sz="1200" kern="1200" dirty="0">
                <a:solidFill>
                  <a:schemeClr val="tx1"/>
                </a:solidFill>
                <a:effectLst/>
                <a:latin typeface="+mn-lt"/>
                <a:ea typeface="+mn-ea"/>
                <a:cs typeface="+mn-cs"/>
              </a:rPr>
              <a:t>, et </a:t>
            </a:r>
            <a:r>
              <a:rPr lang="fr-FR" sz="1200" i="1" kern="1200" dirty="0">
                <a:solidFill>
                  <a:schemeClr val="tx1"/>
                </a:solidFill>
                <a:effectLst/>
                <a:latin typeface="+mn-lt"/>
                <a:ea typeface="+mn-ea"/>
                <a:cs typeface="+mn-cs"/>
              </a:rPr>
              <a:t>beamformer</a:t>
            </a:r>
            <a:r>
              <a:rPr lang="fr-FR" sz="1200" kern="1200" dirty="0">
                <a:solidFill>
                  <a:schemeClr val="tx1"/>
                </a:solidFill>
                <a:effectLst/>
                <a:latin typeface="+mn-lt"/>
                <a:ea typeface="+mn-ea"/>
                <a:cs typeface="+mn-cs"/>
              </a:rPr>
              <a:t> dans le cas contraire.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Pour connaitre la direction dans laquelle on reçoit une onde incidente, le principe de base est le suivant : le déphasage induit par la différence de chemin entre chaque capteur.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On simule une certaine direction d'arrivée avec un </a:t>
            </a:r>
            <a:r>
              <a:rPr lang="fr-FR" sz="1200" kern="1200" dirty="0" err="1">
                <a:solidFill>
                  <a:schemeClr val="tx1"/>
                </a:solidFill>
                <a:effectLst/>
                <a:latin typeface="+mn-lt"/>
                <a:ea typeface="+mn-ea"/>
                <a:cs typeface="+mn-cs"/>
              </a:rPr>
              <a:t>steering</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vector</a:t>
            </a:r>
            <a:r>
              <a:rPr lang="fr-FR" sz="1200" kern="1200" dirty="0">
                <a:solidFill>
                  <a:schemeClr val="tx1"/>
                </a:solidFill>
                <a:effectLst/>
                <a:latin typeface="+mn-lt"/>
                <a:ea typeface="+mn-ea"/>
                <a:cs typeface="+mn-cs"/>
              </a:rPr>
              <a:t>, ici noté a(</a:t>
            </a:r>
            <a:r>
              <a:rPr lang="fr-FR" sz="1200" kern="1200" dirty="0" err="1">
                <a:solidFill>
                  <a:schemeClr val="tx1"/>
                </a:solidFill>
                <a:effectLst/>
                <a:latin typeface="+mn-lt"/>
                <a:ea typeface="+mn-ea"/>
                <a:cs typeface="+mn-cs"/>
              </a:rPr>
              <a:t>theta</a:t>
            </a:r>
            <a:r>
              <a:rPr lang="fr-FR" sz="1200" kern="1200" dirty="0">
                <a:solidFill>
                  <a:schemeClr val="tx1"/>
                </a:solidFill>
                <a:effectLst/>
                <a:latin typeface="+mn-lt"/>
                <a:ea typeface="+mn-ea"/>
                <a:cs typeface="+mn-cs"/>
              </a:rPr>
              <a:t>), et on récupère le vecteur </a:t>
            </a:r>
            <a:r>
              <a:rPr lang="fr-FR" sz="1200" kern="1200" dirty="0" err="1">
                <a:solidFill>
                  <a:schemeClr val="tx1"/>
                </a:solidFill>
                <a:effectLst/>
                <a:latin typeface="+mn-lt"/>
                <a:ea typeface="+mn-ea"/>
                <a:cs typeface="+mn-cs"/>
              </a:rPr>
              <a:t>yl</a:t>
            </a:r>
            <a:r>
              <a:rPr lang="fr-FR" sz="1200" kern="1200" dirty="0">
                <a:solidFill>
                  <a:schemeClr val="tx1"/>
                </a:solidFill>
                <a:effectLst/>
                <a:latin typeface="+mn-lt"/>
                <a:ea typeface="+mn-ea"/>
                <a:cs typeface="+mn-cs"/>
              </a:rPr>
              <a:t> de par notre ULA</a:t>
            </a:r>
          </a:p>
          <a:p>
            <a:r>
              <a:rPr lang="fr-FR" dirty="0"/>
              <a:t>Pour connaitre la ou les directions en question, on peut faire appel à plusieurs méthodes.</a:t>
            </a:r>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10</a:t>
            </a:fld>
            <a:endParaRPr lang="fr-FR"/>
          </a:p>
        </p:txBody>
      </p:sp>
    </p:spTree>
    <p:extLst>
      <p:ext uri="{BB962C8B-B14F-4D97-AF65-F5344CB8AC3E}">
        <p14:creationId xmlns:p14="http://schemas.microsoft.com/office/powerpoint/2010/main" val="2569388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a la méthode classique, où les maxima de puissance reçue correspondent à des directions bien définies.</a:t>
            </a:r>
          </a:p>
          <a:p>
            <a:r>
              <a:rPr lang="fr-FR" dirty="0"/>
              <a:t>On a ensuite MUSIC, </a:t>
            </a:r>
            <a:r>
              <a:rPr lang="fr-FR" sz="1800" i="1" dirty="0" err="1">
                <a:effectLst/>
                <a:latin typeface="Calibri" panose="020F0502020204030204" pitchFamily="34" charset="0"/>
                <a:ea typeface="Calibri" panose="020F0502020204030204" pitchFamily="34" charset="0"/>
                <a:cs typeface="Times New Roman" panose="02020603050405020304" pitchFamily="18" charset="0"/>
              </a:rPr>
              <a:t>MUltiple</a:t>
            </a:r>
            <a:r>
              <a:rPr lang="fr-FR" sz="1800" i="1" dirty="0">
                <a:effectLst/>
                <a:latin typeface="Calibri" panose="020F0502020204030204" pitchFamily="34" charset="0"/>
                <a:ea typeface="Calibri" panose="020F0502020204030204" pitchFamily="34" charset="0"/>
                <a:cs typeface="Times New Roman" panose="02020603050405020304" pitchFamily="18" charset="0"/>
              </a:rPr>
              <a:t> Signal Classification</a:t>
            </a:r>
            <a:r>
              <a:rPr lang="fr-FR" dirty="0"/>
              <a:t>, qui est un algorithme robuste au bruit, et qui utilise une décomposition en éléments propre pour séparer le bruit du signal.</a:t>
            </a:r>
          </a:p>
          <a:p>
            <a:r>
              <a:rPr lang="fr-FR" dirty="0"/>
              <a:t>Et enfin CAPON : </a:t>
            </a:r>
            <a:r>
              <a:rPr lang="fr-FR" sz="1800" i="1" dirty="0">
                <a:effectLst/>
                <a:latin typeface="Calibri" panose="020F0502020204030204" pitchFamily="34" charset="0"/>
                <a:ea typeface="Calibri" panose="020F0502020204030204" pitchFamily="34" charset="0"/>
                <a:cs typeface="Times New Roman" panose="02020603050405020304" pitchFamily="18" charset="0"/>
              </a:rPr>
              <a:t>Minimum Variance </a:t>
            </a:r>
            <a:r>
              <a:rPr lang="fr-FR" sz="1800" i="1" dirty="0" err="1">
                <a:effectLst/>
                <a:latin typeface="Calibri" panose="020F0502020204030204" pitchFamily="34" charset="0"/>
                <a:ea typeface="Calibri" panose="020F0502020204030204" pitchFamily="34" charset="0"/>
                <a:cs typeface="Times New Roman" panose="02020603050405020304" pitchFamily="18" charset="0"/>
              </a:rPr>
              <a:t>Distortionless</a:t>
            </a:r>
            <a:r>
              <a:rPr lang="fr-FR" sz="1800" i="1" dirty="0">
                <a:effectLst/>
                <a:latin typeface="Calibri" panose="020F0502020204030204" pitchFamily="34" charset="0"/>
                <a:ea typeface="Calibri" panose="020F0502020204030204" pitchFamily="34" charset="0"/>
                <a:cs typeface="Times New Roman" panose="02020603050405020304" pitchFamily="18" charset="0"/>
              </a:rPr>
              <a:t> </a:t>
            </a:r>
            <a:r>
              <a:rPr lang="fr-FR" sz="1800" i="1" dirty="0" err="1">
                <a:effectLst/>
                <a:latin typeface="Calibri" panose="020F0502020204030204" pitchFamily="34" charset="0"/>
                <a:ea typeface="Calibri" panose="020F0502020204030204" pitchFamily="34" charset="0"/>
                <a:cs typeface="Times New Roman" panose="02020603050405020304" pitchFamily="18" charset="0"/>
              </a:rPr>
              <a:t>Response</a:t>
            </a:r>
            <a:r>
              <a:rPr lang="fr-FR" sz="1800" i="1" dirty="0">
                <a:effectLst/>
                <a:latin typeface="Calibri" panose="020F0502020204030204" pitchFamily="34" charset="0"/>
                <a:ea typeface="Calibri" panose="020F0502020204030204" pitchFamily="34" charset="0"/>
                <a:cs typeface="Times New Roman" panose="02020603050405020304" pitchFamily="18" charset="0"/>
              </a:rPr>
              <a:t>,</a:t>
            </a:r>
            <a:r>
              <a:rPr lang="fr-FR" sz="1800" i="0" dirty="0">
                <a:effectLst/>
                <a:latin typeface="Calibri" panose="020F0502020204030204" pitchFamily="34" charset="0"/>
                <a:ea typeface="Calibri" panose="020F0502020204030204" pitchFamily="34" charset="0"/>
                <a:cs typeface="Times New Roman" panose="02020603050405020304" pitchFamily="18" charset="0"/>
              </a:rPr>
              <a:t> qui assure une détection plus précise que la méthode classique.</a:t>
            </a:r>
            <a:br>
              <a:rPr lang="fr-FR" sz="1800" i="0" dirty="0">
                <a:effectLst/>
                <a:latin typeface="Calibri" panose="020F0502020204030204" pitchFamily="34" charset="0"/>
                <a:ea typeface="Calibri" panose="020F0502020204030204" pitchFamily="34" charset="0"/>
                <a:cs typeface="Times New Roman" panose="02020603050405020304" pitchFamily="18" charset="0"/>
              </a:rPr>
            </a:br>
            <a:r>
              <a:rPr lang="fr-FR" sz="1800" i="0" dirty="0">
                <a:effectLst/>
                <a:latin typeface="Calibri" panose="020F0502020204030204" pitchFamily="34" charset="0"/>
                <a:ea typeface="Calibri" panose="020F0502020204030204" pitchFamily="34" charset="0"/>
                <a:cs typeface="Times New Roman" panose="02020603050405020304" pitchFamily="18" charset="0"/>
              </a:rPr>
              <a:t>Du moins, je donne toutes ces propriétés, mais a priori, je ne sais pas si c’est le cas. C’est pour cela que je les ai testées. </a:t>
            </a:r>
          </a:p>
          <a:p>
            <a:r>
              <a:rPr lang="fr-FR" sz="1800" i="0" dirty="0">
                <a:effectLst/>
                <a:latin typeface="Calibri" panose="020F0502020204030204" pitchFamily="34" charset="0"/>
                <a:cs typeface="Times New Roman" panose="02020603050405020304" pitchFamily="18" charset="0"/>
              </a:rPr>
              <a:t>Commenter les courbes.</a:t>
            </a:r>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11</a:t>
            </a:fld>
            <a:endParaRPr lang="fr-FR"/>
          </a:p>
        </p:txBody>
      </p:sp>
    </p:spTree>
    <p:extLst>
      <p:ext uri="{BB962C8B-B14F-4D97-AF65-F5344CB8AC3E}">
        <p14:creationId xmlns:p14="http://schemas.microsoft.com/office/powerpoint/2010/main" val="4033218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simuler le mouvement, j’ai pris 3 sources fixes, et notre drone qui a un mouvement rectiligne a vitesse constante.</a:t>
            </a:r>
          </a:p>
          <a:p>
            <a:endParaRPr lang="fr-FR" sz="1200" i="0" dirty="0">
              <a:effectLst/>
              <a:latin typeface="Calibri" panose="020F0502020204030204" pitchFamily="34" charset="0"/>
              <a:cs typeface="Times New Roman" panose="02020603050405020304" pitchFamily="18" charset="0"/>
            </a:endParaRPr>
          </a:p>
          <a:p>
            <a:r>
              <a:rPr lang="fr-FR" sz="1200" i="0" dirty="0">
                <a:effectLst/>
                <a:latin typeface="Calibri" panose="020F0502020204030204" pitchFamily="34" charset="0"/>
                <a:cs typeface="Times New Roman" panose="02020603050405020304" pitchFamily="18" charset="0"/>
              </a:rPr>
              <a:t>PASSAGE AU NOTEBOOKS</a:t>
            </a:r>
            <a:endParaRPr lang="fr-FR" i="0" dirty="0"/>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12</a:t>
            </a:fld>
            <a:endParaRPr lang="fr-FR"/>
          </a:p>
        </p:txBody>
      </p:sp>
    </p:spTree>
    <p:extLst>
      <p:ext uri="{BB962C8B-B14F-4D97-AF65-F5344CB8AC3E}">
        <p14:creationId xmlns:p14="http://schemas.microsoft.com/office/powerpoint/2010/main" val="2668306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effectLst/>
                <a:latin typeface="Calibri" panose="020F0502020204030204" pitchFamily="34" charset="0"/>
                <a:ea typeface="Calibri" panose="020F0502020204030204" pitchFamily="34" charset="0"/>
                <a:cs typeface="Times New Roman" panose="02020603050405020304" pitchFamily="18" charset="0"/>
              </a:rPr>
              <a:t>avoir un premier aperçu des performances de nos algorithmes dans un cas non trivial : Quand ça se croise</a:t>
            </a:r>
          </a:p>
          <a:p>
            <a:r>
              <a:rPr lang="fr-FR" sz="1800" dirty="0">
                <a:effectLst/>
                <a:latin typeface="Calibri" panose="020F0502020204030204" pitchFamily="34" charset="0"/>
                <a:cs typeface="Times New Roman" panose="02020603050405020304" pitchFamily="18" charset="0"/>
              </a:rPr>
              <a:t>Mais aussi quand ça se rapproche à la fin</a:t>
            </a:r>
          </a:p>
          <a:p>
            <a:endParaRPr lang="fr-FR" sz="1800" dirty="0">
              <a:effectLst/>
              <a:latin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13</a:t>
            </a:fld>
            <a:endParaRPr lang="fr-FR"/>
          </a:p>
        </p:txBody>
      </p:sp>
    </p:spTree>
    <p:extLst>
      <p:ext uri="{BB962C8B-B14F-4D97-AF65-F5344CB8AC3E}">
        <p14:creationId xmlns:p14="http://schemas.microsoft.com/office/powerpoint/2010/main" val="4288920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1" i="0" dirty="0">
                <a:solidFill>
                  <a:srgbClr val="000000"/>
                </a:solidFill>
                <a:effectLst/>
                <a:latin typeface="Helvetica Neue"/>
              </a:rPr>
              <a:t>Les deux notebooks précédents illustrent respectivement :</a:t>
            </a:r>
          </a:p>
          <a:p>
            <a:pPr algn="l">
              <a:buFont typeface="Arial" panose="020B0604020202020204" pitchFamily="34" charset="0"/>
              <a:buChar char="•"/>
            </a:pPr>
            <a:r>
              <a:rPr lang="fr-FR" b="0" i="0" dirty="0">
                <a:solidFill>
                  <a:srgbClr val="000000"/>
                </a:solidFill>
                <a:effectLst/>
                <a:latin typeface="Helvetica Neue"/>
              </a:rPr>
              <a:t>L'estimation de la direction d'arrivée d'un signal et la comparaison de différentes méthodes (Justesse, faux-positif, non-détection, robustesse de la méthode au mouvement)</a:t>
            </a:r>
          </a:p>
          <a:p>
            <a:pPr algn="l">
              <a:buFont typeface="Arial" panose="020B0604020202020204" pitchFamily="34" charset="0"/>
              <a:buChar char="•"/>
            </a:pPr>
            <a:r>
              <a:rPr lang="fr-FR" b="0" i="0" dirty="0">
                <a:solidFill>
                  <a:srgbClr val="000000"/>
                </a:solidFill>
                <a:effectLst/>
                <a:latin typeface="Helvetica Neue"/>
              </a:rPr>
              <a:t>La mise en place d'une situation s'approchant de la réalité et introduire le principe d'émission dans une certaine direction.</a:t>
            </a:r>
          </a:p>
          <a:p>
            <a:endParaRPr lang="fr-FR" dirty="0"/>
          </a:p>
          <a:p>
            <a:r>
              <a:rPr lang="fr-FR" dirty="0"/>
              <a:t>Maintenant</a:t>
            </a:r>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14</a:t>
            </a:fld>
            <a:endParaRPr lang="fr-FR"/>
          </a:p>
        </p:txBody>
      </p:sp>
    </p:spTree>
    <p:extLst>
      <p:ext uri="{BB962C8B-B14F-4D97-AF65-F5344CB8AC3E}">
        <p14:creationId xmlns:p14="http://schemas.microsoft.com/office/powerpoint/2010/main" val="1728229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lnSpc>
                <a:spcPct val="115000"/>
              </a:lnSpc>
            </a:pPr>
            <a:r>
              <a:rPr lang="fr-FR" sz="1800" dirty="0">
                <a:effectLst/>
                <a:latin typeface="Calibri" panose="020F0502020204030204" pitchFamily="34" charset="0"/>
                <a:ea typeface="Calibri" panose="020F0502020204030204" pitchFamily="34" charset="0"/>
                <a:cs typeface="Times New Roman" panose="02020603050405020304" pitchFamily="18" charset="0"/>
              </a:rPr>
              <a:t>Nous nous rendons bien compte qu’en complexifiant la matrice de covariance R, on obtient plus difficilement les directions d’intérêt. En effet, nous voyons dans un premier temps que l’amplitude des pics n’est pas la même, alors que les sources sont à la même distance. De plus, un troisième pic fait son apparition, et vient potentiellement perturber l’estimation des directions d’intérêt en induisant un faux-positif. </a:t>
            </a:r>
          </a:p>
          <a:p>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br>
              <a:rPr lang="fr-FR" sz="1800"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15</a:t>
            </a:fld>
            <a:endParaRPr lang="fr-FR"/>
          </a:p>
        </p:txBody>
      </p:sp>
    </p:spTree>
    <p:extLst>
      <p:ext uri="{BB962C8B-B14F-4D97-AF65-F5344CB8AC3E}">
        <p14:creationId xmlns:p14="http://schemas.microsoft.com/office/powerpoint/2010/main" val="403921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Les résultats des simulations sont cohérents aux attendus de mon tuteur de stage, mais il est bien entendu nécessaire de mettre en place un banc physique pour confirmer ou infirmer le comportement des </a:t>
            </a:r>
            <a:r>
              <a:rPr lang="fr-FR" sz="1200" i="1" kern="1200" dirty="0">
                <a:solidFill>
                  <a:schemeClr val="tx1"/>
                </a:solidFill>
                <a:effectLst/>
                <a:latin typeface="+mn-lt"/>
                <a:ea typeface="+mn-ea"/>
                <a:cs typeface="+mn-cs"/>
              </a:rPr>
              <a:t>ULA </a:t>
            </a:r>
            <a:r>
              <a:rPr lang="fr-FR" sz="1200" kern="1200" dirty="0">
                <a:solidFill>
                  <a:schemeClr val="tx1"/>
                </a:solidFill>
                <a:effectLst/>
                <a:latin typeface="+mn-lt"/>
                <a:ea typeface="+mn-ea"/>
                <a:cs typeface="+mn-cs"/>
              </a:rPr>
              <a:t>en présence de plusieurs cibles, dans des configurations différentes. Malgré le contexte sanitaire et les impossibilités de déplacements, je suis reconnaissant d’avoir pu effectuer mon stage en télétravail. La conception d’un banc de contre-mesure n’a pas pu se faire faute de matériel, cependant la découverte de la formation de faisceaux, et la mise en contexte d’un tel système m’ont beaucoup apporté. Cette expérience en autonomie, et la découverte de nouvelles notions m’ont permis de prendre un recul certain sur les notions acquises en deuxième année, de mettre en exergue mes lacunes, mais aussi de me préparer pour ma troisième et dernière année à l’ENSTA Bretagne. </a:t>
            </a:r>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16</a:t>
            </a:fld>
            <a:endParaRPr lang="fr-FR"/>
          </a:p>
        </p:txBody>
      </p:sp>
    </p:spTree>
    <p:extLst>
      <p:ext uri="{BB962C8B-B14F-4D97-AF65-F5344CB8AC3E}">
        <p14:creationId xmlns:p14="http://schemas.microsoft.com/office/powerpoint/2010/main" val="727305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Préparations aux questions d’ouverture </a:t>
            </a:r>
          </a:p>
          <a:p>
            <a:r>
              <a:rPr lang="fr-FR" dirty="0"/>
              <a:t>:</a:t>
            </a:r>
          </a:p>
          <a:p>
            <a:pPr marL="171450" indent="-171450">
              <a:buFontTx/>
              <a:buChar char="-"/>
            </a:pPr>
            <a:r>
              <a:rPr lang="fr-FR" dirty="0"/>
              <a:t>Autre applications du </a:t>
            </a:r>
            <a:r>
              <a:rPr lang="fr-FR" dirty="0" err="1"/>
              <a:t>beamforming</a:t>
            </a:r>
            <a:r>
              <a:rPr lang="fr-FR" dirty="0"/>
              <a:t> ? MIMO pour le Wifi, par exemple : accroitre les débits et la portée</a:t>
            </a:r>
          </a:p>
          <a:p>
            <a:pPr marL="171450" indent="-171450">
              <a:buFontTx/>
              <a:buChar char="-"/>
            </a:pPr>
            <a:endParaRPr lang="fr-FR" dirty="0"/>
          </a:p>
          <a:p>
            <a:pPr marL="171450" indent="-171450">
              <a:buFontTx/>
              <a:buChar char="-"/>
            </a:pPr>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17</a:t>
            </a:fld>
            <a:endParaRPr lang="fr-FR"/>
          </a:p>
        </p:txBody>
      </p:sp>
    </p:spTree>
    <p:extLst>
      <p:ext uri="{BB962C8B-B14F-4D97-AF65-F5344CB8AC3E}">
        <p14:creationId xmlns:p14="http://schemas.microsoft.com/office/powerpoint/2010/main" val="381585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Rappeler l’acronyme ERM, et présenter rapidement l’école  (créé par Leo 1 en 1834 pour avoir des off </a:t>
            </a:r>
            <a:r>
              <a:rPr lang="fr-FR" dirty="0" err="1"/>
              <a:t>qualis</a:t>
            </a:r>
            <a:endParaRPr lang="fr-FR" dirty="0"/>
          </a:p>
          <a:p>
            <a:pPr marL="171450" indent="-171450">
              <a:buFontTx/>
              <a:buChar char="-"/>
            </a:pPr>
            <a:endParaRPr lang="fr-FR" dirty="0"/>
          </a:p>
          <a:p>
            <a:pPr marL="171450" indent="-171450">
              <a:buFontTx/>
              <a:buChar char="-"/>
            </a:pPr>
            <a:r>
              <a:rPr lang="fr-FR" dirty="0"/>
              <a:t>Le département CISS : Communication, Information, </a:t>
            </a:r>
            <a:r>
              <a:rPr lang="fr-FR" dirty="0" err="1"/>
              <a:t>Systems</a:t>
            </a:r>
            <a:r>
              <a:rPr lang="fr-FR" dirty="0"/>
              <a:t> &amp; </a:t>
            </a:r>
            <a:r>
              <a:rPr lang="fr-FR" dirty="0" err="1"/>
              <a:t>Sensors</a:t>
            </a:r>
            <a:r>
              <a:rPr lang="fr-FR" dirty="0"/>
              <a:t> (ça colle bien avec ma filière) , Neyt dirige l’unité de recherche sur le traitement d’image</a:t>
            </a:r>
          </a:p>
          <a:p>
            <a:pPr marL="171450" indent="-171450">
              <a:buFontTx/>
              <a:buChar char="-"/>
            </a:pPr>
            <a:endParaRPr lang="fr-FR" dirty="0"/>
          </a:p>
          <a:p>
            <a:pPr marL="171450" indent="-171450">
              <a:buFontTx/>
              <a:buChar char="-"/>
            </a:pPr>
            <a:r>
              <a:rPr lang="fr-FR" dirty="0"/>
              <a:t>L’établissement était à-même de nous accueillir, mais </a:t>
            </a:r>
            <a:r>
              <a:rPr lang="fr-FR" dirty="0" err="1"/>
              <a:t>Coroned</a:t>
            </a:r>
            <a:r>
              <a:rPr lang="fr-FR" dirty="0"/>
              <a:t> tu </a:t>
            </a:r>
            <a:r>
              <a:rPr lang="fr-FR" dirty="0" err="1"/>
              <a:t>conné</a:t>
            </a:r>
            <a:r>
              <a:rPr lang="fr-FR" dirty="0"/>
              <a:t>. On a donc bataillé pour garder notre stage en télétravail. Il a fallu s’adapter, tout en attendant une évolution de la situation. (parler de la valise)</a:t>
            </a:r>
          </a:p>
          <a:p>
            <a:pPr marL="171450" indent="-171450">
              <a:buFontTx/>
              <a:buChar char="-"/>
            </a:pPr>
            <a:r>
              <a:rPr lang="fr-FR" dirty="0"/>
              <a:t>Dates de stage</a:t>
            </a:r>
          </a:p>
          <a:p>
            <a:pPr marL="171450" indent="-171450">
              <a:buFontTx/>
              <a:buChar char="-"/>
            </a:pPr>
            <a:r>
              <a:rPr lang="fr-FR" dirty="0"/>
              <a:t>TRANSITIOOOOOON </a:t>
            </a:r>
          </a:p>
          <a:p>
            <a:pPr marL="171450" indent="-171450">
              <a:buFontTx/>
              <a:buChar char="-"/>
            </a:pPr>
            <a:endParaRPr lang="fr-FR" dirty="0"/>
          </a:p>
          <a:p>
            <a:pPr marL="171450" indent="-171450">
              <a:buFontTx/>
              <a:buChar char="-"/>
            </a:pPr>
            <a:r>
              <a:rPr lang="fr-FR" dirty="0"/>
              <a:t>L'adaptation passe aussi par le choix des outils utilisés</a:t>
            </a:r>
          </a:p>
          <a:p>
            <a:pPr marL="171450" indent="-171450">
              <a:buFontTx/>
              <a:buChar char="-"/>
            </a:pPr>
            <a:r>
              <a:rPr lang="fr-FR" dirty="0"/>
              <a:t>Jupyter Notebook et GitHub tu </a:t>
            </a:r>
            <a:r>
              <a:rPr lang="fr-FR" dirty="0" err="1"/>
              <a:t>conné</a:t>
            </a:r>
            <a:r>
              <a:rPr lang="fr-FR" dirty="0"/>
              <a:t> </a:t>
            </a:r>
          </a:p>
          <a:p>
            <a:pPr marL="171450" indent="-171450">
              <a:buFontTx/>
              <a:buChar char="-"/>
            </a:pPr>
            <a:endParaRPr lang="fr-FR" dirty="0"/>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2</a:t>
            </a:fld>
            <a:endParaRPr lang="fr-FR"/>
          </a:p>
        </p:txBody>
      </p:sp>
    </p:spTree>
    <p:extLst>
      <p:ext uri="{BB962C8B-B14F-4D97-AF65-F5344CB8AC3E}">
        <p14:creationId xmlns:p14="http://schemas.microsoft.com/office/powerpoint/2010/main" val="4220413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Jupyter Ne pas y passer 1000 ans, c’est juste un outil</a:t>
            </a:r>
          </a:p>
          <a:p>
            <a:endParaRPr lang="fr-FR" dirty="0"/>
          </a:p>
          <a:p>
            <a:r>
              <a:rPr lang="fr-FR" dirty="0"/>
              <a:t>Je savais que j'allais faire du python, ou du </a:t>
            </a:r>
            <a:r>
              <a:rPr lang="fr-FR" dirty="0" err="1"/>
              <a:t>matlab</a:t>
            </a:r>
            <a:r>
              <a:rPr lang="fr-FR" dirty="0"/>
              <a:t>. </a:t>
            </a:r>
          </a:p>
          <a:p>
            <a:endParaRPr lang="fr-FR" dirty="0"/>
          </a:p>
          <a:p>
            <a:r>
              <a:rPr lang="fr-FR" dirty="0"/>
              <a:t>Au lieu d’avoir un vieux terminal tout nul, et des figures qui s’ouvrent soit tout d’un coup, soit au compte goute, on a tout au même endroit :</a:t>
            </a:r>
          </a:p>
          <a:p>
            <a:endParaRPr lang="fr-FR" dirty="0"/>
          </a:p>
          <a:p>
            <a:endParaRPr lang="fr-FR" dirty="0"/>
          </a:p>
          <a:p>
            <a:r>
              <a:rPr lang="fr-FR" dirty="0"/>
              <a:t>Permet de superposer du </a:t>
            </a:r>
          </a:p>
          <a:p>
            <a:r>
              <a:rPr lang="fr-FR" dirty="0"/>
              <a:t>CLICK</a:t>
            </a:r>
          </a:p>
          <a:p>
            <a:r>
              <a:rPr lang="fr-FR" dirty="0"/>
              <a:t>Script python</a:t>
            </a:r>
          </a:p>
          <a:p>
            <a:endParaRPr lang="fr-FR" dirty="0"/>
          </a:p>
          <a:p>
            <a:r>
              <a:rPr lang="fr-FR" dirty="0"/>
              <a:t>CLICK </a:t>
            </a:r>
          </a:p>
          <a:p>
            <a:r>
              <a:rPr lang="fr-FR" dirty="0"/>
              <a:t>Du </a:t>
            </a:r>
            <a:r>
              <a:rPr lang="fr-FR" dirty="0" err="1"/>
              <a:t>Markdown</a:t>
            </a:r>
            <a:r>
              <a:rPr lang="fr-FR" dirty="0"/>
              <a:t> (du texte, et des équations)</a:t>
            </a:r>
          </a:p>
          <a:p>
            <a:endParaRPr lang="fr-FR" dirty="0"/>
          </a:p>
          <a:p>
            <a:r>
              <a:rPr lang="fr-FR" dirty="0"/>
              <a:t>CLICK</a:t>
            </a:r>
          </a:p>
          <a:p>
            <a:r>
              <a:rPr lang="fr-FR" dirty="0"/>
              <a:t>Et les résultats d’une console python</a:t>
            </a:r>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3</a:t>
            </a:fld>
            <a:endParaRPr lang="fr-FR"/>
          </a:p>
        </p:txBody>
      </p:sp>
    </p:spTree>
    <p:extLst>
      <p:ext uri="{BB962C8B-B14F-4D97-AF65-F5344CB8AC3E}">
        <p14:creationId xmlns:p14="http://schemas.microsoft.com/office/powerpoint/2010/main" val="1569846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Bah c’est Git quoi</a:t>
            </a:r>
          </a:p>
          <a:p>
            <a:r>
              <a:rPr lang="fr-FR" dirty="0"/>
              <a:t>C’est du </a:t>
            </a:r>
            <a:r>
              <a:rPr lang="fr-FR" dirty="0" err="1"/>
              <a:t>versioning</a:t>
            </a:r>
            <a:r>
              <a:rPr lang="fr-FR" dirty="0"/>
              <a:t>,</a:t>
            </a:r>
          </a:p>
          <a:p>
            <a:r>
              <a:rPr lang="fr-FR" dirty="0"/>
              <a:t>J’ai commencé sur la console, puis sur l’appli mac</a:t>
            </a:r>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4</a:t>
            </a:fld>
            <a:endParaRPr lang="fr-FR"/>
          </a:p>
        </p:txBody>
      </p:sp>
    </p:spTree>
    <p:extLst>
      <p:ext uri="{BB962C8B-B14F-4D97-AF65-F5344CB8AC3E}">
        <p14:creationId xmlns:p14="http://schemas.microsoft.com/office/powerpoint/2010/main" val="4096794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Afin de m’expliquer au mieux quelles étaient ses attentes vis-à-vis de moi, le Pr. Xavier Neyt m’a proposé une mise en situation. Un drone terrestre, aérien, ou maritime, se déplace dans un plan, et se fait éclairer par un ou plusieurs RADAR hostiles. </a:t>
            </a:r>
          </a:p>
          <a:p>
            <a:r>
              <a:rPr lang="fr-FR" sz="1200" kern="1200" dirty="0">
                <a:solidFill>
                  <a:schemeClr val="tx1"/>
                </a:solidFill>
                <a:effectLst/>
                <a:latin typeface="+mn-lt"/>
                <a:ea typeface="+mn-ea"/>
                <a:cs typeface="+mn-cs"/>
              </a:rPr>
              <a:t>CLICKS</a:t>
            </a:r>
          </a:p>
          <a:p>
            <a:r>
              <a:rPr lang="fr-FR" sz="1200" kern="1200" dirty="0">
                <a:solidFill>
                  <a:schemeClr val="tx1"/>
                </a:solidFill>
                <a:effectLst/>
                <a:latin typeface="+mn-lt"/>
                <a:ea typeface="+mn-ea"/>
                <a:cs typeface="+mn-cs"/>
              </a:rPr>
              <a:t>Cette situation n’est pas souhaitable, car un RADAR peut dévoiler notre position, notre vitesse et certaines propriétés intrinsèque de notre drone. Ces informations peuvent mettre à mal la discrétion d’une mission dans un contexte opérationnel, mais aussi alimenter les autodirecteurs d’engins anti-drones.</a:t>
            </a:r>
          </a:p>
          <a:p>
            <a:r>
              <a:rPr lang="fr-FR" sz="1200" kern="1200" dirty="0">
                <a:solidFill>
                  <a:schemeClr val="tx1"/>
                </a:solidFill>
                <a:effectLst/>
                <a:latin typeface="+mn-lt"/>
                <a:ea typeface="+mn-ea"/>
                <a:cs typeface="+mn-cs"/>
              </a:rPr>
              <a:t>Missiles</a:t>
            </a:r>
          </a:p>
          <a:p>
            <a:r>
              <a:rPr lang="fr-FR" sz="1200" kern="1200" dirty="0">
                <a:solidFill>
                  <a:schemeClr val="tx1"/>
                </a:solidFill>
                <a:effectLst/>
                <a:latin typeface="+mn-lt"/>
                <a:ea typeface="+mn-ea"/>
                <a:cs typeface="+mn-cs"/>
              </a:rPr>
              <a:t>L’idée pour contrer l’acquisition de données par le camp adverse sera de falsifier les données reçues par le RADAR. Pour cela il faut envoyer un signal perturbateur : ce dernier peut augmenter le RSB, ou interférer de manière destructive avec la réflexion du signal RADAR. </a:t>
            </a:r>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5</a:t>
            </a:fld>
            <a:endParaRPr lang="fr-FR"/>
          </a:p>
        </p:txBody>
      </p:sp>
    </p:spTree>
    <p:extLst>
      <p:ext uri="{BB962C8B-B14F-4D97-AF65-F5344CB8AC3E}">
        <p14:creationId xmlns:p14="http://schemas.microsoft.com/office/powerpoint/2010/main" val="2011730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PAR CONTRE si je suis furtif, ou que le RADAR ne sait pas où je suis, il est dans la merde.</a:t>
            </a: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6</a:t>
            </a:fld>
            <a:endParaRPr lang="fr-FR"/>
          </a:p>
        </p:txBody>
      </p:sp>
    </p:spTree>
    <p:extLst>
      <p:ext uri="{BB962C8B-B14F-4D97-AF65-F5344CB8AC3E}">
        <p14:creationId xmlns:p14="http://schemas.microsoft.com/office/powerpoint/2010/main" val="3708803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Je détaille ici le processus de contre-mesure.</a:t>
            </a:r>
          </a:p>
          <a:p>
            <a:r>
              <a:rPr lang="fr-FR" dirty="0"/>
              <a:t>Parler des phases de la contre-mesure, mais aussi du projet </a:t>
            </a:r>
          </a:p>
          <a:p>
            <a:r>
              <a:rPr lang="fr-FR" dirty="0"/>
              <a:t>d'abord simulation, puis essais</a:t>
            </a:r>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7</a:t>
            </a:fld>
            <a:endParaRPr lang="fr-FR"/>
          </a:p>
        </p:txBody>
      </p:sp>
    </p:spTree>
    <p:extLst>
      <p:ext uri="{BB962C8B-B14F-4D97-AF65-F5344CB8AC3E}">
        <p14:creationId xmlns:p14="http://schemas.microsoft.com/office/powerpoint/2010/main" val="2084041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Description de la plateforme </a:t>
            </a:r>
            <a:r>
              <a:rPr lang="fr-FR" dirty="0" err="1"/>
              <a:t>HackRF</a:t>
            </a:r>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8</a:t>
            </a:fld>
            <a:endParaRPr lang="fr-FR"/>
          </a:p>
        </p:txBody>
      </p:sp>
    </p:spTree>
    <p:extLst>
      <p:ext uri="{BB962C8B-B14F-4D97-AF65-F5344CB8AC3E}">
        <p14:creationId xmlns:p14="http://schemas.microsoft.com/office/powerpoint/2010/main" val="1849802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9</a:t>
            </a:fld>
            <a:endParaRPr lang="fr-FR"/>
          </a:p>
        </p:txBody>
      </p:sp>
    </p:spTree>
    <p:extLst>
      <p:ext uri="{BB962C8B-B14F-4D97-AF65-F5344CB8AC3E}">
        <p14:creationId xmlns:p14="http://schemas.microsoft.com/office/powerpoint/2010/main" val="14148057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11/4/20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11/4/20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gif"/><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29.jpg"/><Relationship Id="rId5" Type="http://schemas.openxmlformats.org/officeDocument/2006/relationships/image" Target="../media/image2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1.jpg"/><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3.sv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5.svg"/><Relationship Id="rId11" Type="http://schemas.openxmlformats.org/officeDocument/2006/relationships/image" Target="../media/image22.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image" Target="../media/image21.sv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26.sv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A96707-431D-E647-91A0-BC860CFA00B8}"/>
              </a:ext>
            </a:extLst>
          </p:cNvPr>
          <p:cNvSpPr>
            <a:spLocks noGrp="1"/>
          </p:cNvSpPr>
          <p:nvPr>
            <p:ph type="ctrTitle"/>
          </p:nvPr>
        </p:nvSpPr>
        <p:spPr/>
        <p:txBody>
          <a:bodyPr/>
          <a:lstStyle/>
          <a:p>
            <a:r>
              <a:rPr lang="fr-FR" dirty="0"/>
              <a:t>Soutenance de stage</a:t>
            </a:r>
            <a:br>
              <a:rPr lang="fr-FR" dirty="0"/>
            </a:br>
            <a:r>
              <a:rPr lang="fr-FR" dirty="0"/>
              <a:t>Assistant Ingénieur</a:t>
            </a:r>
          </a:p>
        </p:txBody>
      </p:sp>
      <p:sp>
        <p:nvSpPr>
          <p:cNvPr id="3" name="Sous-titre 2">
            <a:extLst>
              <a:ext uri="{FF2B5EF4-FFF2-40B4-BE49-F238E27FC236}">
                <a16:creationId xmlns:a16="http://schemas.microsoft.com/office/drawing/2014/main" id="{4342254C-3954-FB4E-8822-0CE65D8EEEC7}"/>
              </a:ext>
            </a:extLst>
          </p:cNvPr>
          <p:cNvSpPr>
            <a:spLocks noGrp="1"/>
          </p:cNvSpPr>
          <p:nvPr>
            <p:ph type="subTitle" idx="1"/>
          </p:nvPr>
        </p:nvSpPr>
        <p:spPr/>
        <p:txBody>
          <a:bodyPr>
            <a:normAutofit/>
          </a:bodyPr>
          <a:lstStyle/>
          <a:p>
            <a:r>
              <a:rPr lang="fr-FR" dirty="0"/>
              <a:t>École Royale Militaire</a:t>
            </a:r>
          </a:p>
          <a:p>
            <a:r>
              <a:rPr lang="fr-FR" dirty="0"/>
              <a:t>IETA Maxime BARRET</a:t>
            </a:r>
          </a:p>
        </p:txBody>
      </p:sp>
    </p:spTree>
    <p:extLst>
      <p:ext uri="{BB962C8B-B14F-4D97-AF65-F5344CB8AC3E}">
        <p14:creationId xmlns:p14="http://schemas.microsoft.com/office/powerpoint/2010/main" val="263536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7" name="Straight Connector 16">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9D488838-D144-404D-9023-E0E2FD8E8A8E}"/>
              </a:ext>
            </a:extLst>
          </p:cNvPr>
          <p:cNvSpPr>
            <a:spLocks noGrp="1"/>
          </p:cNvSpPr>
          <p:nvPr>
            <p:ph type="title"/>
          </p:nvPr>
        </p:nvSpPr>
        <p:spPr>
          <a:xfrm>
            <a:off x="929140" y="972766"/>
            <a:ext cx="2835464" cy="1254868"/>
          </a:xfrm>
        </p:spPr>
        <p:txBody>
          <a:bodyPr vert="horz" lIns="91440" tIns="45720" rIns="91440" bIns="45720" rtlCol="0" anchor="b">
            <a:normAutofit/>
          </a:bodyPr>
          <a:lstStyle/>
          <a:p>
            <a:r>
              <a:rPr lang="en-US" sz="2800" dirty="0">
                <a:solidFill>
                  <a:srgbClr val="262626"/>
                </a:solidFill>
              </a:rPr>
              <a:t>Formation de </a:t>
            </a:r>
            <a:r>
              <a:rPr lang="en-US" sz="2800" dirty="0" err="1">
                <a:solidFill>
                  <a:srgbClr val="262626"/>
                </a:solidFill>
              </a:rPr>
              <a:t>faisceaux</a:t>
            </a:r>
            <a:endParaRPr lang="en-US" sz="2800" dirty="0">
              <a:solidFill>
                <a:srgbClr val="262626"/>
              </a:solidFill>
            </a:endParaRP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7AF87EFC-DFE7-0843-AA99-2D3CD40DEB9F}"/>
                  </a:ext>
                </a:extLst>
              </p:cNvPr>
              <p:cNvSpPr>
                <a:spLocks noGrp="1"/>
              </p:cNvSpPr>
              <p:nvPr>
                <p:ph sz="half" idx="1"/>
              </p:nvPr>
            </p:nvSpPr>
            <p:spPr>
              <a:xfrm>
                <a:off x="929141" y="2430471"/>
                <a:ext cx="2835464" cy="3552039"/>
              </a:xfrm>
            </p:spPr>
            <p:txBody>
              <a:bodyPr vert="horz" lIns="91440" tIns="45720" rIns="91440" bIns="45720" rtlCol="0" anchor="t">
                <a:normAutofit fontScale="85000" lnSpcReduction="10000"/>
              </a:bodyPr>
              <a:lstStyle/>
              <a:p>
                <a:r>
                  <a:rPr lang="fr-FR" sz="1800" dirty="0">
                    <a:solidFill>
                      <a:schemeClr val="tx1"/>
                    </a:solidFill>
                  </a:rPr>
                  <a:t>Principe de base : déphasage induit par la différence de phase entre chaque capteur</a:t>
                </a:r>
              </a:p>
              <a:p>
                <a:endParaRPr lang="fr-FR" sz="1800" dirty="0">
                  <a:solidFill>
                    <a:schemeClr val="tx1"/>
                  </a:solidFill>
                </a:endParaRPr>
              </a:p>
              <a:p>
                <a14:m>
                  <m:oMath xmlns:m="http://schemas.openxmlformats.org/officeDocument/2006/math">
                    <m:r>
                      <a:rPr lang="fr-FR" sz="1600" b="1" i="1">
                        <a:latin typeface="Cambria Math" panose="02040503050406030204" pitchFamily="18" charset="0"/>
                      </a:rPr>
                      <m:t>𝐚</m:t>
                    </m:r>
                    <m:d>
                      <m:dPr>
                        <m:ctrlPr>
                          <a:rPr lang="fr-FR" sz="1600" b="1" i="1">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𝜃</m:t>
                            </m:r>
                          </m:e>
                          <m:sub>
                            <m:r>
                              <a:rPr lang="fr-FR" sz="1600" i="1">
                                <a:latin typeface="Cambria Math" panose="02040503050406030204" pitchFamily="18" charset="0"/>
                              </a:rPr>
                              <m:t>𝑠</m:t>
                            </m:r>
                          </m:sub>
                        </m:sSub>
                      </m:e>
                    </m:d>
                    <m:r>
                      <a:rPr lang="fr-FR" sz="1600" i="1">
                        <a:latin typeface="Cambria Math" panose="02040503050406030204" pitchFamily="18" charset="0"/>
                      </a:rPr>
                      <m:t>= </m:t>
                    </m:r>
                    <m:m>
                      <m:mPr>
                        <m:mcs>
                          <m:mc>
                            <m:mcPr>
                              <m:count m:val="1"/>
                              <m:mcJc m:val="center"/>
                            </m:mcPr>
                          </m:mc>
                        </m:mcs>
                        <m:ctrlPr>
                          <a:rPr lang="fr-FR" sz="1600" i="1">
                            <a:latin typeface="Cambria Math" panose="02040503050406030204" pitchFamily="18" charset="0"/>
                          </a:rPr>
                        </m:ctrlPr>
                      </m:mPr>
                      <m:mr>
                        <m:e>
                          <m:m>
                            <m:mPr>
                              <m:mcs>
                                <m:mc>
                                  <m:mcPr>
                                    <m:count m:val="1"/>
                                    <m:mcJc m:val="center"/>
                                  </m:mcPr>
                                </m:mc>
                              </m:mcs>
                              <m:ctrlPr>
                                <a:rPr lang="fr-FR" sz="1600" i="1">
                                  <a:latin typeface="Cambria Math" panose="02040503050406030204" pitchFamily="18" charset="0"/>
                                </a:rPr>
                              </m:ctrlPr>
                            </m:mPr>
                            <m:mr>
                              <m:e>
                                <m:sSup>
                                  <m:sSupPr>
                                    <m:ctrlPr>
                                      <a:rPr lang="fr-FR" sz="1600" i="1">
                                        <a:latin typeface="Cambria Math" panose="02040503050406030204" pitchFamily="18" charset="0"/>
                                      </a:rPr>
                                    </m:ctrlPr>
                                  </m:sSupPr>
                                  <m:e>
                                    <m:r>
                                      <a:rPr lang="fr-FR" sz="1600" i="1">
                                        <a:latin typeface="Cambria Math" panose="02040503050406030204" pitchFamily="18" charset="0"/>
                                      </a:rPr>
                                      <m:t>𝑒</m:t>
                                    </m:r>
                                  </m:e>
                                  <m:sup>
                                    <m:r>
                                      <a:rPr lang="fr-FR" sz="1600" i="1">
                                        <a:latin typeface="Cambria Math" panose="02040503050406030204" pitchFamily="18" charset="0"/>
                                      </a:rPr>
                                      <m:t>−</m:t>
                                    </m:r>
                                    <m:r>
                                      <a:rPr lang="fr-FR" sz="1600" i="1">
                                        <a:latin typeface="Cambria Math" panose="02040503050406030204" pitchFamily="18" charset="0"/>
                                      </a:rPr>
                                      <m:t>𝑗</m:t>
                                    </m:r>
                                    <m:r>
                                      <a:rPr lang="fr-FR" sz="1600" i="1">
                                        <a:latin typeface="Cambria Math" panose="02040503050406030204" pitchFamily="18" charset="0"/>
                                      </a:rPr>
                                      <m:t>2</m:t>
                                    </m:r>
                                    <m:r>
                                      <a:rPr lang="fr-FR" sz="1600" i="1">
                                        <a:latin typeface="Cambria Math" panose="02040503050406030204" pitchFamily="18" charset="0"/>
                                      </a:rPr>
                                      <m:t>𝜋</m:t>
                                    </m:r>
                                    <m:r>
                                      <a:rPr lang="fr-FR" sz="1600" i="1">
                                        <a:latin typeface="Cambria Math" panose="02040503050406030204" pitchFamily="18" charset="0"/>
                                      </a:rPr>
                                      <m:t>𝑑</m:t>
                                    </m:r>
                                    <m:func>
                                      <m:funcPr>
                                        <m:ctrlPr>
                                          <a:rPr lang="fr-FR" sz="1600" i="1">
                                            <a:latin typeface="Cambria Math" panose="02040503050406030204" pitchFamily="18" charset="0"/>
                                          </a:rPr>
                                        </m:ctrlPr>
                                      </m:funcPr>
                                      <m:fName>
                                        <m:r>
                                          <m:rPr>
                                            <m:sty m:val="p"/>
                                          </m:rPr>
                                          <a:rPr lang="fr-FR" sz="1600">
                                            <a:latin typeface="Cambria Math" panose="02040503050406030204" pitchFamily="18" charset="0"/>
                                          </a:rPr>
                                          <m:t>sin</m:t>
                                        </m:r>
                                      </m:fName>
                                      <m:e>
                                        <m:d>
                                          <m:dPr>
                                            <m:ctrlPr>
                                              <a:rPr lang="fr-FR" sz="1600" i="1">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𝜃</m:t>
                                                </m:r>
                                              </m:e>
                                              <m:sub>
                                                <m:r>
                                                  <a:rPr lang="fr-FR" sz="1600" i="1">
                                                    <a:latin typeface="Cambria Math" panose="02040503050406030204" pitchFamily="18" charset="0"/>
                                                  </a:rPr>
                                                  <m:t>𝑠</m:t>
                                                </m:r>
                                              </m:sub>
                                            </m:sSub>
                                          </m:e>
                                        </m:d>
                                      </m:e>
                                    </m:func>
                                    <m:r>
                                      <a:rPr lang="fr-FR" sz="1600" i="1">
                                        <a:latin typeface="Cambria Math" panose="02040503050406030204" pitchFamily="18" charset="0"/>
                                      </a:rPr>
                                      <m:t>/</m:t>
                                    </m:r>
                                    <m:r>
                                      <a:rPr lang="fr-FR" sz="1600" i="1">
                                        <a:latin typeface="Cambria Math" panose="02040503050406030204" pitchFamily="18" charset="0"/>
                                      </a:rPr>
                                      <m:t>𝜆</m:t>
                                    </m:r>
                                  </m:sup>
                                </m:sSup>
                              </m:e>
                            </m:mr>
                            <m:mr>
                              <m:e>
                                <m:sSup>
                                  <m:sSupPr>
                                    <m:ctrlPr>
                                      <a:rPr lang="fr-FR" sz="1600" i="1">
                                        <a:latin typeface="Cambria Math" panose="02040503050406030204" pitchFamily="18" charset="0"/>
                                      </a:rPr>
                                    </m:ctrlPr>
                                  </m:sSupPr>
                                  <m:e>
                                    <m:r>
                                      <a:rPr lang="fr-FR" sz="1600" i="1">
                                        <a:latin typeface="Cambria Math" panose="02040503050406030204" pitchFamily="18" charset="0"/>
                                      </a:rPr>
                                      <m:t>𝑒</m:t>
                                    </m:r>
                                  </m:e>
                                  <m:sup>
                                    <m:r>
                                      <a:rPr lang="fr-FR" sz="1600" i="1">
                                        <a:latin typeface="Cambria Math" panose="02040503050406030204" pitchFamily="18" charset="0"/>
                                      </a:rPr>
                                      <m:t>−</m:t>
                                    </m:r>
                                    <m:r>
                                      <a:rPr lang="fr-FR" sz="1600" i="1">
                                        <a:latin typeface="Cambria Math" panose="02040503050406030204" pitchFamily="18" charset="0"/>
                                      </a:rPr>
                                      <m:t>𝑗</m:t>
                                    </m:r>
                                    <m:r>
                                      <a:rPr lang="fr-FR" sz="1600" i="1">
                                        <a:latin typeface="Cambria Math" panose="02040503050406030204" pitchFamily="18" charset="0"/>
                                      </a:rPr>
                                      <m:t>2</m:t>
                                    </m:r>
                                    <m:r>
                                      <a:rPr lang="fr-FR" sz="1600" i="1">
                                        <a:latin typeface="Cambria Math" panose="02040503050406030204" pitchFamily="18" charset="0"/>
                                      </a:rPr>
                                      <m:t>𝜋</m:t>
                                    </m:r>
                                    <m:r>
                                      <a:rPr lang="fr-FR" sz="1600" i="1">
                                        <a:latin typeface="Cambria Math" panose="02040503050406030204" pitchFamily="18" charset="0"/>
                                      </a:rPr>
                                      <m:t>𝑑</m:t>
                                    </m:r>
                                    <m:r>
                                      <a:rPr lang="fr-FR" sz="1600" i="1">
                                        <a:latin typeface="Cambria Math" panose="02040503050406030204" pitchFamily="18" charset="0"/>
                                      </a:rPr>
                                      <m:t>∗2∗</m:t>
                                    </m:r>
                                    <m:func>
                                      <m:funcPr>
                                        <m:ctrlPr>
                                          <a:rPr lang="fr-FR" sz="1600" i="1">
                                            <a:latin typeface="Cambria Math" panose="02040503050406030204" pitchFamily="18" charset="0"/>
                                          </a:rPr>
                                        </m:ctrlPr>
                                      </m:funcPr>
                                      <m:fName>
                                        <m:r>
                                          <m:rPr>
                                            <m:sty m:val="p"/>
                                          </m:rPr>
                                          <a:rPr lang="fr-FR" sz="1600">
                                            <a:latin typeface="Cambria Math" panose="02040503050406030204" pitchFamily="18" charset="0"/>
                                          </a:rPr>
                                          <m:t>sin</m:t>
                                        </m:r>
                                      </m:fName>
                                      <m:e>
                                        <m:d>
                                          <m:dPr>
                                            <m:ctrlPr>
                                              <a:rPr lang="fr-FR" sz="1600" i="1">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𝜃</m:t>
                                                </m:r>
                                              </m:e>
                                              <m:sub>
                                                <m:r>
                                                  <a:rPr lang="fr-FR" sz="1600" i="1">
                                                    <a:latin typeface="Cambria Math" panose="02040503050406030204" pitchFamily="18" charset="0"/>
                                                  </a:rPr>
                                                  <m:t>𝑠</m:t>
                                                </m:r>
                                              </m:sub>
                                            </m:sSub>
                                          </m:e>
                                        </m:d>
                                      </m:e>
                                    </m:func>
                                    <m:r>
                                      <a:rPr lang="fr-FR" sz="1600" i="1">
                                        <a:latin typeface="Cambria Math" panose="02040503050406030204" pitchFamily="18" charset="0"/>
                                      </a:rPr>
                                      <m:t>/</m:t>
                                    </m:r>
                                    <m:r>
                                      <a:rPr lang="fr-FR" sz="1600" i="1">
                                        <a:latin typeface="Cambria Math" panose="02040503050406030204" pitchFamily="18" charset="0"/>
                                      </a:rPr>
                                      <m:t>𝜆</m:t>
                                    </m:r>
                                  </m:sup>
                                </m:sSup>
                              </m:e>
                            </m:mr>
                            <m:mr>
                              <m:e>
                                <m:m>
                                  <m:mPr>
                                    <m:mcs>
                                      <m:mc>
                                        <m:mcPr>
                                          <m:count m:val="1"/>
                                          <m:mcJc m:val="center"/>
                                        </m:mcPr>
                                      </m:mc>
                                    </m:mcs>
                                    <m:ctrlPr>
                                      <a:rPr lang="fr-FR" sz="1600" i="1">
                                        <a:latin typeface="Cambria Math" panose="02040503050406030204" pitchFamily="18" charset="0"/>
                                      </a:rPr>
                                    </m:ctrlPr>
                                  </m:mPr>
                                  <m:mr>
                                    <m:e>
                                      <m:r>
                                        <a:rPr lang="fr-FR" sz="1600" i="1">
                                          <a:latin typeface="Cambria Math" panose="02040503050406030204" pitchFamily="18" charset="0"/>
                                        </a:rPr>
                                        <m:t>⋮</m:t>
                                      </m:r>
                                    </m:e>
                                  </m:mr>
                                  <m:mr>
                                    <m:e>
                                      <m:sSup>
                                        <m:sSupPr>
                                          <m:ctrlPr>
                                            <a:rPr lang="fr-FR" sz="1600" i="1">
                                              <a:latin typeface="Cambria Math" panose="02040503050406030204" pitchFamily="18" charset="0"/>
                                            </a:rPr>
                                          </m:ctrlPr>
                                        </m:sSupPr>
                                        <m:e>
                                          <m:r>
                                            <a:rPr lang="fr-FR" sz="1600" i="1">
                                              <a:latin typeface="Cambria Math" panose="02040503050406030204" pitchFamily="18" charset="0"/>
                                            </a:rPr>
                                            <m:t>𝑒</m:t>
                                          </m:r>
                                        </m:e>
                                        <m:sup>
                                          <m:r>
                                            <a:rPr lang="fr-FR" sz="1600" i="1">
                                              <a:latin typeface="Cambria Math" panose="02040503050406030204" pitchFamily="18" charset="0"/>
                                            </a:rPr>
                                            <m:t>−</m:t>
                                          </m:r>
                                          <m:r>
                                            <a:rPr lang="fr-FR" sz="1600" i="1">
                                              <a:latin typeface="Cambria Math" panose="02040503050406030204" pitchFamily="18" charset="0"/>
                                            </a:rPr>
                                            <m:t>𝑗</m:t>
                                          </m:r>
                                          <m:r>
                                            <a:rPr lang="fr-FR" sz="1600" i="1">
                                              <a:latin typeface="Cambria Math" panose="02040503050406030204" pitchFamily="18" charset="0"/>
                                            </a:rPr>
                                            <m:t>2</m:t>
                                          </m:r>
                                          <m:r>
                                            <a:rPr lang="fr-FR" sz="1600" i="1">
                                              <a:latin typeface="Cambria Math" panose="02040503050406030204" pitchFamily="18" charset="0"/>
                                            </a:rPr>
                                            <m:t>𝜋</m:t>
                                          </m:r>
                                          <m:r>
                                            <a:rPr lang="fr-FR" sz="1600" i="1">
                                              <a:latin typeface="Cambria Math" panose="02040503050406030204" pitchFamily="18" charset="0"/>
                                            </a:rPr>
                                            <m:t>𝑑</m:t>
                                          </m:r>
                                          <m:func>
                                            <m:funcPr>
                                              <m:ctrlPr>
                                                <a:rPr lang="fr-FR" sz="1600" i="1">
                                                  <a:latin typeface="Cambria Math" panose="02040503050406030204" pitchFamily="18" charset="0"/>
                                                </a:rPr>
                                              </m:ctrlPr>
                                            </m:funcPr>
                                            <m:fName>
                                              <m:r>
                                                <a:rPr lang="fr-FR" sz="1600" i="1">
                                                  <a:latin typeface="Cambria Math" panose="02040503050406030204" pitchFamily="18" charset="0"/>
                                                </a:rPr>
                                                <m:t>∗</m:t>
                                              </m:r>
                                              <m:d>
                                                <m:dPr>
                                                  <m:ctrlPr>
                                                    <a:rPr lang="fr-FR" sz="1600" i="1">
                                                      <a:latin typeface="Cambria Math" panose="02040503050406030204" pitchFamily="18" charset="0"/>
                                                    </a:rPr>
                                                  </m:ctrlPr>
                                                </m:dPr>
                                                <m:e>
                                                  <m:r>
                                                    <m:rPr>
                                                      <m:sty m:val="p"/>
                                                    </m:rPr>
                                                    <a:rPr lang="fr-FR" sz="1600">
                                                      <a:latin typeface="Cambria Math" panose="02040503050406030204" pitchFamily="18" charset="0"/>
                                                    </a:rPr>
                                                    <m:t>M</m:t>
                                                  </m:r>
                                                  <m:r>
                                                    <a:rPr lang="fr-FR" sz="1600" i="1">
                                                      <a:latin typeface="Cambria Math" panose="02040503050406030204" pitchFamily="18" charset="0"/>
                                                    </a:rPr>
                                                    <m:t>−</m:t>
                                                  </m:r>
                                                  <m:r>
                                                    <a:rPr lang="fr-FR" sz="1600">
                                                      <a:latin typeface="Cambria Math" panose="02040503050406030204" pitchFamily="18" charset="0"/>
                                                    </a:rPr>
                                                    <m:t>2</m:t>
                                                  </m:r>
                                                </m:e>
                                              </m:d>
                                              <m:r>
                                                <a:rPr lang="fr-FR" sz="1600" i="1">
                                                  <a:latin typeface="Cambria Math" panose="02040503050406030204" pitchFamily="18" charset="0"/>
                                                </a:rPr>
                                                <m:t>∗</m:t>
                                              </m:r>
                                              <m:r>
                                                <m:rPr>
                                                  <m:sty m:val="p"/>
                                                </m:rPr>
                                                <a:rPr lang="fr-FR" sz="1600">
                                                  <a:latin typeface="Cambria Math" panose="02040503050406030204" pitchFamily="18" charset="0"/>
                                                </a:rPr>
                                                <m:t>sin</m:t>
                                              </m:r>
                                            </m:fName>
                                            <m:e>
                                              <m:d>
                                                <m:dPr>
                                                  <m:ctrlPr>
                                                    <a:rPr lang="fr-FR" sz="1600" i="1">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𝜃</m:t>
                                                      </m:r>
                                                    </m:e>
                                                    <m:sub>
                                                      <m:r>
                                                        <a:rPr lang="fr-FR" sz="1600" i="1">
                                                          <a:latin typeface="Cambria Math" panose="02040503050406030204" pitchFamily="18" charset="0"/>
                                                        </a:rPr>
                                                        <m:t>𝑠</m:t>
                                                      </m:r>
                                                    </m:sub>
                                                  </m:sSub>
                                                </m:e>
                                              </m:d>
                                            </m:e>
                                          </m:func>
                                          <m:r>
                                            <a:rPr lang="fr-FR" sz="1600" i="1">
                                              <a:latin typeface="Cambria Math" panose="02040503050406030204" pitchFamily="18" charset="0"/>
                                            </a:rPr>
                                            <m:t>/</m:t>
                                          </m:r>
                                          <m:r>
                                            <a:rPr lang="fr-FR" sz="1600" i="1">
                                              <a:latin typeface="Cambria Math" panose="02040503050406030204" pitchFamily="18" charset="0"/>
                                            </a:rPr>
                                            <m:t>𝜆</m:t>
                                          </m:r>
                                        </m:sup>
                                      </m:sSup>
                                    </m:e>
                                  </m:mr>
                                </m:m>
                              </m:e>
                            </m:mr>
                          </m:m>
                        </m:e>
                      </m:mr>
                      <m:mr>
                        <m:e>
                          <m:sSup>
                            <m:sSupPr>
                              <m:ctrlPr>
                                <a:rPr lang="fr-FR" sz="1600" i="1">
                                  <a:latin typeface="Cambria Math" panose="02040503050406030204" pitchFamily="18" charset="0"/>
                                </a:rPr>
                              </m:ctrlPr>
                            </m:sSupPr>
                            <m:e>
                              <m:r>
                                <a:rPr lang="fr-FR" sz="1600" i="1">
                                  <a:latin typeface="Cambria Math" panose="02040503050406030204" pitchFamily="18" charset="0"/>
                                </a:rPr>
                                <m:t>𝑒</m:t>
                              </m:r>
                            </m:e>
                            <m:sup>
                              <m:r>
                                <a:rPr lang="fr-FR" sz="1600" i="1">
                                  <a:latin typeface="Cambria Math" panose="02040503050406030204" pitchFamily="18" charset="0"/>
                                </a:rPr>
                                <m:t>−</m:t>
                              </m:r>
                              <m:r>
                                <a:rPr lang="fr-FR" sz="1600" i="1">
                                  <a:latin typeface="Cambria Math" panose="02040503050406030204" pitchFamily="18" charset="0"/>
                                </a:rPr>
                                <m:t>𝑗</m:t>
                              </m:r>
                              <m:r>
                                <a:rPr lang="fr-FR" sz="1600" i="1">
                                  <a:latin typeface="Cambria Math" panose="02040503050406030204" pitchFamily="18" charset="0"/>
                                </a:rPr>
                                <m:t>2</m:t>
                              </m:r>
                              <m:r>
                                <a:rPr lang="fr-FR" sz="1600" i="1">
                                  <a:latin typeface="Cambria Math" panose="02040503050406030204" pitchFamily="18" charset="0"/>
                                </a:rPr>
                                <m:t>𝜋</m:t>
                              </m:r>
                              <m:r>
                                <a:rPr lang="fr-FR" sz="1600" i="1">
                                  <a:latin typeface="Cambria Math" panose="02040503050406030204" pitchFamily="18" charset="0"/>
                                </a:rPr>
                                <m:t>𝑑</m:t>
                              </m:r>
                              <m:r>
                                <a:rPr lang="fr-FR" sz="1600" i="1">
                                  <a:latin typeface="Cambria Math" panose="02040503050406030204" pitchFamily="18" charset="0"/>
                                </a:rPr>
                                <m:t>∗</m:t>
                              </m:r>
                              <m:d>
                                <m:dPr>
                                  <m:ctrlPr>
                                    <a:rPr lang="fr-FR" sz="1600" i="1">
                                      <a:latin typeface="Cambria Math" panose="02040503050406030204" pitchFamily="18" charset="0"/>
                                    </a:rPr>
                                  </m:ctrlPr>
                                </m:dPr>
                                <m:e>
                                  <m:r>
                                    <m:rPr>
                                      <m:sty m:val="p"/>
                                    </m:rPr>
                                    <a:rPr lang="fr-FR" sz="1600">
                                      <a:latin typeface="Cambria Math" panose="02040503050406030204" pitchFamily="18" charset="0"/>
                                    </a:rPr>
                                    <m:t>M</m:t>
                                  </m:r>
                                  <m:r>
                                    <a:rPr lang="fr-FR" sz="1600" i="1">
                                      <a:latin typeface="Cambria Math" panose="02040503050406030204" pitchFamily="18" charset="0"/>
                                    </a:rPr>
                                    <m:t>−</m:t>
                                  </m:r>
                                  <m:r>
                                    <a:rPr lang="fr-FR" sz="1600">
                                      <a:latin typeface="Cambria Math" panose="02040503050406030204" pitchFamily="18" charset="0"/>
                                    </a:rPr>
                                    <m:t>1</m:t>
                                  </m:r>
                                </m:e>
                              </m:d>
                              <m:r>
                                <a:rPr lang="fr-FR" sz="1600" i="1">
                                  <a:latin typeface="Cambria Math" panose="02040503050406030204" pitchFamily="18" charset="0"/>
                                </a:rPr>
                                <m:t>∗</m:t>
                              </m:r>
                              <m:func>
                                <m:funcPr>
                                  <m:ctrlPr>
                                    <a:rPr lang="fr-FR" sz="1600" i="1">
                                      <a:latin typeface="Cambria Math" panose="02040503050406030204" pitchFamily="18" charset="0"/>
                                    </a:rPr>
                                  </m:ctrlPr>
                                </m:funcPr>
                                <m:fName>
                                  <m:r>
                                    <m:rPr>
                                      <m:sty m:val="p"/>
                                    </m:rPr>
                                    <a:rPr lang="fr-FR" sz="1600">
                                      <a:latin typeface="Cambria Math" panose="02040503050406030204" pitchFamily="18" charset="0"/>
                                    </a:rPr>
                                    <m:t>sin</m:t>
                                  </m:r>
                                </m:fName>
                                <m:e>
                                  <m:d>
                                    <m:dPr>
                                      <m:ctrlPr>
                                        <a:rPr lang="fr-FR" sz="1600" i="1">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𝜃</m:t>
                                          </m:r>
                                        </m:e>
                                        <m:sub>
                                          <m:r>
                                            <a:rPr lang="fr-FR" sz="1600" i="1">
                                              <a:latin typeface="Cambria Math" panose="02040503050406030204" pitchFamily="18" charset="0"/>
                                            </a:rPr>
                                            <m:t>𝑠</m:t>
                                          </m:r>
                                        </m:sub>
                                      </m:sSub>
                                    </m:e>
                                  </m:d>
                                </m:e>
                              </m:func>
                              <m:r>
                                <a:rPr lang="fr-FR" sz="1600" i="1">
                                  <a:latin typeface="Cambria Math" panose="02040503050406030204" pitchFamily="18" charset="0"/>
                                </a:rPr>
                                <m:t>/</m:t>
                              </m:r>
                              <m:r>
                                <a:rPr lang="fr-FR" sz="1600" i="1">
                                  <a:latin typeface="Cambria Math" panose="02040503050406030204" pitchFamily="18" charset="0"/>
                                </a:rPr>
                                <m:t>𝜆</m:t>
                              </m:r>
                            </m:sup>
                          </m:sSup>
                        </m:e>
                      </m:mr>
                      <m:mr>
                        <m:e>
                          <m:sSup>
                            <m:sSupPr>
                              <m:ctrlPr>
                                <a:rPr lang="fr-FR" sz="1600" i="1">
                                  <a:latin typeface="Cambria Math" panose="02040503050406030204" pitchFamily="18" charset="0"/>
                                </a:rPr>
                              </m:ctrlPr>
                            </m:sSupPr>
                            <m:e>
                              <m:r>
                                <a:rPr lang="fr-FR" sz="1600" i="1">
                                  <a:latin typeface="Cambria Math" panose="02040503050406030204" pitchFamily="18" charset="0"/>
                                </a:rPr>
                                <m:t>𝑒</m:t>
                              </m:r>
                            </m:e>
                            <m:sup>
                              <m:r>
                                <a:rPr lang="fr-FR" sz="1600" i="1">
                                  <a:latin typeface="Cambria Math" panose="02040503050406030204" pitchFamily="18" charset="0"/>
                                </a:rPr>
                                <m:t>−</m:t>
                              </m:r>
                              <m:r>
                                <a:rPr lang="fr-FR" sz="1600" i="1">
                                  <a:latin typeface="Cambria Math" panose="02040503050406030204" pitchFamily="18" charset="0"/>
                                </a:rPr>
                                <m:t>𝑗</m:t>
                              </m:r>
                              <m:r>
                                <a:rPr lang="fr-FR" sz="1600" i="1">
                                  <a:latin typeface="Cambria Math" panose="02040503050406030204" pitchFamily="18" charset="0"/>
                                </a:rPr>
                                <m:t>2</m:t>
                              </m:r>
                              <m:r>
                                <a:rPr lang="fr-FR" sz="1600" i="1">
                                  <a:latin typeface="Cambria Math" panose="02040503050406030204" pitchFamily="18" charset="0"/>
                                </a:rPr>
                                <m:t>𝜋</m:t>
                              </m:r>
                              <m:r>
                                <a:rPr lang="fr-FR" sz="1600" i="1">
                                  <a:latin typeface="Cambria Math" panose="02040503050406030204" pitchFamily="18" charset="0"/>
                                </a:rPr>
                                <m:t>𝑑</m:t>
                              </m:r>
                              <m:r>
                                <a:rPr lang="fr-FR" sz="1600" i="1">
                                  <a:latin typeface="Cambria Math" panose="02040503050406030204" pitchFamily="18" charset="0"/>
                                </a:rPr>
                                <m:t>∗</m:t>
                              </m:r>
                              <m:r>
                                <a:rPr lang="fr-FR" sz="1600" i="1">
                                  <a:latin typeface="Cambria Math" panose="02040503050406030204" pitchFamily="18" charset="0"/>
                                </a:rPr>
                                <m:t>𝑀</m:t>
                              </m:r>
                              <m:r>
                                <a:rPr lang="fr-FR" sz="1600" i="1">
                                  <a:latin typeface="Cambria Math" panose="02040503050406030204" pitchFamily="18" charset="0"/>
                                </a:rPr>
                                <m:t>∗</m:t>
                              </m:r>
                              <m:func>
                                <m:funcPr>
                                  <m:ctrlPr>
                                    <a:rPr lang="fr-FR" sz="1600" i="1">
                                      <a:latin typeface="Cambria Math" panose="02040503050406030204" pitchFamily="18" charset="0"/>
                                    </a:rPr>
                                  </m:ctrlPr>
                                </m:funcPr>
                                <m:fName>
                                  <m:r>
                                    <m:rPr>
                                      <m:sty m:val="p"/>
                                    </m:rPr>
                                    <a:rPr lang="fr-FR" sz="1600">
                                      <a:latin typeface="Cambria Math" panose="02040503050406030204" pitchFamily="18" charset="0"/>
                                    </a:rPr>
                                    <m:t>sin</m:t>
                                  </m:r>
                                </m:fName>
                                <m:e>
                                  <m:d>
                                    <m:dPr>
                                      <m:ctrlPr>
                                        <a:rPr lang="fr-FR" sz="1600" i="1">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𝜃</m:t>
                                          </m:r>
                                        </m:e>
                                        <m:sub>
                                          <m:r>
                                            <a:rPr lang="fr-FR" sz="1600" i="1">
                                              <a:latin typeface="Cambria Math" panose="02040503050406030204" pitchFamily="18" charset="0"/>
                                            </a:rPr>
                                            <m:t>𝑠</m:t>
                                          </m:r>
                                        </m:sub>
                                      </m:sSub>
                                    </m:e>
                                  </m:d>
                                </m:e>
                              </m:func>
                              <m:r>
                                <a:rPr lang="fr-FR" sz="1600" i="1">
                                  <a:latin typeface="Cambria Math" panose="02040503050406030204" pitchFamily="18" charset="0"/>
                                </a:rPr>
                                <m:t>/</m:t>
                              </m:r>
                              <m:r>
                                <a:rPr lang="fr-FR" sz="1600" i="1">
                                  <a:latin typeface="Cambria Math" panose="02040503050406030204" pitchFamily="18" charset="0"/>
                                </a:rPr>
                                <m:t>𝜆</m:t>
                              </m:r>
                            </m:sup>
                          </m:sSup>
                        </m:e>
                      </m:mr>
                    </m:m>
                  </m:oMath>
                </a14:m>
                <a:endParaRPr lang="fr-FR" sz="1600" dirty="0"/>
              </a:p>
              <a:p>
                <a:endParaRPr lang="en-US" sz="1800" dirty="0">
                  <a:solidFill>
                    <a:srgbClr val="262626"/>
                  </a:solidFill>
                </a:endParaRPr>
              </a:p>
              <a:p>
                <a14:m>
                  <m:oMath xmlns:m="http://schemas.openxmlformats.org/officeDocument/2006/math">
                    <m:sSub>
                      <m:sSubPr>
                        <m:ctrlPr>
                          <a:rPr lang="en-US" sz="1800" i="1">
                            <a:solidFill>
                              <a:srgbClr val="262626"/>
                            </a:solidFill>
                            <a:latin typeface="Cambria Math" panose="02040503050406030204" pitchFamily="18" charset="0"/>
                          </a:rPr>
                        </m:ctrlPr>
                      </m:sSubPr>
                      <m:e>
                        <m:r>
                          <a:rPr lang="en-US" sz="1800" b="1" i="1">
                            <a:solidFill>
                              <a:srgbClr val="262626"/>
                            </a:solidFill>
                            <a:latin typeface="Cambria Math" panose="02040503050406030204" pitchFamily="18" charset="0"/>
                          </a:rPr>
                          <m:t>𝐲</m:t>
                        </m:r>
                      </m:e>
                      <m:sub>
                        <m:r>
                          <a:rPr lang="en-US" sz="1800" i="1">
                            <a:solidFill>
                              <a:srgbClr val="262626"/>
                            </a:solidFill>
                            <a:latin typeface="Cambria Math" panose="02040503050406030204" pitchFamily="18" charset="0"/>
                          </a:rPr>
                          <m:t>𝑙</m:t>
                        </m:r>
                      </m:sub>
                    </m:sSub>
                    <m:r>
                      <a:rPr lang="en-US" sz="1800" i="1">
                        <a:solidFill>
                          <a:srgbClr val="262626"/>
                        </a:solidFill>
                        <a:latin typeface="Cambria Math" panose="02040503050406030204" pitchFamily="18" charset="0"/>
                      </a:rPr>
                      <m:t>=</m:t>
                    </m:r>
                    <m:nary>
                      <m:naryPr>
                        <m:chr m:val="∑"/>
                        <m:limLoc m:val="undOvr"/>
                        <m:ctrlPr>
                          <a:rPr lang="en-US" sz="1800" i="1">
                            <a:solidFill>
                              <a:srgbClr val="262626"/>
                            </a:solidFill>
                            <a:latin typeface="Cambria Math" panose="02040503050406030204" pitchFamily="18" charset="0"/>
                          </a:rPr>
                        </m:ctrlPr>
                      </m:naryPr>
                      <m:sub>
                        <m:r>
                          <a:rPr lang="en-US" sz="1800" i="1">
                            <a:solidFill>
                              <a:srgbClr val="262626"/>
                            </a:solidFill>
                            <a:latin typeface="Cambria Math" panose="02040503050406030204" pitchFamily="18" charset="0"/>
                          </a:rPr>
                          <m:t>𝑠</m:t>
                        </m:r>
                        <m:r>
                          <a:rPr lang="en-US" sz="1800" i="1">
                            <a:solidFill>
                              <a:srgbClr val="262626"/>
                            </a:solidFill>
                            <a:latin typeface="Cambria Math" panose="02040503050406030204" pitchFamily="18" charset="0"/>
                          </a:rPr>
                          <m:t>=1</m:t>
                        </m:r>
                      </m:sub>
                      <m:sup>
                        <m:r>
                          <a:rPr lang="en-US" sz="1800" i="1">
                            <a:solidFill>
                              <a:srgbClr val="262626"/>
                            </a:solidFill>
                            <a:latin typeface="Cambria Math" panose="02040503050406030204" pitchFamily="18" charset="0"/>
                          </a:rPr>
                          <m:t>𝑆</m:t>
                        </m:r>
                      </m:sup>
                      <m:e>
                        <m:sSub>
                          <m:sSubPr>
                            <m:ctrlPr>
                              <a:rPr lang="en-US" sz="1800" i="1">
                                <a:solidFill>
                                  <a:srgbClr val="262626"/>
                                </a:solidFill>
                                <a:latin typeface="Cambria Math" panose="02040503050406030204" pitchFamily="18" charset="0"/>
                              </a:rPr>
                            </m:ctrlPr>
                          </m:sSubPr>
                          <m:e>
                            <m:r>
                              <a:rPr lang="en-US" sz="1800" i="1">
                                <a:solidFill>
                                  <a:srgbClr val="262626"/>
                                </a:solidFill>
                                <a:latin typeface="Cambria Math" panose="02040503050406030204" pitchFamily="18" charset="0"/>
                              </a:rPr>
                              <m:t>𝑥</m:t>
                            </m:r>
                          </m:e>
                          <m:sub>
                            <m:r>
                              <a:rPr lang="en-US" sz="1800" i="1">
                                <a:solidFill>
                                  <a:srgbClr val="262626"/>
                                </a:solidFill>
                                <a:latin typeface="Cambria Math" panose="02040503050406030204" pitchFamily="18" charset="0"/>
                              </a:rPr>
                              <m:t>𝑠</m:t>
                            </m:r>
                          </m:sub>
                        </m:sSub>
                      </m:e>
                    </m:nary>
                    <m:r>
                      <a:rPr lang="en-US" sz="1800" b="1" i="1">
                        <a:solidFill>
                          <a:srgbClr val="262626"/>
                        </a:solidFill>
                        <a:latin typeface="Cambria Math" panose="02040503050406030204" pitchFamily="18" charset="0"/>
                      </a:rPr>
                      <m:t>𝐚</m:t>
                    </m:r>
                    <m:r>
                      <a:rPr lang="en-US" sz="1800" i="1">
                        <a:solidFill>
                          <a:srgbClr val="262626"/>
                        </a:solidFill>
                        <a:latin typeface="Cambria Math" panose="02040503050406030204" pitchFamily="18" charset="0"/>
                      </a:rPr>
                      <m:t>(</m:t>
                    </m:r>
                    <m:sSub>
                      <m:sSubPr>
                        <m:ctrlPr>
                          <a:rPr lang="en-US" sz="1800" i="1">
                            <a:solidFill>
                              <a:srgbClr val="262626"/>
                            </a:solidFill>
                            <a:latin typeface="Cambria Math" panose="02040503050406030204" pitchFamily="18" charset="0"/>
                          </a:rPr>
                        </m:ctrlPr>
                      </m:sSubPr>
                      <m:e>
                        <m:r>
                          <a:rPr lang="en-US" sz="1800" i="1">
                            <a:solidFill>
                              <a:srgbClr val="262626"/>
                            </a:solidFill>
                            <a:latin typeface="Cambria Math" panose="02040503050406030204" pitchFamily="18" charset="0"/>
                          </a:rPr>
                          <m:t>𝜃</m:t>
                        </m:r>
                      </m:e>
                      <m:sub>
                        <m:r>
                          <a:rPr lang="en-US" sz="1800" i="1">
                            <a:solidFill>
                              <a:srgbClr val="262626"/>
                            </a:solidFill>
                            <a:latin typeface="Cambria Math" panose="02040503050406030204" pitchFamily="18" charset="0"/>
                          </a:rPr>
                          <m:t>𝑠</m:t>
                        </m:r>
                      </m:sub>
                    </m:sSub>
                    <m:r>
                      <a:rPr lang="en-US" sz="1800" i="1">
                        <a:solidFill>
                          <a:srgbClr val="262626"/>
                        </a:solidFill>
                        <a:latin typeface="Cambria Math" panose="02040503050406030204" pitchFamily="18" charset="0"/>
                      </a:rPr>
                      <m:t>)+</m:t>
                    </m:r>
                    <m:sSub>
                      <m:sSubPr>
                        <m:ctrlPr>
                          <a:rPr lang="en-US" sz="1800" i="1">
                            <a:solidFill>
                              <a:srgbClr val="262626"/>
                            </a:solidFill>
                            <a:latin typeface="Cambria Math" panose="02040503050406030204" pitchFamily="18" charset="0"/>
                          </a:rPr>
                        </m:ctrlPr>
                      </m:sSubPr>
                      <m:e>
                        <m:r>
                          <a:rPr lang="en-US" sz="1800" b="1" i="1">
                            <a:solidFill>
                              <a:srgbClr val="262626"/>
                            </a:solidFill>
                            <a:latin typeface="Cambria Math" panose="02040503050406030204" pitchFamily="18" charset="0"/>
                          </a:rPr>
                          <m:t>𝐧</m:t>
                        </m:r>
                      </m:e>
                      <m:sub>
                        <m:r>
                          <a:rPr lang="en-US" sz="1800" i="1">
                            <a:solidFill>
                              <a:srgbClr val="262626"/>
                            </a:solidFill>
                            <a:latin typeface="Cambria Math" panose="02040503050406030204" pitchFamily="18" charset="0"/>
                          </a:rPr>
                          <m:t>𝑙</m:t>
                        </m:r>
                      </m:sub>
                    </m:sSub>
                  </m:oMath>
                </a14:m>
                <a:endParaRPr lang="en-US" sz="1800" dirty="0">
                  <a:solidFill>
                    <a:srgbClr val="262626"/>
                  </a:solidFill>
                </a:endParaRPr>
              </a:p>
              <a:p>
                <a:endParaRPr lang="en-US" sz="1800" dirty="0">
                  <a:solidFill>
                    <a:srgbClr val="262626"/>
                  </a:solidFill>
                </a:endParaRPr>
              </a:p>
              <a:p>
                <a:endParaRPr lang="en-US" sz="1800" dirty="0">
                  <a:solidFill>
                    <a:srgbClr val="262626"/>
                  </a:solidFill>
                </a:endParaRPr>
              </a:p>
            </p:txBody>
          </p:sp>
        </mc:Choice>
        <mc:Fallback xmlns="">
          <p:sp>
            <p:nvSpPr>
              <p:cNvPr id="3" name="Espace réservé du contenu 2">
                <a:extLst>
                  <a:ext uri="{FF2B5EF4-FFF2-40B4-BE49-F238E27FC236}">
                    <a16:creationId xmlns:a16="http://schemas.microsoft.com/office/drawing/2014/main" id="{7AF87EFC-DFE7-0843-AA99-2D3CD40DEB9F}"/>
                  </a:ext>
                </a:extLst>
              </p:cNvPr>
              <p:cNvSpPr>
                <a:spLocks noGrp="1" noRot="1" noChangeAspect="1" noMove="1" noResize="1" noEditPoints="1" noAdjustHandles="1" noChangeArrowheads="1" noChangeShapeType="1" noTextEdit="1"/>
              </p:cNvSpPr>
              <p:nvPr>
                <p:ph sz="half" idx="1"/>
              </p:nvPr>
            </p:nvSpPr>
            <p:spPr>
              <a:xfrm>
                <a:off x="929141" y="2430471"/>
                <a:ext cx="2835464" cy="3552039"/>
              </a:xfrm>
              <a:blipFill>
                <a:blip r:embed="rId6"/>
                <a:stretch>
                  <a:fillRect l="-889" t="-2143" r="-2222" b="-8929"/>
                </a:stretch>
              </a:blipFill>
            </p:spPr>
            <p:txBody>
              <a:bodyPr/>
              <a:lstStyle/>
              <a:p>
                <a:r>
                  <a:rPr lang="fr-FR">
                    <a:noFill/>
                  </a:rPr>
                  <a:t> </a:t>
                </a:r>
              </a:p>
            </p:txBody>
          </p:sp>
        </mc:Fallback>
      </mc:AlternateContent>
      <p:sp useBgFill="1">
        <p:nvSpPr>
          <p:cNvPr id="25" name="Rectangle 24">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Espace réservé du contenu 5">
            <a:extLst>
              <a:ext uri="{FF2B5EF4-FFF2-40B4-BE49-F238E27FC236}">
                <a16:creationId xmlns:a16="http://schemas.microsoft.com/office/drawing/2014/main" id="{FAEF6E70-284F-7D4D-98F9-5A38A48C4B5D}"/>
              </a:ext>
            </a:extLst>
          </p:cNvPr>
          <p:cNvPicPr>
            <a:picLocks noGrp="1" noChangeAspect="1"/>
          </p:cNvPicPr>
          <p:nvPr>
            <p:ph sz="half" idx="2"/>
          </p:nvPr>
        </p:nvPicPr>
        <p:blipFill>
          <a:blip r:embed="rId7"/>
          <a:stretch>
            <a:fillRect/>
          </a:stretch>
        </p:blipFill>
        <p:spPr>
          <a:xfrm>
            <a:off x="5893612" y="609602"/>
            <a:ext cx="5182637" cy="5587749"/>
          </a:xfrm>
          <a:prstGeom prst="rect">
            <a:avLst/>
          </a:prstGeom>
        </p:spPr>
      </p:pic>
    </p:spTree>
    <p:extLst>
      <p:ext uri="{BB962C8B-B14F-4D97-AF65-F5344CB8AC3E}">
        <p14:creationId xmlns:p14="http://schemas.microsoft.com/office/powerpoint/2010/main" val="396056134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 name="Picture 10">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4" name="Picture 13">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6" name="Straight Connector 15">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B0CF4E94-D664-A248-9886-54AB45E8E4A9}"/>
              </a:ext>
            </a:extLst>
          </p:cNvPr>
          <p:cNvSpPr>
            <a:spLocks noGrp="1"/>
          </p:cNvSpPr>
          <p:nvPr>
            <p:ph type="title"/>
          </p:nvPr>
        </p:nvSpPr>
        <p:spPr>
          <a:xfrm>
            <a:off x="929140" y="972766"/>
            <a:ext cx="2835464" cy="1254868"/>
          </a:xfrm>
        </p:spPr>
        <p:txBody>
          <a:bodyPr vert="horz" lIns="91440" tIns="45720" rIns="91440" bIns="45720" rtlCol="0" anchor="b">
            <a:normAutofit/>
          </a:bodyPr>
          <a:lstStyle/>
          <a:p>
            <a:pPr>
              <a:lnSpc>
                <a:spcPct val="90000"/>
              </a:lnSpc>
            </a:pPr>
            <a:r>
              <a:rPr lang="en-US">
                <a:solidFill>
                  <a:srgbClr val="262626"/>
                </a:solidFill>
              </a:rPr>
              <a:t>Algorithmes de </a:t>
            </a:r>
            <a:r>
              <a:rPr lang="en-US" i="1">
                <a:solidFill>
                  <a:srgbClr val="262626"/>
                </a:solidFill>
              </a:rPr>
              <a:t>DoA</a:t>
            </a:r>
            <a:br>
              <a:rPr lang="en-US" i="1">
                <a:solidFill>
                  <a:srgbClr val="262626"/>
                </a:solidFill>
              </a:rPr>
            </a:br>
            <a:br>
              <a:rPr lang="en-US" i="1">
                <a:solidFill>
                  <a:srgbClr val="262626"/>
                </a:solidFill>
              </a:rPr>
            </a:br>
            <a:r>
              <a:rPr lang="en-US" i="1">
                <a:solidFill>
                  <a:srgbClr val="262626"/>
                </a:solidFill>
              </a:rPr>
              <a:t>Directions of Arrival</a:t>
            </a:r>
            <a:endParaRPr lang="en-US">
              <a:solidFill>
                <a:srgbClr val="262626"/>
              </a:solidFill>
            </a:endParaRPr>
          </a:p>
        </p:txBody>
      </p:sp>
      <p:sp>
        <p:nvSpPr>
          <p:cNvPr id="4" name="Espace réservé du texte 3">
            <a:extLst>
              <a:ext uri="{FF2B5EF4-FFF2-40B4-BE49-F238E27FC236}">
                <a16:creationId xmlns:a16="http://schemas.microsoft.com/office/drawing/2014/main" id="{D3207556-7A34-2346-9FC6-9B56D65F737E}"/>
              </a:ext>
            </a:extLst>
          </p:cNvPr>
          <p:cNvSpPr>
            <a:spLocks noGrp="1"/>
          </p:cNvSpPr>
          <p:nvPr>
            <p:ph type="body" sz="half" idx="2"/>
          </p:nvPr>
        </p:nvSpPr>
        <p:spPr>
          <a:xfrm>
            <a:off x="929141" y="2430471"/>
            <a:ext cx="2835464" cy="3552039"/>
          </a:xfrm>
        </p:spPr>
        <p:txBody>
          <a:bodyPr vert="horz" lIns="91440" tIns="45720" rIns="91440" bIns="45720" rtlCol="0" anchor="t">
            <a:normAutofit/>
          </a:bodyPr>
          <a:lstStyle/>
          <a:p>
            <a:pPr algn="l">
              <a:buFont typeface="Arial"/>
              <a:buChar char="•"/>
            </a:pPr>
            <a:r>
              <a:rPr lang="en-US" sz="1800" dirty="0">
                <a:solidFill>
                  <a:srgbClr val="262626"/>
                </a:solidFill>
              </a:rPr>
              <a:t>3 versions : </a:t>
            </a:r>
          </a:p>
          <a:p>
            <a:pPr marL="285750" indent="-285750" algn="l">
              <a:buFont typeface="Arial"/>
              <a:buChar char="•"/>
            </a:pPr>
            <a:r>
              <a:rPr lang="en-US" sz="1800" dirty="0">
                <a:solidFill>
                  <a:srgbClr val="262626"/>
                </a:solidFill>
              </a:rPr>
              <a:t>Classique</a:t>
            </a:r>
          </a:p>
          <a:p>
            <a:pPr marL="285750" indent="-285750" algn="l">
              <a:buFont typeface="Arial"/>
              <a:buChar char="•"/>
            </a:pPr>
            <a:r>
              <a:rPr lang="en-US" sz="1800" dirty="0">
                <a:solidFill>
                  <a:srgbClr val="262626"/>
                </a:solidFill>
              </a:rPr>
              <a:t>MUSIC</a:t>
            </a:r>
          </a:p>
          <a:p>
            <a:pPr marL="285750" indent="-285750" algn="l">
              <a:buFont typeface="Arial"/>
              <a:buChar char="•"/>
            </a:pPr>
            <a:r>
              <a:rPr lang="en-US" sz="1800" dirty="0">
                <a:solidFill>
                  <a:srgbClr val="262626"/>
                </a:solidFill>
              </a:rPr>
              <a:t>MVDR (</a:t>
            </a:r>
            <a:r>
              <a:rPr lang="en-US" sz="1800" dirty="0" err="1">
                <a:solidFill>
                  <a:srgbClr val="262626"/>
                </a:solidFill>
              </a:rPr>
              <a:t>aussi</a:t>
            </a:r>
            <a:r>
              <a:rPr lang="en-US" sz="1800" dirty="0">
                <a:solidFill>
                  <a:srgbClr val="262626"/>
                </a:solidFill>
              </a:rPr>
              <a:t> </a:t>
            </a:r>
            <a:r>
              <a:rPr lang="en-US" sz="1800" dirty="0" err="1">
                <a:solidFill>
                  <a:srgbClr val="262626"/>
                </a:solidFill>
              </a:rPr>
              <a:t>appelée</a:t>
            </a:r>
            <a:r>
              <a:rPr lang="en-US" sz="1800" dirty="0">
                <a:solidFill>
                  <a:srgbClr val="262626"/>
                </a:solidFill>
              </a:rPr>
              <a:t> CAPON)</a:t>
            </a:r>
          </a:p>
        </p:txBody>
      </p:sp>
      <p:sp useBgFill="1">
        <p:nvSpPr>
          <p:cNvPr id="24" name="Rectangle 23">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descr="Une image contenant texte, carte&#10;&#10;Description générée automatiquement">
            <a:extLst>
              <a:ext uri="{FF2B5EF4-FFF2-40B4-BE49-F238E27FC236}">
                <a16:creationId xmlns:a16="http://schemas.microsoft.com/office/drawing/2014/main" id="{E1C53708-E90B-4772-8A31-F5D738AC58B7}"/>
              </a:ext>
            </a:extLst>
          </p:cNvPr>
          <p:cNvPicPr>
            <a:picLocks noGrp="1"/>
          </p:cNvPicPr>
          <p:nvPr>
            <p:ph idx="1"/>
          </p:nvPr>
        </p:nvPicPr>
        <p:blipFill>
          <a:blip r:embed="rId6">
            <a:extLst>
              <a:ext uri="{28A0092B-C50C-407E-A947-70E740481C1C}">
                <a14:useLocalDpi xmlns:a14="http://schemas.microsoft.com/office/drawing/2010/main" val="0"/>
              </a:ext>
            </a:extLst>
          </a:blip>
          <a:stretch>
            <a:fillRect/>
          </a:stretch>
        </p:blipFill>
        <p:spPr>
          <a:xfrm>
            <a:off x="5823765" y="609602"/>
            <a:ext cx="5322330" cy="5587749"/>
          </a:xfrm>
          <a:prstGeom prst="rect">
            <a:avLst/>
          </a:prstGeom>
        </p:spPr>
      </p:pic>
    </p:spTree>
    <p:extLst>
      <p:ext uri="{BB962C8B-B14F-4D97-AF65-F5344CB8AC3E}">
        <p14:creationId xmlns:p14="http://schemas.microsoft.com/office/powerpoint/2010/main" val="23511010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8B78EB-3514-4DA2-B814-89517B52831D}"/>
              </a:ext>
            </a:extLst>
          </p:cNvPr>
          <p:cNvSpPr>
            <a:spLocks noGrp="1"/>
          </p:cNvSpPr>
          <p:nvPr>
            <p:ph type="title"/>
          </p:nvPr>
        </p:nvSpPr>
        <p:spPr/>
        <p:txBody>
          <a:bodyPr/>
          <a:lstStyle/>
          <a:p>
            <a:r>
              <a:rPr lang="fr-FR" dirty="0"/>
              <a:t>Comment se comportent les méthodes lorsqu’il y a du mouvement ? </a:t>
            </a:r>
          </a:p>
        </p:txBody>
      </p:sp>
      <p:pic>
        <p:nvPicPr>
          <p:cNvPr id="6" name="Espace réservé du contenu 5">
            <a:extLst>
              <a:ext uri="{FF2B5EF4-FFF2-40B4-BE49-F238E27FC236}">
                <a16:creationId xmlns:a16="http://schemas.microsoft.com/office/drawing/2014/main" id="{FC1E1CC7-217C-421F-98D8-273CB8C7127F}"/>
              </a:ext>
            </a:extLst>
          </p:cNvPr>
          <p:cNvPicPr>
            <a:picLocks noGrp="1" noChangeAspect="1"/>
          </p:cNvPicPr>
          <p:nvPr>
            <p:ph idx="1"/>
          </p:nvPr>
        </p:nvPicPr>
        <p:blipFill>
          <a:blip r:embed="rId3"/>
          <a:stretch>
            <a:fillRect/>
          </a:stretch>
        </p:blipFill>
        <p:spPr>
          <a:xfrm>
            <a:off x="5418138" y="1377554"/>
            <a:ext cx="5470525" cy="4102893"/>
          </a:xfrm>
        </p:spPr>
      </p:pic>
      <p:sp>
        <p:nvSpPr>
          <p:cNvPr id="4" name="Espace réservé du texte 3">
            <a:extLst>
              <a:ext uri="{FF2B5EF4-FFF2-40B4-BE49-F238E27FC236}">
                <a16:creationId xmlns:a16="http://schemas.microsoft.com/office/drawing/2014/main" id="{8A5B3709-E012-42C1-ACD9-B531AD44BA83}"/>
              </a:ext>
            </a:extLst>
          </p:cNvPr>
          <p:cNvSpPr>
            <a:spLocks noGrp="1"/>
          </p:cNvSpPr>
          <p:nvPr>
            <p:ph type="body" sz="half" idx="2"/>
          </p:nvPr>
        </p:nvSpPr>
        <p:spPr/>
        <p:txBody>
          <a:bodyPr/>
          <a:lstStyle/>
          <a:p>
            <a:pPr marL="285750" indent="-285750">
              <a:buFont typeface="Arial" panose="020B0604020202020204" pitchFamily="34" charset="0"/>
              <a:buChar char="•"/>
            </a:pPr>
            <a:r>
              <a:rPr lang="fr-FR" dirty="0"/>
              <a:t>Il faut d’abord simuler le mouvement</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On va simplement appliquer ce que l’on a fait précédemment plusieurs fois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On va partir d’un mouvement simple</a:t>
            </a:r>
          </a:p>
        </p:txBody>
      </p:sp>
    </p:spTree>
    <p:extLst>
      <p:ext uri="{BB962C8B-B14F-4D97-AF65-F5344CB8AC3E}">
        <p14:creationId xmlns:p14="http://schemas.microsoft.com/office/powerpoint/2010/main" val="30858234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974D46-E076-47C5-B178-1EFAC06D0C2F}"/>
              </a:ext>
            </a:extLst>
          </p:cNvPr>
          <p:cNvSpPr>
            <a:spLocks noGrp="1"/>
          </p:cNvSpPr>
          <p:nvPr>
            <p:ph type="title"/>
          </p:nvPr>
        </p:nvSpPr>
        <p:spPr/>
        <p:txBody>
          <a:bodyPr/>
          <a:lstStyle/>
          <a:p>
            <a:r>
              <a:rPr lang="fr-FR" dirty="0"/>
              <a:t>Evolution des angles au cours du temps</a:t>
            </a:r>
          </a:p>
        </p:txBody>
      </p:sp>
      <p:sp>
        <p:nvSpPr>
          <p:cNvPr id="4" name="Espace réservé du texte 3">
            <a:extLst>
              <a:ext uri="{FF2B5EF4-FFF2-40B4-BE49-F238E27FC236}">
                <a16:creationId xmlns:a16="http://schemas.microsoft.com/office/drawing/2014/main" id="{0D61EA00-A462-462F-B969-CE6B36EF6607}"/>
              </a:ext>
            </a:extLst>
          </p:cNvPr>
          <p:cNvSpPr>
            <a:spLocks noGrp="1"/>
          </p:cNvSpPr>
          <p:nvPr>
            <p:ph type="body" sz="half" idx="2"/>
          </p:nvPr>
        </p:nvSpPr>
        <p:spPr/>
        <p:txBody>
          <a:bodyPr/>
          <a:lstStyle/>
          <a:p>
            <a:pPr marL="285750" indent="-285750">
              <a:buFontTx/>
              <a:buChar char="-"/>
            </a:pPr>
            <a:r>
              <a:rPr lang="fr-FR" dirty="0"/>
              <a:t>Faire en sorte que les sources soient superposées</a:t>
            </a:r>
          </a:p>
          <a:p>
            <a:pPr marL="285750" indent="-285750">
              <a:buFontTx/>
              <a:buChar char="-"/>
            </a:pPr>
            <a:endParaRPr lang="fr-FR" dirty="0"/>
          </a:p>
          <a:p>
            <a:pPr marL="285750" indent="-285750">
              <a:buFontTx/>
              <a:buChar char="-"/>
            </a:pPr>
            <a:r>
              <a:rPr lang="fr-FR" dirty="0"/>
              <a:t>Voir ce qu’il se passe si les sources sont trop proches</a:t>
            </a:r>
          </a:p>
          <a:p>
            <a:pPr marL="285750" indent="-285750">
              <a:buFontTx/>
              <a:buChar char="-"/>
            </a:pPr>
            <a:endParaRPr lang="fr-FR" dirty="0"/>
          </a:p>
          <a:p>
            <a:pPr marL="285750" indent="-285750">
              <a:buFontTx/>
              <a:buChar char="-"/>
            </a:pPr>
            <a:endParaRPr lang="fr-FR" dirty="0"/>
          </a:p>
        </p:txBody>
      </p:sp>
      <p:pic>
        <p:nvPicPr>
          <p:cNvPr id="1026" name="Picture 2">
            <a:extLst>
              <a:ext uri="{FF2B5EF4-FFF2-40B4-BE49-F238E27FC236}">
                <a16:creationId xmlns:a16="http://schemas.microsoft.com/office/drawing/2014/main" id="{8A38F5C6-DA9E-457D-AE32-4C74633BD96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07063" y="982663"/>
            <a:ext cx="4892675" cy="489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12273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F18207-C1CE-4B1B-A3BA-670067986130}"/>
              </a:ext>
            </a:extLst>
          </p:cNvPr>
          <p:cNvSpPr>
            <a:spLocks noGrp="1"/>
          </p:cNvSpPr>
          <p:nvPr>
            <p:ph type="title"/>
          </p:nvPr>
        </p:nvSpPr>
        <p:spPr/>
        <p:txBody>
          <a:bodyPr/>
          <a:lstStyle/>
          <a:p>
            <a:r>
              <a:rPr lang="fr-FR" dirty="0"/>
              <a:t>Dernier Notebook – </a:t>
            </a:r>
            <a:r>
              <a:rPr lang="fr-FR" dirty="0" err="1"/>
              <a:t>Simulation.ipynb</a:t>
            </a:r>
            <a:endParaRPr lang="fr-FR" dirty="0"/>
          </a:p>
        </p:txBody>
      </p:sp>
      <p:sp>
        <p:nvSpPr>
          <p:cNvPr id="3" name="Espace réservé du texte 2">
            <a:extLst>
              <a:ext uri="{FF2B5EF4-FFF2-40B4-BE49-F238E27FC236}">
                <a16:creationId xmlns:a16="http://schemas.microsoft.com/office/drawing/2014/main" id="{4BF5E3B8-8AE0-47B0-A118-B1D35910FF52}"/>
              </a:ext>
            </a:extLst>
          </p:cNvPr>
          <p:cNvSpPr>
            <a:spLocks noGrp="1"/>
          </p:cNvSpPr>
          <p:nvPr>
            <p:ph type="body" idx="1"/>
          </p:nvPr>
        </p:nvSpPr>
        <p:spPr/>
        <p:txBody>
          <a:bodyPr/>
          <a:lstStyle/>
          <a:p>
            <a:r>
              <a:rPr lang="fr-FR" dirty="0"/>
              <a:t>Contexte</a:t>
            </a:r>
          </a:p>
        </p:txBody>
      </p:sp>
      <mc:AlternateContent xmlns:mc="http://schemas.openxmlformats.org/markup-compatibility/2006" xmlns:a14="http://schemas.microsoft.com/office/drawing/2010/main">
        <mc:Choice Requires="a14">
          <p:sp>
            <p:nvSpPr>
              <p:cNvPr id="4" name="Espace réservé du contenu 3">
                <a:extLst>
                  <a:ext uri="{FF2B5EF4-FFF2-40B4-BE49-F238E27FC236}">
                    <a16:creationId xmlns:a16="http://schemas.microsoft.com/office/drawing/2014/main" id="{2E8CAD63-5268-433B-BE81-6BD3D30E6389}"/>
                  </a:ext>
                </a:extLst>
              </p:cNvPr>
              <p:cNvSpPr>
                <a:spLocks noGrp="1"/>
              </p:cNvSpPr>
              <p:nvPr>
                <p:ph sz="half" idx="2"/>
              </p:nvPr>
            </p:nvSpPr>
            <p:spPr/>
            <p:txBody>
              <a:bodyPr/>
              <a:lstStyle/>
              <a:p>
                <a:r>
                  <a:rPr lang="fr-FR" dirty="0"/>
                  <a:t>Un système mobile, et deux RADAR pour l’éclairer.</a:t>
                </a:r>
              </a:p>
              <a:p>
                <a:r>
                  <a:rPr lang="fr-FR" dirty="0" err="1"/>
                  <a:t>Récéption</a:t>
                </a:r>
                <a:r>
                  <a:rPr lang="fr-FR" dirty="0"/>
                  <a:t> d’un signal s0, somme des deux signaux des RADAR</a:t>
                </a:r>
              </a:p>
              <a:p>
                <a:r>
                  <a:rPr lang="fr-FR" dirty="0"/>
                  <a:t>Etude de la matrice </a:t>
                </a:r>
                <a14:m>
                  <m:oMath xmlns:m="http://schemas.openxmlformats.org/officeDocument/2006/math">
                    <m:r>
                      <a:rPr lang="fr-FR" sz="2000" b="1" i="1" smtClean="0">
                        <a:effectLst/>
                        <a:latin typeface="Cambria Math" panose="02040503050406030204" pitchFamily="18" charset="0"/>
                        <a:ea typeface="Calibri" panose="020F0502020204030204" pitchFamily="34" charset="0"/>
                        <a:cs typeface="Times New Roman" panose="02020603050405020304" pitchFamily="18" charset="0"/>
                      </a:rPr>
                      <m:t>𝐑</m:t>
                    </m:r>
                    <m:r>
                      <a:rPr lang="fr-FR" sz="2000" i="1">
                        <a:effectLst/>
                        <a:latin typeface="Cambria Math" panose="02040503050406030204" pitchFamily="18" charset="0"/>
                        <a:ea typeface="Calibri" panose="020F0502020204030204" pitchFamily="34" charset="0"/>
                        <a:cs typeface="Times New Roman" panose="02020603050405020304" pitchFamily="18" charset="0"/>
                      </a:rPr>
                      <m:t>=</m:t>
                    </m:r>
                    <m:r>
                      <a:rPr lang="fr-FR" sz="2000" b="1" i="1">
                        <a:effectLst/>
                        <a:latin typeface="Cambria Math" panose="02040503050406030204" pitchFamily="18" charset="0"/>
                        <a:ea typeface="Calibri" panose="020F0502020204030204" pitchFamily="34" charset="0"/>
                        <a:cs typeface="Times New Roman" panose="02020603050405020304" pitchFamily="18" charset="0"/>
                      </a:rPr>
                      <m:t>𝐄</m:t>
                    </m:r>
                    <m:r>
                      <a:rPr lang="fr-FR"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FR" sz="2800" i="1">
                            <a:effectLst/>
                            <a:latin typeface="Cambria Math" panose="02040503050406030204" pitchFamily="18" charset="0"/>
                          </a:rPr>
                        </m:ctrlPr>
                      </m:sSubPr>
                      <m:e>
                        <m:r>
                          <a:rPr lang="fr-FR" sz="2000" b="1" i="1">
                            <a:effectLst/>
                            <a:latin typeface="Cambria Math" panose="02040503050406030204" pitchFamily="18" charset="0"/>
                            <a:ea typeface="Calibri" panose="020F0502020204030204" pitchFamily="34" charset="0"/>
                            <a:cs typeface="Times New Roman" panose="02020603050405020304" pitchFamily="18" charset="0"/>
                          </a:rPr>
                          <m:t>𝐬</m:t>
                        </m:r>
                      </m:e>
                      <m:sub>
                        <m:r>
                          <a:rPr lang="fr-FR" sz="20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fr-FR" sz="20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fr-FR" sz="2800" i="1">
                            <a:effectLst/>
                            <a:latin typeface="Cambria Math" panose="02040503050406030204" pitchFamily="18" charset="0"/>
                          </a:rPr>
                        </m:ctrlPr>
                      </m:sSubSupPr>
                      <m:e>
                        <m:r>
                          <a:rPr lang="fr-FR" sz="2000" b="1" i="1">
                            <a:effectLst/>
                            <a:latin typeface="Cambria Math" panose="02040503050406030204" pitchFamily="18" charset="0"/>
                            <a:ea typeface="Calibri" panose="020F0502020204030204" pitchFamily="34" charset="0"/>
                            <a:cs typeface="Times New Roman" panose="02020603050405020304" pitchFamily="18" charset="0"/>
                          </a:rPr>
                          <m:t>𝐬</m:t>
                        </m:r>
                      </m:e>
                      <m:sub>
                        <m:r>
                          <a:rPr lang="fr-FR" sz="2000" i="1">
                            <a:effectLst/>
                            <a:latin typeface="Cambria Math" panose="02040503050406030204" pitchFamily="18" charset="0"/>
                            <a:ea typeface="Calibri" panose="020F0502020204030204" pitchFamily="34" charset="0"/>
                            <a:cs typeface="Times New Roman" panose="02020603050405020304" pitchFamily="18" charset="0"/>
                          </a:rPr>
                          <m:t>0</m:t>
                        </m:r>
                      </m:sub>
                      <m:sup>
                        <m:r>
                          <a:rPr lang="fr-FR" sz="2000" i="1">
                            <a:effectLst/>
                            <a:latin typeface="Cambria Math" panose="02040503050406030204" pitchFamily="18" charset="0"/>
                            <a:ea typeface="Calibri" panose="020F0502020204030204" pitchFamily="34" charset="0"/>
                            <a:cs typeface="Times New Roman" panose="02020603050405020304" pitchFamily="18" charset="0"/>
                          </a:rPr>
                          <m:t>𝑡</m:t>
                        </m:r>
                      </m:sup>
                    </m:sSubSup>
                    <m:r>
                      <a:rPr lang="fr-FR" sz="2000"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fr-FR" dirty="0"/>
              </a:p>
            </p:txBody>
          </p:sp>
        </mc:Choice>
        <mc:Fallback xmlns="">
          <p:sp>
            <p:nvSpPr>
              <p:cNvPr id="4" name="Espace réservé du contenu 3">
                <a:extLst>
                  <a:ext uri="{FF2B5EF4-FFF2-40B4-BE49-F238E27FC236}">
                    <a16:creationId xmlns:a16="http://schemas.microsoft.com/office/drawing/2014/main" id="{2E8CAD63-5268-433B-BE81-6BD3D30E6389}"/>
                  </a:ext>
                </a:extLst>
              </p:cNvPr>
              <p:cNvSpPr>
                <a:spLocks noGrp="1" noRot="1" noChangeAspect="1" noMove="1" noResize="1" noEditPoints="1" noAdjustHandles="1" noChangeArrowheads="1" noChangeShapeType="1" noTextEdit="1"/>
              </p:cNvSpPr>
              <p:nvPr>
                <p:ph sz="half" idx="2"/>
              </p:nvPr>
            </p:nvSpPr>
            <p:spPr>
              <a:blipFill>
                <a:blip r:embed="rId3"/>
                <a:stretch>
                  <a:fillRect l="-2326" t="-3704"/>
                </a:stretch>
              </a:blipFill>
            </p:spPr>
            <p:txBody>
              <a:bodyPr/>
              <a:lstStyle/>
              <a:p>
                <a:r>
                  <a:rPr lang="fr-FR">
                    <a:noFill/>
                  </a:rPr>
                  <a:t> </a:t>
                </a:r>
              </a:p>
            </p:txBody>
          </p:sp>
        </mc:Fallback>
      </mc:AlternateContent>
      <p:cxnSp>
        <p:nvCxnSpPr>
          <p:cNvPr id="29" name="Connecteur en arc 10">
            <a:extLst>
              <a:ext uri="{FF2B5EF4-FFF2-40B4-BE49-F238E27FC236}">
                <a16:creationId xmlns:a16="http://schemas.microsoft.com/office/drawing/2014/main" id="{05E71057-7FA5-4407-8D85-961363E976AB}"/>
              </a:ext>
            </a:extLst>
          </p:cNvPr>
          <p:cNvCxnSpPr>
            <a:cxnSpLocks/>
          </p:cNvCxnSpPr>
          <p:nvPr/>
        </p:nvCxnSpPr>
        <p:spPr>
          <a:xfrm rot="5400000" flipH="1" flipV="1">
            <a:off x="5198775" y="3829879"/>
            <a:ext cx="1959047" cy="785812"/>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30" name="ZoneTexte 29">
            <a:extLst>
              <a:ext uri="{FF2B5EF4-FFF2-40B4-BE49-F238E27FC236}">
                <a16:creationId xmlns:a16="http://schemas.microsoft.com/office/drawing/2014/main" id="{B79E65F1-A1E7-4C7A-9985-D45F8DD298E7}"/>
              </a:ext>
            </a:extLst>
          </p:cNvPr>
          <p:cNvSpPr txBox="1"/>
          <p:nvPr/>
        </p:nvSpPr>
        <p:spPr>
          <a:xfrm>
            <a:off x="6695090" y="2732690"/>
            <a:ext cx="4046482" cy="1754326"/>
          </a:xfrm>
          <a:prstGeom prst="rect">
            <a:avLst/>
          </a:prstGeom>
          <a:noFill/>
        </p:spPr>
        <p:txBody>
          <a:bodyPr wrap="square" rtlCol="0">
            <a:spAutoFit/>
          </a:bodyPr>
          <a:lstStyle/>
          <a:p>
            <a:pPr algn="l"/>
            <a:r>
              <a:rPr lang="fr-FR" b="0" i="0" dirty="0">
                <a:solidFill>
                  <a:srgbClr val="000000"/>
                </a:solidFill>
                <a:effectLst/>
                <a:latin typeface="Garamond (Corps)"/>
              </a:rPr>
              <a:t>La structure de cette matrice dépend de plusieurs facteurs :</a:t>
            </a:r>
          </a:p>
          <a:p>
            <a:pPr algn="l"/>
            <a:r>
              <a:rPr lang="fr-FR" b="0" i="0" dirty="0">
                <a:solidFill>
                  <a:srgbClr val="000000"/>
                </a:solidFill>
                <a:effectLst/>
                <a:latin typeface="Garamond (Corps)"/>
              </a:rPr>
              <a:t>- Il y a t'il du bruit ?</a:t>
            </a:r>
          </a:p>
          <a:p>
            <a:pPr algn="l"/>
            <a:r>
              <a:rPr lang="fr-FR" b="0" i="0" dirty="0">
                <a:solidFill>
                  <a:srgbClr val="000000"/>
                </a:solidFill>
                <a:effectLst/>
                <a:latin typeface="Garamond (Corps)"/>
              </a:rPr>
              <a:t>- Les signaux composants s0 sont-ils corrélés ?</a:t>
            </a:r>
          </a:p>
          <a:p>
            <a:endParaRPr lang="fr-FR" dirty="0"/>
          </a:p>
        </p:txBody>
      </p:sp>
    </p:spTree>
    <p:extLst>
      <p:ext uri="{BB962C8B-B14F-4D97-AF65-F5344CB8AC3E}">
        <p14:creationId xmlns:p14="http://schemas.microsoft.com/office/powerpoint/2010/main" val="369695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6D3F8B-B6A0-4AD4-B105-8C61E0790605}"/>
              </a:ext>
            </a:extLst>
          </p:cNvPr>
          <p:cNvSpPr>
            <a:spLocks noGrp="1"/>
          </p:cNvSpPr>
          <p:nvPr>
            <p:ph type="title"/>
          </p:nvPr>
        </p:nvSpPr>
        <p:spPr/>
        <p:txBody>
          <a:bodyPr/>
          <a:lstStyle/>
          <a:p>
            <a:r>
              <a:rPr lang="fr-FR" dirty="0"/>
              <a:t>Comparaison et conclusion</a:t>
            </a:r>
          </a:p>
        </p:txBody>
      </p:sp>
      <p:pic>
        <p:nvPicPr>
          <p:cNvPr id="8" name="Espace réservé du contenu 7">
            <a:extLst>
              <a:ext uri="{FF2B5EF4-FFF2-40B4-BE49-F238E27FC236}">
                <a16:creationId xmlns:a16="http://schemas.microsoft.com/office/drawing/2014/main" id="{DFD3E6AD-7174-4D73-8AB8-938F71D58996}"/>
              </a:ext>
            </a:extLst>
          </p:cNvPr>
          <p:cNvPicPr>
            <a:picLocks noGrp="1" noChangeAspect="1"/>
          </p:cNvPicPr>
          <p:nvPr>
            <p:ph sz="half" idx="2"/>
          </p:nvPr>
        </p:nvPicPr>
        <p:blipFill>
          <a:blip r:embed="rId3"/>
          <a:stretch>
            <a:fillRect/>
          </a:stretch>
        </p:blipFill>
        <p:spPr>
          <a:xfrm>
            <a:off x="1295402" y="2613706"/>
            <a:ext cx="4306817" cy="3239508"/>
          </a:xfrm>
        </p:spPr>
      </p:pic>
      <p:pic>
        <p:nvPicPr>
          <p:cNvPr id="10" name="Espace réservé du contenu 9">
            <a:extLst>
              <a:ext uri="{FF2B5EF4-FFF2-40B4-BE49-F238E27FC236}">
                <a16:creationId xmlns:a16="http://schemas.microsoft.com/office/drawing/2014/main" id="{F536F632-7535-4866-AE8E-76B6E926901C}"/>
              </a:ext>
            </a:extLst>
          </p:cNvPr>
          <p:cNvPicPr>
            <a:picLocks noGrp="1" noChangeAspect="1"/>
          </p:cNvPicPr>
          <p:nvPr>
            <p:ph sz="quarter" idx="4"/>
          </p:nvPr>
        </p:nvPicPr>
        <p:blipFill>
          <a:blip r:embed="rId4"/>
          <a:stretch>
            <a:fillRect/>
          </a:stretch>
        </p:blipFill>
        <p:spPr>
          <a:xfrm>
            <a:off x="6571974" y="2635831"/>
            <a:ext cx="4324624" cy="3239508"/>
          </a:xfrm>
        </p:spPr>
      </p:pic>
    </p:spTree>
    <p:extLst>
      <p:ext uri="{BB962C8B-B14F-4D97-AF65-F5344CB8AC3E}">
        <p14:creationId xmlns:p14="http://schemas.microsoft.com/office/powerpoint/2010/main" val="346445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242A4F-3AAF-D248-A206-04FB54D0C754}"/>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54289DF7-57D7-724C-9FA5-CBEFCA9AD675}"/>
              </a:ext>
            </a:extLst>
          </p:cNvPr>
          <p:cNvSpPr>
            <a:spLocks noGrp="1"/>
          </p:cNvSpPr>
          <p:nvPr>
            <p:ph idx="1"/>
          </p:nvPr>
        </p:nvSpPr>
        <p:spPr>
          <a:xfrm>
            <a:off x="1295402" y="2556932"/>
            <a:ext cx="9601196" cy="3318936"/>
          </a:xfrm>
        </p:spPr>
        <p:txBody>
          <a:bodyPr>
            <a:normAutofit fontScale="92500"/>
          </a:bodyPr>
          <a:lstStyle/>
          <a:p>
            <a:r>
              <a:rPr lang="fr-FR" dirty="0"/>
              <a:t>Simulations cohérentes </a:t>
            </a:r>
            <a:r>
              <a:rPr lang="fr-FR" dirty="0">
                <a:sym typeface="Wingdings" pitchFamily="2" charset="2"/>
              </a:rPr>
              <a:t> Mise en place d’un banc de mesure pour confirmer cela</a:t>
            </a:r>
            <a:endParaRPr lang="fr-FR" dirty="0"/>
          </a:p>
          <a:p>
            <a:endParaRPr lang="fr-FR" dirty="0"/>
          </a:p>
          <a:p>
            <a:r>
              <a:rPr lang="fr-FR" dirty="0"/>
              <a:t>Découverte d’outils et de notions utiles à la 3A, mais aussi en tant qu’ingénieur</a:t>
            </a:r>
          </a:p>
          <a:p>
            <a:endParaRPr lang="fr-FR" dirty="0"/>
          </a:p>
          <a:p>
            <a:r>
              <a:rPr lang="fr-FR" dirty="0"/>
              <a:t>Prise de recul sur les acquis, mise en exergue des lacunes </a:t>
            </a:r>
            <a:r>
              <a:rPr lang="fr-FR" dirty="0">
                <a:sym typeface="Wingdings" pitchFamily="2" charset="2"/>
              </a:rPr>
              <a:t> Préparation pour l’avenir</a:t>
            </a:r>
            <a:endParaRPr lang="fr-FR" dirty="0"/>
          </a:p>
        </p:txBody>
      </p:sp>
    </p:spTree>
    <p:extLst>
      <p:ext uri="{BB962C8B-B14F-4D97-AF65-F5344CB8AC3E}">
        <p14:creationId xmlns:p14="http://schemas.microsoft.com/office/powerpoint/2010/main" val="147527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7337D8D-36DC-6A47-9B4B-0690B432DCE5}"/>
              </a:ext>
            </a:extLst>
          </p:cNvPr>
          <p:cNvSpPr/>
          <p:nvPr/>
        </p:nvSpPr>
        <p:spPr>
          <a:xfrm>
            <a:off x="2121833" y="2136338"/>
            <a:ext cx="7948331" cy="2585323"/>
          </a:xfrm>
          <a:prstGeom prst="rect">
            <a:avLst/>
          </a:prstGeom>
          <a:noFill/>
        </p:spPr>
        <p:txBody>
          <a:bodyPr wrap="none" lIns="91440" tIns="45720" rIns="91440" bIns="45720">
            <a:spAutoFit/>
          </a:bodyPr>
          <a:lstStyle/>
          <a:p>
            <a:pPr algn="ctr"/>
            <a:r>
              <a:rPr lang="fr-FR"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Merci </a:t>
            </a:r>
            <a:r>
              <a:rPr lang="fr-FR" sz="5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Wingdings" pitchFamily="2" charset="2"/>
              </a:rPr>
              <a:t>de votre attention !</a:t>
            </a:r>
          </a:p>
          <a:p>
            <a:pPr algn="ctr"/>
            <a:endParaRPr lang="fr-FR"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Wingdings" pitchFamily="2" charset="2"/>
            </a:endParaRPr>
          </a:p>
          <a:p>
            <a:pPr algn="ctr"/>
            <a:r>
              <a:rPr lang="fr-FR" sz="5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Wingdings" pitchFamily="2" charset="2"/>
              </a:rPr>
              <a:t>Avez-vous des questions ? </a:t>
            </a:r>
            <a:endParaRPr lang="fr-FR"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397765742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419D04-EEEB-3042-B82E-C4CF3070808E}"/>
              </a:ext>
            </a:extLst>
          </p:cNvPr>
          <p:cNvSpPr>
            <a:spLocks noGrp="1"/>
          </p:cNvSpPr>
          <p:nvPr>
            <p:ph type="title"/>
          </p:nvPr>
        </p:nvSpPr>
        <p:spPr/>
        <p:txBody>
          <a:bodyPr>
            <a:normAutofit fontScale="90000"/>
          </a:bodyPr>
          <a:lstStyle/>
          <a:p>
            <a:r>
              <a:rPr lang="fr-FR" dirty="0"/>
              <a:t>« Conception d’un banc de contre-mesure RADAR »</a:t>
            </a:r>
          </a:p>
        </p:txBody>
      </p:sp>
      <p:sp>
        <p:nvSpPr>
          <p:cNvPr id="3" name="Espace réservé du contenu 2">
            <a:extLst>
              <a:ext uri="{FF2B5EF4-FFF2-40B4-BE49-F238E27FC236}">
                <a16:creationId xmlns:a16="http://schemas.microsoft.com/office/drawing/2014/main" id="{82916D48-0761-E141-847D-E12889D7292A}"/>
              </a:ext>
            </a:extLst>
          </p:cNvPr>
          <p:cNvSpPr>
            <a:spLocks noGrp="1"/>
          </p:cNvSpPr>
          <p:nvPr>
            <p:ph idx="1"/>
          </p:nvPr>
        </p:nvSpPr>
        <p:spPr/>
        <p:txBody>
          <a:bodyPr/>
          <a:lstStyle/>
          <a:p>
            <a:r>
              <a:rPr lang="fr-FR" dirty="0"/>
              <a:t>École Royale Militaire – Département </a:t>
            </a:r>
            <a:r>
              <a:rPr lang="fr-FR" i="1" dirty="0"/>
              <a:t>CISS</a:t>
            </a:r>
            <a:r>
              <a:rPr lang="fr-FR" dirty="0"/>
              <a:t> </a:t>
            </a:r>
          </a:p>
          <a:p>
            <a:endParaRPr lang="fr-FR" dirty="0"/>
          </a:p>
          <a:p>
            <a:r>
              <a:rPr lang="fr-FR" dirty="0"/>
              <a:t>Spécificités dues à la situation sanitaire</a:t>
            </a:r>
          </a:p>
          <a:p>
            <a:endParaRPr lang="fr-FR" dirty="0"/>
          </a:p>
          <a:p>
            <a:r>
              <a:rPr lang="fr-FR" dirty="0"/>
              <a:t>Déroulement du stage et outils utilisés</a:t>
            </a:r>
          </a:p>
        </p:txBody>
      </p:sp>
    </p:spTree>
    <p:extLst>
      <p:ext uri="{BB962C8B-B14F-4D97-AF65-F5344CB8AC3E}">
        <p14:creationId xmlns:p14="http://schemas.microsoft.com/office/powerpoint/2010/main" val="417467121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1F0050-DECB-A748-BB4B-F0E4E1DBE63C}"/>
              </a:ext>
            </a:extLst>
          </p:cNvPr>
          <p:cNvSpPr>
            <a:spLocks noGrp="1"/>
          </p:cNvSpPr>
          <p:nvPr>
            <p:ph type="title"/>
          </p:nvPr>
        </p:nvSpPr>
        <p:spPr/>
        <p:txBody>
          <a:bodyPr/>
          <a:lstStyle/>
          <a:p>
            <a:r>
              <a:rPr lang="fr-FR" dirty="0"/>
              <a:t>Jupyter® Notebook</a:t>
            </a:r>
          </a:p>
        </p:txBody>
      </p:sp>
      <p:pic>
        <p:nvPicPr>
          <p:cNvPr id="7" name="Espace réservé du contenu 6" descr="Une image contenant texte&#10;&#10;Description générée automatiquement">
            <a:extLst>
              <a:ext uri="{FF2B5EF4-FFF2-40B4-BE49-F238E27FC236}">
                <a16:creationId xmlns:a16="http://schemas.microsoft.com/office/drawing/2014/main" id="{46D74937-5675-F04A-871C-C8228DFCEDDB}"/>
              </a:ext>
            </a:extLst>
          </p:cNvPr>
          <p:cNvPicPr>
            <a:picLocks noGrp="1" noChangeAspect="1"/>
          </p:cNvPicPr>
          <p:nvPr>
            <p:ph sz="half" idx="2"/>
          </p:nvPr>
        </p:nvPicPr>
        <p:blipFill>
          <a:blip r:embed="rId3"/>
          <a:stretch>
            <a:fillRect/>
          </a:stretch>
        </p:blipFill>
        <p:spPr>
          <a:xfrm>
            <a:off x="4083048" y="3107047"/>
            <a:ext cx="6813550" cy="2643264"/>
          </a:xfrm>
        </p:spPr>
      </p:pic>
      <p:pic>
        <p:nvPicPr>
          <p:cNvPr id="5" name="Espace réservé du contenu 4">
            <a:extLst>
              <a:ext uri="{FF2B5EF4-FFF2-40B4-BE49-F238E27FC236}">
                <a16:creationId xmlns:a16="http://schemas.microsoft.com/office/drawing/2014/main" id="{2275D204-D314-D64C-9731-815A5E1F556E}"/>
              </a:ext>
            </a:extLst>
          </p:cNvPr>
          <p:cNvPicPr>
            <a:picLocks noGrp="1"/>
          </p:cNvPicPr>
          <p:nvPr>
            <p:ph sz="half" idx="1"/>
          </p:nvPr>
        </p:nvPicPr>
        <p:blipFill rotWithShape="1">
          <a:blip r:embed="rId4" cstate="print">
            <a:extLst>
              <a:ext uri="{28A0092B-C50C-407E-A947-70E740481C1C}">
                <a14:useLocalDpi xmlns:a14="http://schemas.microsoft.com/office/drawing/2010/main" val="0"/>
              </a:ext>
            </a:extLst>
          </a:blip>
          <a:srcRect t="12090" r="307" b="22517"/>
          <a:stretch/>
        </p:blipFill>
        <p:spPr bwMode="auto">
          <a:xfrm>
            <a:off x="1292225" y="3300441"/>
            <a:ext cx="2047163" cy="1941170"/>
          </a:xfrm>
          <a:prstGeom prst="rect">
            <a:avLst/>
          </a:prstGeom>
          <a:ln>
            <a:noFill/>
          </a:ln>
          <a:extLst>
            <a:ext uri="{53640926-AAD7-44D8-BBD7-CCE9431645EC}">
              <a14:shadowObscured xmlns:a14="http://schemas.microsoft.com/office/drawing/2010/main"/>
            </a:ext>
          </a:extLst>
        </p:spPr>
      </p:pic>
      <p:cxnSp>
        <p:nvCxnSpPr>
          <p:cNvPr id="9" name="Connecteur droit avec flèche 8">
            <a:extLst>
              <a:ext uri="{FF2B5EF4-FFF2-40B4-BE49-F238E27FC236}">
                <a16:creationId xmlns:a16="http://schemas.microsoft.com/office/drawing/2014/main" id="{A7316BF5-7B0F-8E49-826A-0D6C9D706A36}"/>
              </a:ext>
            </a:extLst>
          </p:cNvPr>
          <p:cNvCxnSpPr/>
          <p:nvPr/>
        </p:nvCxnSpPr>
        <p:spPr>
          <a:xfrm>
            <a:off x="3233530" y="2796209"/>
            <a:ext cx="849518" cy="3240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Connecteur droit avec flèche 9">
            <a:extLst>
              <a:ext uri="{FF2B5EF4-FFF2-40B4-BE49-F238E27FC236}">
                <a16:creationId xmlns:a16="http://schemas.microsoft.com/office/drawing/2014/main" id="{99172231-FBA9-EF45-8066-B6F87B4DE4BD}"/>
              </a:ext>
            </a:extLst>
          </p:cNvPr>
          <p:cNvCxnSpPr>
            <a:cxnSpLocks/>
          </p:cNvCxnSpPr>
          <p:nvPr/>
        </p:nvCxnSpPr>
        <p:spPr>
          <a:xfrm flipH="1">
            <a:off x="8339341" y="3657600"/>
            <a:ext cx="1096207" cy="21135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Connecteur droit avec flèche 11">
            <a:extLst>
              <a:ext uri="{FF2B5EF4-FFF2-40B4-BE49-F238E27FC236}">
                <a16:creationId xmlns:a16="http://schemas.microsoft.com/office/drawing/2014/main" id="{1FB969B1-AA97-8546-B1B2-E7D0758772AE}"/>
              </a:ext>
            </a:extLst>
          </p:cNvPr>
          <p:cNvCxnSpPr>
            <a:cxnSpLocks/>
          </p:cNvCxnSpPr>
          <p:nvPr/>
        </p:nvCxnSpPr>
        <p:spPr>
          <a:xfrm flipV="1">
            <a:off x="3233530" y="5421843"/>
            <a:ext cx="849518" cy="38046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ZoneTexte 13">
            <a:extLst>
              <a:ext uri="{FF2B5EF4-FFF2-40B4-BE49-F238E27FC236}">
                <a16:creationId xmlns:a16="http://schemas.microsoft.com/office/drawing/2014/main" id="{0FF0A58C-C27D-5640-A998-15831BD4C303}"/>
              </a:ext>
            </a:extLst>
          </p:cNvPr>
          <p:cNvSpPr txBox="1"/>
          <p:nvPr/>
        </p:nvSpPr>
        <p:spPr>
          <a:xfrm>
            <a:off x="1582177" y="2570244"/>
            <a:ext cx="1815388" cy="369332"/>
          </a:xfrm>
          <a:prstGeom prst="rect">
            <a:avLst/>
          </a:prstGeom>
          <a:noFill/>
        </p:spPr>
        <p:txBody>
          <a:bodyPr wrap="square" rtlCol="0">
            <a:spAutoFit/>
          </a:bodyPr>
          <a:lstStyle/>
          <a:p>
            <a:r>
              <a:rPr lang="fr-FR" dirty="0">
                <a:solidFill>
                  <a:schemeClr val="bg1">
                    <a:lumMod val="50000"/>
                  </a:schemeClr>
                </a:solidFill>
              </a:rPr>
              <a:t>Console Python</a:t>
            </a:r>
          </a:p>
        </p:txBody>
      </p:sp>
      <p:sp>
        <p:nvSpPr>
          <p:cNvPr id="15" name="ZoneTexte 14">
            <a:extLst>
              <a:ext uri="{FF2B5EF4-FFF2-40B4-BE49-F238E27FC236}">
                <a16:creationId xmlns:a16="http://schemas.microsoft.com/office/drawing/2014/main" id="{16D94C4A-1E34-6F47-B12B-546B2A31EB75}"/>
              </a:ext>
            </a:extLst>
          </p:cNvPr>
          <p:cNvSpPr txBox="1"/>
          <p:nvPr/>
        </p:nvSpPr>
        <p:spPr>
          <a:xfrm>
            <a:off x="9435548" y="3420942"/>
            <a:ext cx="1815388" cy="369332"/>
          </a:xfrm>
          <a:prstGeom prst="rect">
            <a:avLst/>
          </a:prstGeom>
          <a:noFill/>
        </p:spPr>
        <p:txBody>
          <a:bodyPr wrap="square" rtlCol="0">
            <a:spAutoFit/>
          </a:bodyPr>
          <a:lstStyle/>
          <a:p>
            <a:r>
              <a:rPr lang="fr-FR" dirty="0" err="1">
                <a:solidFill>
                  <a:schemeClr val="bg1">
                    <a:lumMod val="50000"/>
                  </a:schemeClr>
                </a:solidFill>
              </a:rPr>
              <a:t>Markdown</a:t>
            </a:r>
            <a:endParaRPr lang="fr-FR" dirty="0">
              <a:solidFill>
                <a:schemeClr val="bg1">
                  <a:lumMod val="50000"/>
                </a:schemeClr>
              </a:solidFill>
            </a:endParaRPr>
          </a:p>
        </p:txBody>
      </p:sp>
      <p:sp>
        <p:nvSpPr>
          <p:cNvPr id="16" name="ZoneTexte 15">
            <a:extLst>
              <a:ext uri="{FF2B5EF4-FFF2-40B4-BE49-F238E27FC236}">
                <a16:creationId xmlns:a16="http://schemas.microsoft.com/office/drawing/2014/main" id="{07958CB1-FDBB-BD42-B9D5-5F0D9D529B0F}"/>
              </a:ext>
            </a:extLst>
          </p:cNvPr>
          <p:cNvSpPr txBox="1"/>
          <p:nvPr/>
        </p:nvSpPr>
        <p:spPr>
          <a:xfrm>
            <a:off x="1582177" y="5617637"/>
            <a:ext cx="1815388" cy="369332"/>
          </a:xfrm>
          <a:prstGeom prst="rect">
            <a:avLst/>
          </a:prstGeom>
          <a:noFill/>
        </p:spPr>
        <p:txBody>
          <a:bodyPr wrap="square" rtlCol="0">
            <a:spAutoFit/>
          </a:bodyPr>
          <a:lstStyle/>
          <a:p>
            <a:r>
              <a:rPr lang="fr-FR" dirty="0">
                <a:solidFill>
                  <a:schemeClr val="bg1">
                    <a:lumMod val="50000"/>
                  </a:schemeClr>
                </a:solidFill>
              </a:rPr>
              <a:t>Script Python</a:t>
            </a:r>
          </a:p>
        </p:txBody>
      </p:sp>
    </p:spTree>
    <p:extLst>
      <p:ext uri="{BB962C8B-B14F-4D97-AF65-F5344CB8AC3E}">
        <p14:creationId xmlns:p14="http://schemas.microsoft.com/office/powerpoint/2010/main" val="31422878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D449F6-A718-AD4F-99DC-A76AC065CD15}"/>
              </a:ext>
            </a:extLst>
          </p:cNvPr>
          <p:cNvSpPr>
            <a:spLocks noGrp="1"/>
          </p:cNvSpPr>
          <p:nvPr>
            <p:ph type="title"/>
          </p:nvPr>
        </p:nvSpPr>
        <p:spPr/>
        <p:txBody>
          <a:bodyPr/>
          <a:lstStyle/>
          <a:p>
            <a:r>
              <a:rPr lang="fr-FR" dirty="0"/>
              <a:t>Git® et GitHub®</a:t>
            </a:r>
          </a:p>
        </p:txBody>
      </p:sp>
      <p:pic>
        <p:nvPicPr>
          <p:cNvPr id="6" name="Espace réservé du contenu 5">
            <a:extLst>
              <a:ext uri="{FF2B5EF4-FFF2-40B4-BE49-F238E27FC236}">
                <a16:creationId xmlns:a16="http://schemas.microsoft.com/office/drawing/2014/main" id="{2B3B23A7-86A8-984F-97B8-2DAF3D308BAF}"/>
              </a:ext>
            </a:extLst>
          </p:cNvPr>
          <p:cNvPicPr>
            <a:picLocks noGrp="1" noChangeAspect="1"/>
          </p:cNvPicPr>
          <p:nvPr>
            <p:ph sz="half" idx="1"/>
          </p:nvPr>
        </p:nvPicPr>
        <p:blipFill>
          <a:blip r:embed="rId3">
            <a:extLst>
              <a:ext uri="{96DAC541-7B7A-43D3-8B79-37D633B846F1}">
                <asvg:svgBlip xmlns:asvg="http://schemas.microsoft.com/office/drawing/2016/SVG/main" r:embed="rId4"/>
              </a:ext>
            </a:extLst>
          </a:blip>
          <a:stretch>
            <a:fillRect/>
          </a:stretch>
        </p:blipFill>
        <p:spPr>
          <a:xfrm>
            <a:off x="1012971" y="2940020"/>
            <a:ext cx="2517805" cy="2517805"/>
          </a:xfrm>
        </p:spPr>
      </p:pic>
      <p:pic>
        <p:nvPicPr>
          <p:cNvPr id="8" name="Espace réservé du contenu 7" descr="Une image contenant texte&#10;&#10;Description générée automatiquement">
            <a:extLst>
              <a:ext uri="{FF2B5EF4-FFF2-40B4-BE49-F238E27FC236}">
                <a16:creationId xmlns:a16="http://schemas.microsoft.com/office/drawing/2014/main" id="{EFF7007A-C2F6-0D42-8640-A8DBBDF35D88}"/>
              </a:ext>
            </a:extLst>
          </p:cNvPr>
          <p:cNvPicPr>
            <a:picLocks noGrp="1" noChangeAspect="1"/>
          </p:cNvPicPr>
          <p:nvPr>
            <p:ph sz="half" idx="2"/>
          </p:nvPr>
        </p:nvPicPr>
        <p:blipFill>
          <a:blip r:embed="rId5"/>
          <a:stretch>
            <a:fillRect/>
          </a:stretch>
        </p:blipFill>
        <p:spPr>
          <a:xfrm>
            <a:off x="3868085" y="2660333"/>
            <a:ext cx="7028513" cy="3375312"/>
          </a:xfrm>
        </p:spPr>
      </p:pic>
    </p:spTree>
    <p:extLst>
      <p:ext uri="{BB962C8B-B14F-4D97-AF65-F5344CB8AC3E}">
        <p14:creationId xmlns:p14="http://schemas.microsoft.com/office/powerpoint/2010/main" val="234824828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BC70FF-0DE6-9240-9083-5028AEC9EA81}"/>
              </a:ext>
            </a:extLst>
          </p:cNvPr>
          <p:cNvSpPr>
            <a:spLocks noGrp="1"/>
          </p:cNvSpPr>
          <p:nvPr>
            <p:ph type="title"/>
          </p:nvPr>
        </p:nvSpPr>
        <p:spPr/>
        <p:txBody>
          <a:bodyPr/>
          <a:lstStyle/>
          <a:p>
            <a:r>
              <a:rPr lang="fr-FR" dirty="0"/>
              <a:t>Mise en contexte</a:t>
            </a:r>
          </a:p>
        </p:txBody>
      </p:sp>
      <p:sp>
        <p:nvSpPr>
          <p:cNvPr id="3" name="Espace réservé du contenu 2">
            <a:extLst>
              <a:ext uri="{FF2B5EF4-FFF2-40B4-BE49-F238E27FC236}">
                <a16:creationId xmlns:a16="http://schemas.microsoft.com/office/drawing/2014/main" id="{9E3B4AB0-85D8-934F-B87E-93D80E68D5A2}"/>
              </a:ext>
            </a:extLst>
          </p:cNvPr>
          <p:cNvSpPr>
            <a:spLocks noGrp="1"/>
          </p:cNvSpPr>
          <p:nvPr>
            <p:ph sz="half" idx="1"/>
          </p:nvPr>
        </p:nvSpPr>
        <p:spPr>
          <a:xfrm>
            <a:off x="1298448" y="2560320"/>
            <a:ext cx="4712209" cy="1711643"/>
          </a:xfrm>
        </p:spPr>
        <p:txBody>
          <a:bodyPr/>
          <a:lstStyle/>
          <a:p>
            <a:r>
              <a:rPr lang="fr-FR" dirty="0">
                <a:solidFill>
                  <a:schemeClr val="tx1"/>
                </a:solidFill>
              </a:rPr>
              <a:t>Un drone terrestre, aérien, ou maritime, se déplace dans un plan, et se fait éclairer par un ou plusieurs RADAR hostiles</a:t>
            </a:r>
            <a:endParaRPr lang="fr-FR" dirty="0"/>
          </a:p>
        </p:txBody>
      </p:sp>
      <p:pic>
        <p:nvPicPr>
          <p:cNvPr id="6" name="Espace réservé du contenu 5">
            <a:extLst>
              <a:ext uri="{FF2B5EF4-FFF2-40B4-BE49-F238E27FC236}">
                <a16:creationId xmlns:a16="http://schemas.microsoft.com/office/drawing/2014/main" id="{F844170E-85FA-9542-80BC-BF3E07FF7995}"/>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tretch>
            <a:fillRect/>
          </a:stretch>
        </p:blipFill>
        <p:spPr>
          <a:xfrm>
            <a:off x="9700419" y="1255049"/>
            <a:ext cx="758032" cy="758032"/>
          </a:xfrm>
        </p:spPr>
      </p:pic>
      <p:pic>
        <p:nvPicPr>
          <p:cNvPr id="7" name="Espace réservé du contenu 5">
            <a:extLst>
              <a:ext uri="{FF2B5EF4-FFF2-40B4-BE49-F238E27FC236}">
                <a16:creationId xmlns:a16="http://schemas.microsoft.com/office/drawing/2014/main" id="{A14C831F-5D23-6F4E-BCDE-E61B1149F5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1039" y="3049984"/>
            <a:ext cx="758032" cy="758032"/>
          </a:xfrm>
          <a:prstGeom prst="rect">
            <a:avLst/>
          </a:prstGeom>
        </p:spPr>
      </p:pic>
      <p:pic>
        <p:nvPicPr>
          <p:cNvPr id="8" name="Espace réservé du contenu 5">
            <a:extLst>
              <a:ext uri="{FF2B5EF4-FFF2-40B4-BE49-F238E27FC236}">
                <a16:creationId xmlns:a16="http://schemas.microsoft.com/office/drawing/2014/main" id="{68A94EF8-A382-1F45-82A7-99D052BE1D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34865" y="5117836"/>
            <a:ext cx="758032" cy="758032"/>
          </a:xfrm>
          <a:prstGeom prst="rect">
            <a:avLst/>
          </a:prstGeom>
        </p:spPr>
      </p:pic>
      <p:pic>
        <p:nvPicPr>
          <p:cNvPr id="10" name="Graphique 9">
            <a:extLst>
              <a:ext uri="{FF2B5EF4-FFF2-40B4-BE49-F238E27FC236}">
                <a16:creationId xmlns:a16="http://schemas.microsoft.com/office/drawing/2014/main" id="{D8205C65-B179-E14A-BE9C-18BC60DD70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0203470" y="5093882"/>
            <a:ext cx="758033" cy="758033"/>
          </a:xfrm>
          <a:prstGeom prst="rect">
            <a:avLst/>
          </a:prstGeom>
        </p:spPr>
      </p:pic>
      <p:pic>
        <p:nvPicPr>
          <p:cNvPr id="12" name="Graphique 11">
            <a:extLst>
              <a:ext uri="{FF2B5EF4-FFF2-40B4-BE49-F238E27FC236}">
                <a16:creationId xmlns:a16="http://schemas.microsoft.com/office/drawing/2014/main" id="{CFE41E7F-A7C3-D442-A22D-4D62AC5787A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4105523">
            <a:off x="7342120" y="3724275"/>
            <a:ext cx="381000" cy="381000"/>
          </a:xfrm>
          <a:prstGeom prst="rect">
            <a:avLst/>
          </a:prstGeom>
        </p:spPr>
      </p:pic>
      <p:pic>
        <p:nvPicPr>
          <p:cNvPr id="13" name="Graphique 12">
            <a:extLst>
              <a:ext uri="{FF2B5EF4-FFF2-40B4-BE49-F238E27FC236}">
                <a16:creationId xmlns:a16="http://schemas.microsoft.com/office/drawing/2014/main" id="{44ABD175-1654-9349-A83C-40FF3F00E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503880">
            <a:off x="4422708" y="5277032"/>
            <a:ext cx="381000" cy="381000"/>
          </a:xfrm>
          <a:prstGeom prst="rect">
            <a:avLst/>
          </a:prstGeom>
        </p:spPr>
      </p:pic>
      <p:pic>
        <p:nvPicPr>
          <p:cNvPr id="14" name="Graphique 13">
            <a:extLst>
              <a:ext uri="{FF2B5EF4-FFF2-40B4-BE49-F238E27FC236}">
                <a16:creationId xmlns:a16="http://schemas.microsoft.com/office/drawing/2014/main" id="{F2E01FBA-F06E-AA46-9E63-A6A08FCD1D6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7797161">
            <a:off x="9888935" y="2786285"/>
            <a:ext cx="381000" cy="381000"/>
          </a:xfrm>
          <a:prstGeom prst="rect">
            <a:avLst/>
          </a:prstGeom>
        </p:spPr>
      </p:pic>
      <p:pic>
        <p:nvPicPr>
          <p:cNvPr id="15" name="Graphique 14">
            <a:extLst>
              <a:ext uri="{FF2B5EF4-FFF2-40B4-BE49-F238E27FC236}">
                <a16:creationId xmlns:a16="http://schemas.microsoft.com/office/drawing/2014/main" id="{489F8EB5-691B-B643-8442-7D9F4C3FBF8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5868167">
            <a:off x="9235820" y="4686698"/>
            <a:ext cx="929199" cy="929199"/>
          </a:xfrm>
          <a:prstGeom prst="rect">
            <a:avLst/>
          </a:prstGeom>
        </p:spPr>
      </p:pic>
      <p:pic>
        <p:nvPicPr>
          <p:cNvPr id="17" name="Graphique 16">
            <a:extLst>
              <a:ext uri="{FF2B5EF4-FFF2-40B4-BE49-F238E27FC236}">
                <a16:creationId xmlns:a16="http://schemas.microsoft.com/office/drawing/2014/main" id="{4C468442-0201-BD42-9C7F-DB5F7EAAEBC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2406749">
            <a:off x="827682" y="527738"/>
            <a:ext cx="1811734" cy="1811734"/>
          </a:xfrm>
          <a:prstGeom prst="rect">
            <a:avLst/>
          </a:prstGeom>
        </p:spPr>
      </p:pic>
      <p:pic>
        <p:nvPicPr>
          <p:cNvPr id="19" name="Graphique 18">
            <a:extLst>
              <a:ext uri="{FF2B5EF4-FFF2-40B4-BE49-F238E27FC236}">
                <a16:creationId xmlns:a16="http://schemas.microsoft.com/office/drawing/2014/main" id="{CA0D8D25-AF81-EC48-9410-7079608BBDB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99105" y="3667571"/>
            <a:ext cx="2508746" cy="2508746"/>
          </a:xfrm>
          <a:prstGeom prst="rect">
            <a:avLst/>
          </a:prstGeom>
        </p:spPr>
      </p:pic>
    </p:spTree>
    <p:extLst>
      <p:ext uri="{BB962C8B-B14F-4D97-AF65-F5344CB8AC3E}">
        <p14:creationId xmlns:p14="http://schemas.microsoft.com/office/powerpoint/2010/main" val="5507313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nodeType="clickEffect">
                                  <p:stCondLst>
                                    <p:cond delay="0"/>
                                  </p:stCondLst>
                                  <p:childTnLst>
                                    <p:animMotion origin="layout" path="M 0.02851 0.02916 L 0.70651 0.58819 " pathEditMode="relative" ptsTypes="AA">
                                      <p:cBhvr>
                                        <p:cTn id="43" dur="2000" fill="hold"/>
                                        <p:tgtEl>
                                          <p:spTgt spid="17"/>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15"/>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10"/>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BC70FF-0DE6-9240-9083-5028AEC9EA81}"/>
              </a:ext>
            </a:extLst>
          </p:cNvPr>
          <p:cNvSpPr>
            <a:spLocks noGrp="1"/>
          </p:cNvSpPr>
          <p:nvPr>
            <p:ph type="title"/>
          </p:nvPr>
        </p:nvSpPr>
        <p:spPr/>
        <p:txBody>
          <a:bodyPr/>
          <a:lstStyle/>
          <a:p>
            <a:r>
              <a:rPr lang="fr-FR" dirty="0"/>
              <a:t>Mise en contexte</a:t>
            </a:r>
          </a:p>
        </p:txBody>
      </p:sp>
      <p:sp>
        <p:nvSpPr>
          <p:cNvPr id="3" name="Espace réservé du contenu 2">
            <a:extLst>
              <a:ext uri="{FF2B5EF4-FFF2-40B4-BE49-F238E27FC236}">
                <a16:creationId xmlns:a16="http://schemas.microsoft.com/office/drawing/2014/main" id="{9E3B4AB0-85D8-934F-B87E-93D80E68D5A2}"/>
              </a:ext>
            </a:extLst>
          </p:cNvPr>
          <p:cNvSpPr>
            <a:spLocks noGrp="1"/>
          </p:cNvSpPr>
          <p:nvPr>
            <p:ph sz="half" idx="1"/>
          </p:nvPr>
        </p:nvSpPr>
        <p:spPr>
          <a:xfrm>
            <a:off x="1298448" y="2560320"/>
            <a:ext cx="4712209" cy="1711643"/>
          </a:xfrm>
        </p:spPr>
        <p:txBody>
          <a:bodyPr/>
          <a:lstStyle/>
          <a:p>
            <a:r>
              <a:rPr lang="fr-FR" dirty="0">
                <a:solidFill>
                  <a:schemeClr val="tx1"/>
                </a:solidFill>
              </a:rPr>
              <a:t>Un drone terrestre, aérien, ou maritime, se déplace dans un plan, et se fait éclairer par un ou plusieurs RADAR hostiles</a:t>
            </a:r>
            <a:endParaRPr lang="fr-FR" dirty="0"/>
          </a:p>
        </p:txBody>
      </p:sp>
      <p:pic>
        <p:nvPicPr>
          <p:cNvPr id="6" name="Espace réservé du contenu 5">
            <a:extLst>
              <a:ext uri="{FF2B5EF4-FFF2-40B4-BE49-F238E27FC236}">
                <a16:creationId xmlns:a16="http://schemas.microsoft.com/office/drawing/2014/main" id="{F844170E-85FA-9542-80BC-BF3E07FF7995}"/>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tretch>
            <a:fillRect/>
          </a:stretch>
        </p:blipFill>
        <p:spPr>
          <a:xfrm>
            <a:off x="9700419" y="1255049"/>
            <a:ext cx="758032" cy="758032"/>
          </a:xfrm>
        </p:spPr>
      </p:pic>
      <p:pic>
        <p:nvPicPr>
          <p:cNvPr id="7" name="Espace réservé du contenu 5">
            <a:extLst>
              <a:ext uri="{FF2B5EF4-FFF2-40B4-BE49-F238E27FC236}">
                <a16:creationId xmlns:a16="http://schemas.microsoft.com/office/drawing/2014/main" id="{A14C831F-5D23-6F4E-BCDE-E61B1149F5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1039" y="3049984"/>
            <a:ext cx="758032" cy="758032"/>
          </a:xfrm>
          <a:prstGeom prst="rect">
            <a:avLst/>
          </a:prstGeom>
        </p:spPr>
      </p:pic>
      <p:pic>
        <p:nvPicPr>
          <p:cNvPr id="8" name="Espace réservé du contenu 5">
            <a:extLst>
              <a:ext uri="{FF2B5EF4-FFF2-40B4-BE49-F238E27FC236}">
                <a16:creationId xmlns:a16="http://schemas.microsoft.com/office/drawing/2014/main" id="{68A94EF8-A382-1F45-82A7-99D052BE1D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34865" y="5117836"/>
            <a:ext cx="758032" cy="758032"/>
          </a:xfrm>
          <a:prstGeom prst="rect">
            <a:avLst/>
          </a:prstGeom>
        </p:spPr>
      </p:pic>
      <p:pic>
        <p:nvPicPr>
          <p:cNvPr id="10" name="Graphique 9">
            <a:extLst>
              <a:ext uri="{FF2B5EF4-FFF2-40B4-BE49-F238E27FC236}">
                <a16:creationId xmlns:a16="http://schemas.microsoft.com/office/drawing/2014/main" id="{D8205C65-B179-E14A-BE9C-18BC60DD70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0203470" y="5093882"/>
            <a:ext cx="758033" cy="758033"/>
          </a:xfrm>
          <a:prstGeom prst="rect">
            <a:avLst/>
          </a:prstGeom>
        </p:spPr>
      </p:pic>
      <p:pic>
        <p:nvPicPr>
          <p:cNvPr id="12" name="Graphique 11">
            <a:extLst>
              <a:ext uri="{FF2B5EF4-FFF2-40B4-BE49-F238E27FC236}">
                <a16:creationId xmlns:a16="http://schemas.microsoft.com/office/drawing/2014/main" id="{CFE41E7F-A7C3-D442-A22D-4D62AC5787A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4105523">
            <a:off x="7342120" y="3724275"/>
            <a:ext cx="381000" cy="381000"/>
          </a:xfrm>
          <a:prstGeom prst="rect">
            <a:avLst/>
          </a:prstGeom>
        </p:spPr>
      </p:pic>
      <p:pic>
        <p:nvPicPr>
          <p:cNvPr id="13" name="Graphique 12">
            <a:extLst>
              <a:ext uri="{FF2B5EF4-FFF2-40B4-BE49-F238E27FC236}">
                <a16:creationId xmlns:a16="http://schemas.microsoft.com/office/drawing/2014/main" id="{44ABD175-1654-9349-A83C-40FF3F00E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503880">
            <a:off x="4422708" y="5277032"/>
            <a:ext cx="381000" cy="381000"/>
          </a:xfrm>
          <a:prstGeom prst="rect">
            <a:avLst/>
          </a:prstGeom>
        </p:spPr>
      </p:pic>
      <p:pic>
        <p:nvPicPr>
          <p:cNvPr id="14" name="Graphique 13">
            <a:extLst>
              <a:ext uri="{FF2B5EF4-FFF2-40B4-BE49-F238E27FC236}">
                <a16:creationId xmlns:a16="http://schemas.microsoft.com/office/drawing/2014/main" id="{F2E01FBA-F06E-AA46-9E63-A6A08FCD1D6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7797161">
            <a:off x="9888935" y="2786285"/>
            <a:ext cx="381000" cy="381000"/>
          </a:xfrm>
          <a:prstGeom prst="rect">
            <a:avLst/>
          </a:prstGeom>
        </p:spPr>
      </p:pic>
      <p:pic>
        <p:nvPicPr>
          <p:cNvPr id="17" name="Graphique 16">
            <a:extLst>
              <a:ext uri="{FF2B5EF4-FFF2-40B4-BE49-F238E27FC236}">
                <a16:creationId xmlns:a16="http://schemas.microsoft.com/office/drawing/2014/main" id="{4C468442-0201-BD42-9C7F-DB5F7EAAEBC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2406749">
            <a:off x="827682" y="527738"/>
            <a:ext cx="1811734" cy="1811734"/>
          </a:xfrm>
          <a:prstGeom prst="rect">
            <a:avLst/>
          </a:prstGeom>
        </p:spPr>
      </p:pic>
      <p:pic>
        <p:nvPicPr>
          <p:cNvPr id="16" name="Graphique 15">
            <a:extLst>
              <a:ext uri="{FF2B5EF4-FFF2-40B4-BE49-F238E27FC236}">
                <a16:creationId xmlns:a16="http://schemas.microsoft.com/office/drawing/2014/main" id="{5E1CDC6E-6802-D443-BC34-5623725BF9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5410847">
            <a:off x="9725758" y="5203767"/>
            <a:ext cx="238067" cy="240894"/>
          </a:xfrm>
          <a:prstGeom prst="rect">
            <a:avLst/>
          </a:prstGeom>
        </p:spPr>
      </p:pic>
      <p:pic>
        <p:nvPicPr>
          <p:cNvPr id="5" name="Graphique 4">
            <a:extLst>
              <a:ext uri="{FF2B5EF4-FFF2-40B4-BE49-F238E27FC236}">
                <a16:creationId xmlns:a16="http://schemas.microsoft.com/office/drawing/2014/main" id="{7176F486-71CD-264F-ABEE-6145E220231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477262" y="1003738"/>
            <a:ext cx="946281" cy="946281"/>
          </a:xfrm>
          <a:prstGeom prst="rect">
            <a:avLst/>
          </a:prstGeom>
        </p:spPr>
      </p:pic>
      <p:pic>
        <p:nvPicPr>
          <p:cNvPr id="18" name="Graphique 17">
            <a:extLst>
              <a:ext uri="{FF2B5EF4-FFF2-40B4-BE49-F238E27FC236}">
                <a16:creationId xmlns:a16="http://schemas.microsoft.com/office/drawing/2014/main" id="{6C3D4B7B-65AA-2B46-A2E8-639073523F6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113881" y="4171555"/>
            <a:ext cx="946281" cy="946281"/>
          </a:xfrm>
          <a:prstGeom prst="rect">
            <a:avLst/>
          </a:prstGeom>
        </p:spPr>
      </p:pic>
      <p:pic>
        <p:nvPicPr>
          <p:cNvPr id="19" name="Graphique 18">
            <a:extLst>
              <a:ext uri="{FF2B5EF4-FFF2-40B4-BE49-F238E27FC236}">
                <a16:creationId xmlns:a16="http://schemas.microsoft.com/office/drawing/2014/main" id="{14DFF359-858B-C14D-BF14-5F6E4D91A1A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66483" y="3667572"/>
            <a:ext cx="946281" cy="946281"/>
          </a:xfrm>
          <a:prstGeom prst="rect">
            <a:avLst/>
          </a:prstGeom>
        </p:spPr>
      </p:pic>
      <p:pic>
        <p:nvPicPr>
          <p:cNvPr id="21" name="Graphique 20">
            <a:extLst>
              <a:ext uri="{FF2B5EF4-FFF2-40B4-BE49-F238E27FC236}">
                <a16:creationId xmlns:a16="http://schemas.microsoft.com/office/drawing/2014/main" id="{545869F4-3B9D-A747-AEE9-D8AF6816FC1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10884" y="875906"/>
            <a:ext cx="946281" cy="946281"/>
          </a:xfrm>
          <a:prstGeom prst="rect">
            <a:avLst/>
          </a:prstGeom>
        </p:spPr>
      </p:pic>
    </p:spTree>
    <p:extLst>
      <p:ext uri="{BB962C8B-B14F-4D97-AF65-F5344CB8AC3E}">
        <p14:creationId xmlns:p14="http://schemas.microsoft.com/office/powerpoint/2010/main" val="150156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E37B05-BFEA-724C-B5D8-5169018BDB84}"/>
              </a:ext>
            </a:extLst>
          </p:cNvPr>
          <p:cNvSpPr>
            <a:spLocks noGrp="1"/>
          </p:cNvSpPr>
          <p:nvPr>
            <p:ph type="title"/>
          </p:nvPr>
        </p:nvSpPr>
        <p:spPr>
          <a:xfrm>
            <a:off x="1295399" y="1041400"/>
            <a:ext cx="3733801" cy="2214032"/>
          </a:xfrm>
        </p:spPr>
        <p:txBody>
          <a:bodyPr/>
          <a:lstStyle/>
          <a:p>
            <a:r>
              <a:rPr lang="fr-FR" sz="3200" b="1" dirty="0"/>
              <a:t>Processus de contre-mesure</a:t>
            </a:r>
            <a:br>
              <a:rPr lang="fr-FR" dirty="0"/>
            </a:br>
            <a:endParaRPr lang="fr-FR" dirty="0"/>
          </a:p>
        </p:txBody>
      </p:sp>
      <p:sp>
        <p:nvSpPr>
          <p:cNvPr id="4" name="Espace réservé du texte 3">
            <a:extLst>
              <a:ext uri="{FF2B5EF4-FFF2-40B4-BE49-F238E27FC236}">
                <a16:creationId xmlns:a16="http://schemas.microsoft.com/office/drawing/2014/main" id="{7FE2CB04-30EC-D14A-8366-5EF09BF01673}"/>
              </a:ext>
            </a:extLst>
          </p:cNvPr>
          <p:cNvSpPr>
            <a:spLocks noGrp="1"/>
          </p:cNvSpPr>
          <p:nvPr>
            <p:ph type="body" sz="half" idx="2"/>
          </p:nvPr>
        </p:nvSpPr>
        <p:spPr>
          <a:xfrm>
            <a:off x="1295399" y="3255432"/>
            <a:ext cx="4291014" cy="2561168"/>
          </a:xfrm>
        </p:spPr>
        <p:txBody>
          <a:bodyPr/>
          <a:lstStyle/>
          <a:p>
            <a:pPr marL="285750" indent="-285750" algn="l">
              <a:buFontTx/>
              <a:buChar char="-"/>
            </a:pPr>
            <a:r>
              <a:rPr lang="fr-FR" sz="2000" i="1" dirty="0"/>
              <a:t>Décomposition en plusieurs phases </a:t>
            </a:r>
          </a:p>
          <a:p>
            <a:pPr marL="285750" indent="-285750" algn="l">
              <a:buFontTx/>
              <a:buChar char="-"/>
            </a:pPr>
            <a:endParaRPr lang="fr-FR" sz="2000" dirty="0"/>
          </a:p>
          <a:p>
            <a:pPr marL="285750" indent="-285750" algn="l">
              <a:buFontTx/>
              <a:buChar char="-"/>
            </a:pPr>
            <a:r>
              <a:rPr lang="fr-FR" sz="2000" dirty="0"/>
              <a:t>‘</a:t>
            </a:r>
            <a:r>
              <a:rPr lang="fr-FR" sz="2000" i="1" dirty="0"/>
              <a:t>Traduction’ en termes techniques – Simulation</a:t>
            </a:r>
          </a:p>
          <a:p>
            <a:pPr marL="285750" indent="-285750" algn="l">
              <a:buFontTx/>
              <a:buChar char="-"/>
            </a:pPr>
            <a:endParaRPr lang="fr-FR" dirty="0"/>
          </a:p>
          <a:p>
            <a:pPr marL="285750" indent="-285750" algn="l">
              <a:buFontTx/>
              <a:buChar char="-"/>
            </a:pPr>
            <a:r>
              <a:rPr lang="fr-FR" sz="2000" i="1" dirty="0"/>
              <a:t>Conception d’un banc de test</a:t>
            </a:r>
          </a:p>
          <a:p>
            <a:pPr marL="285750" indent="-285750" algn="l">
              <a:buFontTx/>
              <a:buChar char="-"/>
            </a:pPr>
            <a:endParaRPr lang="fr-FR" dirty="0"/>
          </a:p>
        </p:txBody>
      </p:sp>
      <p:sp>
        <p:nvSpPr>
          <p:cNvPr id="5" name="ZoneTexte 4">
            <a:extLst>
              <a:ext uri="{FF2B5EF4-FFF2-40B4-BE49-F238E27FC236}">
                <a16:creationId xmlns:a16="http://schemas.microsoft.com/office/drawing/2014/main" id="{C2CAED05-653B-314E-877E-B1EDAC1D41AC}"/>
              </a:ext>
            </a:extLst>
          </p:cNvPr>
          <p:cNvSpPr txBox="1"/>
          <p:nvPr/>
        </p:nvSpPr>
        <p:spPr>
          <a:xfrm>
            <a:off x="5486400" y="1344512"/>
            <a:ext cx="5586413" cy="369332"/>
          </a:xfrm>
          <a:prstGeom prst="rect">
            <a:avLst/>
          </a:prstGeom>
          <a:noFill/>
        </p:spPr>
        <p:txBody>
          <a:bodyPr wrap="square" rtlCol="0">
            <a:spAutoFit/>
          </a:bodyPr>
          <a:lstStyle/>
          <a:p>
            <a:pPr algn="ctr"/>
            <a:r>
              <a:rPr lang="fr-FR" dirty="0"/>
              <a:t>Estimation des directions d’arrivées des signaux RADAR</a:t>
            </a:r>
          </a:p>
        </p:txBody>
      </p:sp>
      <p:sp>
        <p:nvSpPr>
          <p:cNvPr id="6" name="ZoneTexte 5">
            <a:extLst>
              <a:ext uri="{FF2B5EF4-FFF2-40B4-BE49-F238E27FC236}">
                <a16:creationId xmlns:a16="http://schemas.microsoft.com/office/drawing/2014/main" id="{72810FF4-FAA6-CB4E-938D-37C7832A8DB1}"/>
              </a:ext>
            </a:extLst>
          </p:cNvPr>
          <p:cNvSpPr txBox="1"/>
          <p:nvPr/>
        </p:nvSpPr>
        <p:spPr>
          <a:xfrm>
            <a:off x="5548314" y="3303557"/>
            <a:ext cx="5586413" cy="369332"/>
          </a:xfrm>
          <a:prstGeom prst="rect">
            <a:avLst/>
          </a:prstGeom>
          <a:noFill/>
        </p:spPr>
        <p:txBody>
          <a:bodyPr wrap="square" rtlCol="0">
            <a:spAutoFit/>
          </a:bodyPr>
          <a:lstStyle/>
          <a:p>
            <a:pPr algn="ctr"/>
            <a:r>
              <a:rPr lang="fr-FR" dirty="0"/>
              <a:t>Analyse et traitement des signaux</a:t>
            </a:r>
          </a:p>
        </p:txBody>
      </p:sp>
      <p:sp>
        <p:nvSpPr>
          <p:cNvPr id="7" name="ZoneTexte 6">
            <a:extLst>
              <a:ext uri="{FF2B5EF4-FFF2-40B4-BE49-F238E27FC236}">
                <a16:creationId xmlns:a16="http://schemas.microsoft.com/office/drawing/2014/main" id="{BECC95E5-96ED-794D-BF7C-B96608818A65}"/>
              </a:ext>
            </a:extLst>
          </p:cNvPr>
          <p:cNvSpPr txBox="1"/>
          <p:nvPr/>
        </p:nvSpPr>
        <p:spPr>
          <a:xfrm>
            <a:off x="5486400" y="5262602"/>
            <a:ext cx="5586413" cy="369332"/>
          </a:xfrm>
          <a:prstGeom prst="rect">
            <a:avLst/>
          </a:prstGeom>
          <a:noFill/>
        </p:spPr>
        <p:txBody>
          <a:bodyPr wrap="square" rtlCol="0">
            <a:spAutoFit/>
          </a:bodyPr>
          <a:lstStyle/>
          <a:p>
            <a:pPr algn="ctr"/>
            <a:r>
              <a:rPr lang="fr-FR" dirty="0"/>
              <a:t> Production d’un écho trompeur</a:t>
            </a:r>
          </a:p>
        </p:txBody>
      </p:sp>
      <p:sp>
        <p:nvSpPr>
          <p:cNvPr id="8" name="Flèche vers le bas 7">
            <a:extLst>
              <a:ext uri="{FF2B5EF4-FFF2-40B4-BE49-F238E27FC236}">
                <a16:creationId xmlns:a16="http://schemas.microsoft.com/office/drawing/2014/main" id="{92363E24-3A11-3D4E-8545-7D9EB0DE3BBF}"/>
              </a:ext>
            </a:extLst>
          </p:cNvPr>
          <p:cNvSpPr/>
          <p:nvPr/>
        </p:nvSpPr>
        <p:spPr>
          <a:xfrm>
            <a:off x="8099204" y="2085034"/>
            <a:ext cx="484632" cy="97840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9" name="Flèche vers le bas 8">
            <a:extLst>
              <a:ext uri="{FF2B5EF4-FFF2-40B4-BE49-F238E27FC236}">
                <a16:creationId xmlns:a16="http://schemas.microsoft.com/office/drawing/2014/main" id="{D375549D-D30E-DC4A-8186-289ADC115549}"/>
              </a:ext>
            </a:extLst>
          </p:cNvPr>
          <p:cNvSpPr/>
          <p:nvPr/>
        </p:nvSpPr>
        <p:spPr>
          <a:xfrm>
            <a:off x="8118254" y="4046812"/>
            <a:ext cx="484632" cy="97840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cxnSp>
        <p:nvCxnSpPr>
          <p:cNvPr id="11" name="Connecteur en arc 10">
            <a:extLst>
              <a:ext uri="{FF2B5EF4-FFF2-40B4-BE49-F238E27FC236}">
                <a16:creationId xmlns:a16="http://schemas.microsoft.com/office/drawing/2014/main" id="{D136E06C-39ED-A040-8BB0-3B789D7958FE}"/>
              </a:ext>
            </a:extLst>
          </p:cNvPr>
          <p:cNvCxnSpPr>
            <a:cxnSpLocks/>
            <a:endCxn id="5" idx="1"/>
          </p:cNvCxnSpPr>
          <p:nvPr/>
        </p:nvCxnSpPr>
        <p:spPr>
          <a:xfrm rot="5400000" flipH="1" flipV="1">
            <a:off x="4113971" y="2115796"/>
            <a:ext cx="1959047" cy="785812"/>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pic>
        <p:nvPicPr>
          <p:cNvPr id="17" name="Graphique 16">
            <a:extLst>
              <a:ext uri="{FF2B5EF4-FFF2-40B4-BE49-F238E27FC236}">
                <a16:creationId xmlns:a16="http://schemas.microsoft.com/office/drawing/2014/main" id="{D6E48313-BCBA-C446-A649-851BAF4E0B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536467">
            <a:off x="10316453" y="5259774"/>
            <a:ext cx="381000" cy="374989"/>
          </a:xfrm>
          <a:prstGeom prst="rect">
            <a:avLst/>
          </a:prstGeom>
        </p:spPr>
      </p:pic>
    </p:spTree>
    <p:extLst>
      <p:ext uri="{BB962C8B-B14F-4D97-AF65-F5344CB8AC3E}">
        <p14:creationId xmlns:p14="http://schemas.microsoft.com/office/powerpoint/2010/main" val="30389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C0074E-47B2-D34E-8CA7-030301455D1E}"/>
              </a:ext>
            </a:extLst>
          </p:cNvPr>
          <p:cNvSpPr>
            <a:spLocks noGrp="1"/>
          </p:cNvSpPr>
          <p:nvPr>
            <p:ph type="title"/>
          </p:nvPr>
        </p:nvSpPr>
        <p:spPr/>
        <p:txBody>
          <a:bodyPr/>
          <a:lstStyle/>
          <a:p>
            <a:r>
              <a:rPr lang="fr-FR" dirty="0"/>
              <a:t>Conception d’un banc – Idée générale</a:t>
            </a:r>
          </a:p>
        </p:txBody>
      </p:sp>
      <p:pic>
        <p:nvPicPr>
          <p:cNvPr id="6" name="Espace réservé du contenu 5" descr="Une image contenant texte&#10;&#10;Description générée automatiquement">
            <a:extLst>
              <a:ext uri="{FF2B5EF4-FFF2-40B4-BE49-F238E27FC236}">
                <a16:creationId xmlns:a16="http://schemas.microsoft.com/office/drawing/2014/main" id="{28BFDDA2-A337-9846-96EC-6288054C1E77}"/>
              </a:ext>
            </a:extLst>
          </p:cNvPr>
          <p:cNvPicPr>
            <a:picLocks noGrp="1" noChangeAspect="1"/>
          </p:cNvPicPr>
          <p:nvPr>
            <p:ph sz="half" idx="1"/>
          </p:nvPr>
        </p:nvPicPr>
        <p:blipFill>
          <a:blip r:embed="rId3"/>
          <a:stretch>
            <a:fillRect/>
          </a:stretch>
        </p:blipFill>
        <p:spPr>
          <a:xfrm>
            <a:off x="1292351" y="2646046"/>
            <a:ext cx="3765423" cy="3237241"/>
          </a:xfrm>
        </p:spPr>
      </p:pic>
      <p:sp>
        <p:nvSpPr>
          <p:cNvPr id="4" name="Espace réservé du contenu 3">
            <a:extLst>
              <a:ext uri="{FF2B5EF4-FFF2-40B4-BE49-F238E27FC236}">
                <a16:creationId xmlns:a16="http://schemas.microsoft.com/office/drawing/2014/main" id="{7BD6C017-AB14-CC46-8334-707EF1C5FE9C}"/>
              </a:ext>
            </a:extLst>
          </p:cNvPr>
          <p:cNvSpPr>
            <a:spLocks noGrp="1"/>
          </p:cNvSpPr>
          <p:nvPr>
            <p:ph sz="half" idx="2"/>
          </p:nvPr>
        </p:nvSpPr>
        <p:spPr/>
        <p:txBody>
          <a:bodyPr/>
          <a:lstStyle/>
          <a:p>
            <a:r>
              <a:rPr lang="fr-FR" dirty="0" err="1"/>
              <a:t>HackRF</a:t>
            </a:r>
            <a:endParaRPr lang="fr-FR" dirty="0"/>
          </a:p>
          <a:p>
            <a:endParaRPr lang="fr-FR" dirty="0"/>
          </a:p>
          <a:p>
            <a:r>
              <a:rPr lang="fr-FR" dirty="0"/>
              <a:t>Positionnement de deux sources</a:t>
            </a:r>
          </a:p>
          <a:p>
            <a:endParaRPr lang="fr-FR" dirty="0"/>
          </a:p>
          <a:p>
            <a:r>
              <a:rPr lang="fr-FR" dirty="0"/>
              <a:t>Mise en place d’un </a:t>
            </a:r>
            <a:r>
              <a:rPr lang="fr-FR" i="1" dirty="0"/>
              <a:t>ULA </a:t>
            </a:r>
            <a:endParaRPr lang="fr-FR" dirty="0"/>
          </a:p>
          <a:p>
            <a:endParaRPr lang="fr-FR" dirty="0"/>
          </a:p>
        </p:txBody>
      </p:sp>
      <p:pic>
        <p:nvPicPr>
          <p:cNvPr id="10" name="Graphique 9">
            <a:extLst>
              <a:ext uri="{FF2B5EF4-FFF2-40B4-BE49-F238E27FC236}">
                <a16:creationId xmlns:a16="http://schemas.microsoft.com/office/drawing/2014/main" id="{55FBDF82-B6DD-4C4C-B317-2C78C83051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41668" y="4588343"/>
            <a:ext cx="1556426" cy="1556426"/>
          </a:xfrm>
          <a:prstGeom prst="rect">
            <a:avLst/>
          </a:prstGeom>
        </p:spPr>
      </p:pic>
      <p:pic>
        <p:nvPicPr>
          <p:cNvPr id="12" name="Graphique 11">
            <a:extLst>
              <a:ext uri="{FF2B5EF4-FFF2-40B4-BE49-F238E27FC236}">
                <a16:creationId xmlns:a16="http://schemas.microsoft.com/office/drawing/2014/main" id="{0E4DB345-3B2C-E24B-91C8-BAC7563C37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0" y="-521646"/>
            <a:ext cx="6820517" cy="6820517"/>
          </a:xfrm>
          <a:prstGeom prst="rect">
            <a:avLst/>
          </a:prstGeom>
        </p:spPr>
      </p:pic>
    </p:spTree>
    <p:extLst>
      <p:ext uri="{BB962C8B-B14F-4D97-AF65-F5344CB8AC3E}">
        <p14:creationId xmlns:p14="http://schemas.microsoft.com/office/powerpoint/2010/main" val="174900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p:tgtEl>
                                          <p:spTgt spid="4">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00795 0.00903 C -0.08633 -0.18982 -0.16472 -0.38866 -0.25378 -0.48172 C -0.34284 -0.575 -0.48138 -0.5956 -0.54258 -0.54977 C -0.60378 -0.50394 -0.60795 -0.27385 -0.62071 -0.20672 " pathEditMode="relative" ptsTypes="AAAA">
                                      <p:cBhvr>
                                        <p:cTn id="36" dur="2000" fill="hold"/>
                                        <p:tgtEl>
                                          <p:spTgt spid="10"/>
                                        </p:tgtEl>
                                        <p:attrNameLst>
                                          <p:attrName>ppt_x</p:attrName>
                                          <p:attrName>ppt_y</p:attrName>
                                        </p:attrNameLst>
                                      </p:cBhvr>
                                    </p:animMotion>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414A5B-A06C-A141-9FD8-48F1C2CC9782}"/>
              </a:ext>
            </a:extLst>
          </p:cNvPr>
          <p:cNvSpPr>
            <a:spLocks noGrp="1"/>
          </p:cNvSpPr>
          <p:nvPr>
            <p:ph type="ctrTitle"/>
          </p:nvPr>
        </p:nvSpPr>
        <p:spPr/>
        <p:txBody>
          <a:bodyPr/>
          <a:lstStyle/>
          <a:p>
            <a:r>
              <a:rPr lang="fr-FR" dirty="0"/>
              <a:t>Simulation avec Jupyter®</a:t>
            </a:r>
          </a:p>
        </p:txBody>
      </p:sp>
      <p:sp>
        <p:nvSpPr>
          <p:cNvPr id="3" name="Sous-titre 2">
            <a:extLst>
              <a:ext uri="{FF2B5EF4-FFF2-40B4-BE49-F238E27FC236}">
                <a16:creationId xmlns:a16="http://schemas.microsoft.com/office/drawing/2014/main" id="{C6A2E445-75BF-E045-8CFB-C023E3769222}"/>
              </a:ext>
            </a:extLst>
          </p:cNvPr>
          <p:cNvSpPr>
            <a:spLocks noGrp="1"/>
          </p:cNvSpPr>
          <p:nvPr>
            <p:ph type="subTitle" idx="1"/>
          </p:nvPr>
        </p:nvSpPr>
        <p:spPr/>
        <p:txBody>
          <a:bodyPr/>
          <a:lstStyle/>
          <a:p>
            <a:endParaRPr lang="fr-FR" dirty="0"/>
          </a:p>
          <a:p>
            <a:r>
              <a:rPr lang="fr-FR" dirty="0"/>
              <a:t>Théorie sur le </a:t>
            </a:r>
            <a:r>
              <a:rPr lang="fr-FR" dirty="0" err="1"/>
              <a:t>beamforming</a:t>
            </a:r>
            <a:endParaRPr lang="fr-FR" dirty="0"/>
          </a:p>
          <a:p>
            <a:endParaRPr lang="fr-FR" dirty="0"/>
          </a:p>
        </p:txBody>
      </p:sp>
    </p:spTree>
    <p:extLst>
      <p:ext uri="{BB962C8B-B14F-4D97-AF65-F5344CB8AC3E}">
        <p14:creationId xmlns:p14="http://schemas.microsoft.com/office/powerpoint/2010/main" val="58831331"/>
      </p:ext>
    </p:extLst>
  </p:cSld>
  <p:clrMapOvr>
    <a:masterClrMapping/>
  </p:clrMapOvr>
  <p:transition spd="slow">
    <p:wipe/>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1477</Words>
  <Application>Microsoft Macintosh PowerPoint</Application>
  <PresentationFormat>Grand écran</PresentationFormat>
  <Paragraphs>167</Paragraphs>
  <Slides>17</Slides>
  <Notes>17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17</vt:i4>
      </vt:variant>
    </vt:vector>
  </HeadingPairs>
  <TitlesOfParts>
    <vt:vector size="24" baseType="lpstr">
      <vt:lpstr>Garamond (Corps)</vt:lpstr>
      <vt:lpstr>Arial</vt:lpstr>
      <vt:lpstr>Calibri</vt:lpstr>
      <vt:lpstr>Cambria Math</vt:lpstr>
      <vt:lpstr>Garamond</vt:lpstr>
      <vt:lpstr>Helvetica Neue</vt:lpstr>
      <vt:lpstr>Organique</vt:lpstr>
      <vt:lpstr>Soutenance de stage Assistant Ingénieur</vt:lpstr>
      <vt:lpstr>« Conception d’un banc de contre-mesure RADAR »</vt:lpstr>
      <vt:lpstr>Jupyter® Notebook</vt:lpstr>
      <vt:lpstr>Git® et GitHub®</vt:lpstr>
      <vt:lpstr>Mise en contexte</vt:lpstr>
      <vt:lpstr>Mise en contexte</vt:lpstr>
      <vt:lpstr>Processus de contre-mesure </vt:lpstr>
      <vt:lpstr>Conception d’un banc – Idée générale</vt:lpstr>
      <vt:lpstr>Simulation avec Jupyter®</vt:lpstr>
      <vt:lpstr>Formation de faisceaux</vt:lpstr>
      <vt:lpstr>Algorithmes de DoA  Directions of Arrival</vt:lpstr>
      <vt:lpstr>Comment se comportent les méthodes lorsqu’il y a du mouvement ? </vt:lpstr>
      <vt:lpstr>Evolution des angles au cours du temps</vt:lpstr>
      <vt:lpstr>Dernier Notebook – Simulation.ipynb</vt:lpstr>
      <vt:lpstr>Comparaison et conclusion</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 de stage Assistant Ingénieur</dc:title>
  <dc:creator>Maxime BARRET (FISE_2021)</dc:creator>
  <cp:lastModifiedBy>Maxime BARRET (FISE_2021)</cp:lastModifiedBy>
  <cp:revision>19</cp:revision>
  <dcterms:created xsi:type="dcterms:W3CDTF">2020-11-02T15:40:06Z</dcterms:created>
  <dcterms:modified xsi:type="dcterms:W3CDTF">2020-11-04T21:38:42Z</dcterms:modified>
</cp:coreProperties>
</file>