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916"/>
  </p:normalViewPr>
  <p:slideViewPr>
    <p:cSldViewPr snapToGrid="0" snapToObjects="1">
      <p:cViewPr varScale="1">
        <p:scale>
          <a:sx n="97" d="100"/>
          <a:sy n="97" d="100"/>
        </p:scale>
        <p:origin x="11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18F8-3781-C942-9B1B-713CC283EA91}" type="datetimeFigureOut">
              <a:rPr lang="fr-FR" smtClean="0"/>
              <a:t>11/10/2020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D1AFA-ED8B-B94E-B29F-CABEC407D280}" type="slidenum">
              <a:rPr lang="fr-FR" smtClean="0"/>
              <a:t>‹N°›</a:t>
            </a:fld>
            <a:endParaRPr lang="fr-FR"/>
          </a:p>
        </p:txBody>
      </p:sp>
    </p:spTree>
    <p:extLst>
      <p:ext uri="{BB962C8B-B14F-4D97-AF65-F5344CB8AC3E}">
        <p14:creationId xmlns:p14="http://schemas.microsoft.com/office/powerpoint/2010/main" val="33771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Se présenter pour ceux qui ne me connaissent pas</a:t>
            </a:r>
          </a:p>
          <a:p>
            <a:endParaRPr lang="fr-FR" dirty="0"/>
          </a:p>
          <a:p>
            <a:r>
              <a:rPr lang="fr-FR" dirty="0"/>
              <a:t>- Expliquer mon projet professionnel, mais aussi ce qui m’a amené à vouloir aller à l’ERM</a:t>
            </a:r>
          </a:p>
          <a:p>
            <a:endParaRPr lang="fr-FR" dirty="0"/>
          </a:p>
          <a:p>
            <a:pPr marL="171450" indent="-171450">
              <a:buFontTx/>
              <a:buChar char="-"/>
            </a:pPr>
            <a:r>
              <a:rPr lang="fr-FR" dirty="0"/>
              <a:t>Remercier Mr </a:t>
            </a:r>
            <a:r>
              <a:rPr lang="fr-FR" dirty="0" err="1"/>
              <a:t>Kenchaf</a:t>
            </a:r>
            <a:endParaRPr lang="fr-FR" dirty="0"/>
          </a:p>
          <a:p>
            <a:pPr marL="171450" indent="-171450">
              <a:buFontTx/>
              <a:buChar char="-"/>
            </a:pPr>
            <a:endParaRPr lang="fr-FR" dirty="0"/>
          </a:p>
          <a:p>
            <a:pPr marL="171450" indent="-171450">
              <a:buFontTx/>
              <a:buChar char="-"/>
            </a:pPr>
            <a:r>
              <a:rPr lang="fr-FR" dirty="0"/>
              <a:t>Contact Pr Neyt</a:t>
            </a:r>
          </a:p>
          <a:p>
            <a:endParaRPr lang="fr-FR" dirty="0"/>
          </a:p>
          <a:p>
            <a:r>
              <a:rPr lang="fr-FR" dirty="0"/>
              <a:t>Transition vers mon sujet de stage</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a:t>
            </a:fld>
            <a:endParaRPr lang="fr-FR"/>
          </a:p>
        </p:txBody>
      </p:sp>
    </p:spTree>
    <p:extLst>
      <p:ext uri="{BB962C8B-B14F-4D97-AF65-F5344CB8AC3E}">
        <p14:creationId xmlns:p14="http://schemas.microsoft.com/office/powerpoint/2010/main" val="30881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Rappeler l’acronyme ERM, et présenter rapidement l’école  (créé par Leo 1 en 1834 pour avoir des off </a:t>
            </a:r>
            <a:r>
              <a:rPr lang="fr-FR" dirty="0" err="1"/>
              <a:t>qualis</a:t>
            </a:r>
            <a:endParaRPr lang="fr-FR" dirty="0"/>
          </a:p>
          <a:p>
            <a:pPr marL="171450" indent="-171450">
              <a:buFontTx/>
              <a:buChar char="-"/>
            </a:pPr>
            <a:endParaRPr lang="fr-FR" dirty="0"/>
          </a:p>
          <a:p>
            <a:pPr marL="171450" indent="-171450">
              <a:buFontTx/>
              <a:buChar char="-"/>
            </a:pPr>
            <a:r>
              <a:rPr lang="fr-FR" dirty="0"/>
              <a:t>Le département CISS : Communication, Information, </a:t>
            </a:r>
            <a:r>
              <a:rPr lang="fr-FR" dirty="0" err="1"/>
              <a:t>Systems</a:t>
            </a:r>
            <a:r>
              <a:rPr lang="fr-FR" dirty="0"/>
              <a:t> &amp; </a:t>
            </a:r>
            <a:r>
              <a:rPr lang="fr-FR" dirty="0" err="1"/>
              <a:t>Sensors</a:t>
            </a:r>
            <a:r>
              <a:rPr lang="fr-FR" dirty="0"/>
              <a:t> (ça colle bien avec ma filière) , Neyt dirige l’unité de recherche sur le traitement d’image</a:t>
            </a:r>
          </a:p>
          <a:p>
            <a:pPr marL="171450" indent="-171450">
              <a:buFontTx/>
              <a:buChar char="-"/>
            </a:pPr>
            <a:endParaRPr lang="fr-FR" dirty="0"/>
          </a:p>
          <a:p>
            <a:pPr marL="171450" indent="-171450">
              <a:buFontTx/>
              <a:buChar char="-"/>
            </a:pPr>
            <a:r>
              <a:rPr lang="fr-FR" dirty="0"/>
              <a:t>L’établissement était à-même de nous accueillir, mais </a:t>
            </a:r>
            <a:r>
              <a:rPr lang="fr-FR" dirty="0" err="1"/>
              <a:t>Coroned</a:t>
            </a:r>
            <a:r>
              <a:rPr lang="fr-FR" dirty="0"/>
              <a:t> tu </a:t>
            </a:r>
            <a:r>
              <a:rPr lang="fr-FR" dirty="0" err="1"/>
              <a:t>conné</a:t>
            </a:r>
            <a:r>
              <a:rPr lang="fr-FR" dirty="0"/>
              <a:t>. On a donc bataillé pour garder notre stage en télétravail. Il a fallu s’adapter, tout en attendant une évolution de la situation. (parler de la valise)</a:t>
            </a:r>
          </a:p>
          <a:p>
            <a:pPr marL="171450" indent="-171450">
              <a:buFontTx/>
              <a:buChar char="-"/>
            </a:pPr>
            <a:endParaRPr lang="fr-FR" dirty="0"/>
          </a:p>
          <a:p>
            <a:pPr marL="171450" indent="-171450">
              <a:buFontTx/>
              <a:buChar char="-"/>
            </a:pPr>
            <a:r>
              <a:rPr lang="fr-FR" dirty="0"/>
              <a:t>TRANSITIOOOOOON </a:t>
            </a:r>
          </a:p>
          <a:p>
            <a:pPr marL="171450" indent="-171450">
              <a:buFontTx/>
              <a:buChar char="-"/>
            </a:pPr>
            <a:r>
              <a:rPr lang="fr-FR" dirty="0"/>
              <a:t>Jupyter Notebook et GitHub tu </a:t>
            </a:r>
            <a:r>
              <a:rPr lang="fr-FR" dirty="0" err="1"/>
              <a:t>conné</a:t>
            </a:r>
            <a:r>
              <a:rPr lang="fr-FR" dirty="0"/>
              <a:t> </a:t>
            </a:r>
          </a:p>
          <a:p>
            <a:pPr marL="171450" indent="-171450">
              <a:buFontTx/>
              <a:buChar char="-"/>
            </a:pP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2</a:t>
            </a:fld>
            <a:endParaRPr lang="fr-FR"/>
          </a:p>
        </p:txBody>
      </p:sp>
    </p:spTree>
    <p:extLst>
      <p:ext uri="{BB962C8B-B14F-4D97-AF65-F5344CB8AC3E}">
        <p14:creationId xmlns:p14="http://schemas.microsoft.com/office/powerpoint/2010/main" val="422041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Jupyter </a:t>
            </a:r>
          </a:p>
          <a:p>
            <a:r>
              <a:rPr lang="fr-FR" dirty="0"/>
              <a:t>Ne pas y passer 1000 ans, c’est juste un outil</a:t>
            </a:r>
          </a:p>
          <a:p>
            <a:endParaRPr lang="fr-FR" dirty="0"/>
          </a:p>
          <a:p>
            <a:endParaRPr lang="fr-FR" dirty="0"/>
          </a:p>
          <a:p>
            <a:r>
              <a:rPr lang="fr-FR" dirty="0"/>
              <a:t>Permet de superposer du </a:t>
            </a:r>
          </a:p>
          <a:p>
            <a:r>
              <a:rPr lang="fr-FR" dirty="0"/>
              <a:t>CLICK</a:t>
            </a:r>
          </a:p>
          <a:p>
            <a:r>
              <a:rPr lang="fr-FR" dirty="0"/>
              <a:t>Script python</a:t>
            </a:r>
          </a:p>
          <a:p>
            <a:endParaRPr lang="fr-FR" dirty="0"/>
          </a:p>
          <a:p>
            <a:r>
              <a:rPr lang="fr-FR" dirty="0"/>
              <a:t>CLICK </a:t>
            </a:r>
          </a:p>
          <a:p>
            <a:r>
              <a:rPr lang="fr-FR" dirty="0"/>
              <a:t>Du </a:t>
            </a:r>
            <a:r>
              <a:rPr lang="fr-FR" dirty="0" err="1"/>
              <a:t>Markdown</a:t>
            </a:r>
            <a:r>
              <a:rPr lang="fr-FR" dirty="0"/>
              <a:t> (du texte, et des équations)</a:t>
            </a:r>
          </a:p>
          <a:p>
            <a:endParaRPr lang="fr-FR" dirty="0"/>
          </a:p>
          <a:p>
            <a:r>
              <a:rPr lang="fr-FR" dirty="0"/>
              <a:t>CLICK</a:t>
            </a:r>
          </a:p>
          <a:p>
            <a:r>
              <a:rPr lang="fr-FR" dirty="0"/>
              <a:t>Et les résultats d’une console python</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3</a:t>
            </a:fld>
            <a:endParaRPr lang="fr-FR"/>
          </a:p>
        </p:txBody>
      </p:sp>
    </p:spTree>
    <p:extLst>
      <p:ext uri="{BB962C8B-B14F-4D97-AF65-F5344CB8AC3E}">
        <p14:creationId xmlns:p14="http://schemas.microsoft.com/office/powerpoint/2010/main" val="156984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Bah c’est Git quoi</a:t>
            </a:r>
          </a:p>
          <a:p>
            <a:r>
              <a:rPr lang="fr-FR" dirty="0"/>
              <a:t>C’est du </a:t>
            </a:r>
            <a:r>
              <a:rPr lang="fr-FR" dirty="0" err="1"/>
              <a:t>versioning</a:t>
            </a:r>
            <a:r>
              <a:rPr lang="fr-FR" dirty="0"/>
              <a:t>,</a:t>
            </a:r>
          </a:p>
          <a:p>
            <a:r>
              <a:rPr lang="fr-FR" dirty="0"/>
              <a:t>J’ai commencé sur la console, puis sur l’appli mac</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4</a:t>
            </a:fld>
            <a:endParaRPr lang="fr-FR"/>
          </a:p>
        </p:txBody>
      </p:sp>
    </p:spTree>
    <p:extLst>
      <p:ext uri="{BB962C8B-B14F-4D97-AF65-F5344CB8AC3E}">
        <p14:creationId xmlns:p14="http://schemas.microsoft.com/office/powerpoint/2010/main" val="409679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de m’expliquer au mieux quelles étaient ses attentes vis-à-vis de moi, le Pr. Xavier Neyt m’a proposé une mise en situation. Un drone terrestre, aérien, ou maritime, se déplace dans un plan, et se fait éclairer par un ou plusieurs RADAR hostiles. </a:t>
            </a:r>
          </a:p>
          <a:p>
            <a:r>
              <a:rPr lang="fr-FR" sz="1200" kern="1200" dirty="0">
                <a:solidFill>
                  <a:schemeClr val="tx1"/>
                </a:solidFill>
                <a:effectLst/>
                <a:latin typeface="+mn-lt"/>
                <a:ea typeface="+mn-ea"/>
                <a:cs typeface="+mn-cs"/>
              </a:rPr>
              <a:t>Cette situation n’est pas souhaitable, car un RADAR peut dévoiler notre position, notre vitesse et certaines propriétés intrinsèque de notre drone. Ces informations peuvent mettre à mal la discrétion d’une mission dans un contexte opérationnel, mais aussi alimenter les autodirecteurs d’engins anti-drones.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L’idée pour contrer l’acquisition de données par le camp adverse sera de falsifier les données reçues par le RADAR. Pour cela il faut envoyer un signal perturbateur : ce dernier peut augmenter le RSB, ou interférer de manière destructive avec la réflexion du signal RADAR. </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5</a:t>
            </a:fld>
            <a:endParaRPr lang="fr-FR"/>
          </a:p>
        </p:txBody>
      </p:sp>
    </p:spTree>
    <p:extLst>
      <p:ext uri="{BB962C8B-B14F-4D97-AF65-F5344CB8AC3E}">
        <p14:creationId xmlns:p14="http://schemas.microsoft.com/office/powerpoint/2010/main" val="2011730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PAR CONTRE si je suis furtif, ou que le RADAR ne sait pas où je suis, il est dans la merde.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6</a:t>
            </a:fld>
            <a:endParaRPr lang="fr-FR"/>
          </a:p>
        </p:txBody>
      </p:sp>
    </p:spTree>
    <p:extLst>
      <p:ext uri="{BB962C8B-B14F-4D97-AF65-F5344CB8AC3E}">
        <p14:creationId xmlns:p14="http://schemas.microsoft.com/office/powerpoint/2010/main" val="370880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détaille ici le processus de contre-mesure.</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7</a:t>
            </a:fld>
            <a:endParaRPr lang="fr-FR"/>
          </a:p>
        </p:txBody>
      </p:sp>
    </p:spTree>
    <p:extLst>
      <p:ext uri="{BB962C8B-B14F-4D97-AF65-F5344CB8AC3E}">
        <p14:creationId xmlns:p14="http://schemas.microsoft.com/office/powerpoint/2010/main" val="2084041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3.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96707-431D-E647-91A0-BC860CFA00B8}"/>
              </a:ext>
            </a:extLst>
          </p:cNvPr>
          <p:cNvSpPr>
            <a:spLocks noGrp="1"/>
          </p:cNvSpPr>
          <p:nvPr>
            <p:ph type="ctrTitle"/>
          </p:nvPr>
        </p:nvSpPr>
        <p:spPr/>
        <p:txBody>
          <a:bodyPr/>
          <a:lstStyle/>
          <a:p>
            <a:r>
              <a:rPr lang="fr-FR" dirty="0"/>
              <a:t>Soutenance de stage</a:t>
            </a:r>
            <a:br>
              <a:rPr lang="fr-FR" dirty="0"/>
            </a:br>
            <a:r>
              <a:rPr lang="fr-FR" dirty="0"/>
              <a:t>Assistant Ingénieur</a:t>
            </a:r>
          </a:p>
        </p:txBody>
      </p:sp>
      <p:sp>
        <p:nvSpPr>
          <p:cNvPr id="3" name="Sous-titre 2">
            <a:extLst>
              <a:ext uri="{FF2B5EF4-FFF2-40B4-BE49-F238E27FC236}">
                <a16:creationId xmlns:a16="http://schemas.microsoft.com/office/drawing/2014/main" id="{4342254C-3954-FB4E-8822-0CE65D8EEEC7}"/>
              </a:ext>
            </a:extLst>
          </p:cNvPr>
          <p:cNvSpPr>
            <a:spLocks noGrp="1"/>
          </p:cNvSpPr>
          <p:nvPr>
            <p:ph type="subTitle" idx="1"/>
          </p:nvPr>
        </p:nvSpPr>
        <p:spPr/>
        <p:txBody>
          <a:bodyPr>
            <a:normAutofit/>
          </a:bodyPr>
          <a:lstStyle/>
          <a:p>
            <a:r>
              <a:rPr lang="fr-FR" dirty="0"/>
              <a:t>École Royale Militaire</a:t>
            </a:r>
          </a:p>
          <a:p>
            <a:r>
              <a:rPr lang="fr-FR" dirty="0"/>
              <a:t>IETA Maxime BARRET</a:t>
            </a:r>
          </a:p>
        </p:txBody>
      </p:sp>
    </p:spTree>
    <p:extLst>
      <p:ext uri="{BB962C8B-B14F-4D97-AF65-F5344CB8AC3E}">
        <p14:creationId xmlns:p14="http://schemas.microsoft.com/office/powerpoint/2010/main" val="26353601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419D04-EEEB-3042-B82E-C4CF3070808E}"/>
              </a:ext>
            </a:extLst>
          </p:cNvPr>
          <p:cNvSpPr>
            <a:spLocks noGrp="1"/>
          </p:cNvSpPr>
          <p:nvPr>
            <p:ph type="title"/>
          </p:nvPr>
        </p:nvSpPr>
        <p:spPr/>
        <p:txBody>
          <a:bodyPr>
            <a:normAutofit fontScale="90000"/>
          </a:bodyPr>
          <a:lstStyle/>
          <a:p>
            <a:r>
              <a:rPr lang="fr-FR" dirty="0"/>
              <a:t>« Conception d’un banc de contre-mesure RADAR »</a:t>
            </a:r>
          </a:p>
        </p:txBody>
      </p:sp>
      <p:sp>
        <p:nvSpPr>
          <p:cNvPr id="3" name="Espace réservé du contenu 2">
            <a:extLst>
              <a:ext uri="{FF2B5EF4-FFF2-40B4-BE49-F238E27FC236}">
                <a16:creationId xmlns:a16="http://schemas.microsoft.com/office/drawing/2014/main" id="{82916D48-0761-E141-847D-E12889D7292A}"/>
              </a:ext>
            </a:extLst>
          </p:cNvPr>
          <p:cNvSpPr>
            <a:spLocks noGrp="1"/>
          </p:cNvSpPr>
          <p:nvPr>
            <p:ph idx="1"/>
          </p:nvPr>
        </p:nvSpPr>
        <p:spPr/>
        <p:txBody>
          <a:bodyPr/>
          <a:lstStyle/>
          <a:p>
            <a:r>
              <a:rPr lang="fr-FR" dirty="0"/>
              <a:t>École Royale Militaire – Département </a:t>
            </a:r>
            <a:r>
              <a:rPr lang="fr-FR" i="1" dirty="0"/>
              <a:t>CISS</a:t>
            </a:r>
            <a:r>
              <a:rPr lang="fr-FR" dirty="0"/>
              <a:t> </a:t>
            </a:r>
          </a:p>
          <a:p>
            <a:endParaRPr lang="fr-FR" dirty="0"/>
          </a:p>
          <a:p>
            <a:r>
              <a:rPr lang="fr-FR" dirty="0"/>
              <a:t>Spécificités dues à la situation sanitaire</a:t>
            </a:r>
          </a:p>
          <a:p>
            <a:endParaRPr lang="fr-FR" dirty="0"/>
          </a:p>
          <a:p>
            <a:r>
              <a:rPr lang="fr-FR" dirty="0"/>
              <a:t>Déroulement du stage et outils utilisés</a:t>
            </a:r>
          </a:p>
        </p:txBody>
      </p:sp>
    </p:spTree>
    <p:extLst>
      <p:ext uri="{BB962C8B-B14F-4D97-AF65-F5344CB8AC3E}">
        <p14:creationId xmlns:p14="http://schemas.microsoft.com/office/powerpoint/2010/main" val="41746712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F0050-DECB-A748-BB4B-F0E4E1DBE63C}"/>
              </a:ext>
            </a:extLst>
          </p:cNvPr>
          <p:cNvSpPr>
            <a:spLocks noGrp="1"/>
          </p:cNvSpPr>
          <p:nvPr>
            <p:ph type="title"/>
          </p:nvPr>
        </p:nvSpPr>
        <p:spPr/>
        <p:txBody>
          <a:bodyPr/>
          <a:lstStyle/>
          <a:p>
            <a:r>
              <a:rPr lang="fr-FR" dirty="0"/>
              <a:t>Jupyter® Notebook</a:t>
            </a:r>
          </a:p>
        </p:txBody>
      </p:sp>
      <p:pic>
        <p:nvPicPr>
          <p:cNvPr id="7" name="Espace réservé du contenu 6" descr="Une image contenant texte&#10;&#10;Description générée automatiquement">
            <a:extLst>
              <a:ext uri="{FF2B5EF4-FFF2-40B4-BE49-F238E27FC236}">
                <a16:creationId xmlns:a16="http://schemas.microsoft.com/office/drawing/2014/main" id="{46D74937-5675-F04A-871C-C8228DFCEDDB}"/>
              </a:ext>
            </a:extLst>
          </p:cNvPr>
          <p:cNvPicPr>
            <a:picLocks noGrp="1" noChangeAspect="1"/>
          </p:cNvPicPr>
          <p:nvPr>
            <p:ph sz="half" idx="2"/>
          </p:nvPr>
        </p:nvPicPr>
        <p:blipFill>
          <a:blip r:embed="rId3"/>
          <a:stretch>
            <a:fillRect/>
          </a:stretch>
        </p:blipFill>
        <p:spPr>
          <a:xfrm>
            <a:off x="4083048" y="3107047"/>
            <a:ext cx="6813550" cy="2643264"/>
          </a:xfrm>
        </p:spPr>
      </p:pic>
      <p:pic>
        <p:nvPicPr>
          <p:cNvPr id="5" name="Espace réservé du contenu 4">
            <a:extLst>
              <a:ext uri="{FF2B5EF4-FFF2-40B4-BE49-F238E27FC236}">
                <a16:creationId xmlns:a16="http://schemas.microsoft.com/office/drawing/2014/main" id="{2275D204-D314-D64C-9731-815A5E1F556E}"/>
              </a:ext>
            </a:extLst>
          </p:cNvPr>
          <p:cNvPicPr>
            <a:picLocks noGrp="1"/>
          </p:cNvPicPr>
          <p:nvPr>
            <p:ph sz="half" idx="1"/>
          </p:nvPr>
        </p:nvPicPr>
        <p:blipFill rotWithShape="1">
          <a:blip r:embed="rId4" cstate="print">
            <a:extLst>
              <a:ext uri="{28A0092B-C50C-407E-A947-70E740481C1C}">
                <a14:useLocalDpi xmlns:a14="http://schemas.microsoft.com/office/drawing/2010/main" val="0"/>
              </a:ext>
            </a:extLst>
          </a:blip>
          <a:srcRect t="12090" r="307" b="22517"/>
          <a:stretch/>
        </p:blipFill>
        <p:spPr bwMode="auto">
          <a:xfrm>
            <a:off x="1292225" y="3300441"/>
            <a:ext cx="2047163" cy="1941170"/>
          </a:xfrm>
          <a:prstGeom prst="rect">
            <a:avLst/>
          </a:prstGeom>
          <a:ln>
            <a:noFill/>
          </a:ln>
          <a:extLst>
            <a:ext uri="{53640926-AAD7-44D8-BBD7-CCE9431645EC}">
              <a14:shadowObscured xmlns:a14="http://schemas.microsoft.com/office/drawing/2010/main"/>
            </a:ext>
          </a:extLst>
        </p:spPr>
      </p:pic>
      <p:cxnSp>
        <p:nvCxnSpPr>
          <p:cNvPr id="9" name="Connecteur droit avec flèche 8">
            <a:extLst>
              <a:ext uri="{FF2B5EF4-FFF2-40B4-BE49-F238E27FC236}">
                <a16:creationId xmlns:a16="http://schemas.microsoft.com/office/drawing/2014/main" id="{A7316BF5-7B0F-8E49-826A-0D6C9D706A36}"/>
              </a:ext>
            </a:extLst>
          </p:cNvPr>
          <p:cNvCxnSpPr/>
          <p:nvPr/>
        </p:nvCxnSpPr>
        <p:spPr>
          <a:xfrm>
            <a:off x="3233530" y="2796209"/>
            <a:ext cx="849518" cy="324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99172231-FBA9-EF45-8066-B6F87B4DE4BD}"/>
              </a:ext>
            </a:extLst>
          </p:cNvPr>
          <p:cNvCxnSpPr>
            <a:cxnSpLocks/>
          </p:cNvCxnSpPr>
          <p:nvPr/>
        </p:nvCxnSpPr>
        <p:spPr>
          <a:xfrm flipH="1">
            <a:off x="8339341" y="3657600"/>
            <a:ext cx="1096207" cy="2113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1FB969B1-AA97-8546-B1B2-E7D0758772AE}"/>
              </a:ext>
            </a:extLst>
          </p:cNvPr>
          <p:cNvCxnSpPr>
            <a:cxnSpLocks/>
          </p:cNvCxnSpPr>
          <p:nvPr/>
        </p:nvCxnSpPr>
        <p:spPr>
          <a:xfrm flipV="1">
            <a:off x="3233530" y="5421843"/>
            <a:ext cx="849518" cy="380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FF0A58C-C27D-5640-A998-15831BD4C303}"/>
              </a:ext>
            </a:extLst>
          </p:cNvPr>
          <p:cNvSpPr txBox="1"/>
          <p:nvPr/>
        </p:nvSpPr>
        <p:spPr>
          <a:xfrm>
            <a:off x="1582177" y="2570244"/>
            <a:ext cx="1815388" cy="369332"/>
          </a:xfrm>
          <a:prstGeom prst="rect">
            <a:avLst/>
          </a:prstGeom>
          <a:noFill/>
        </p:spPr>
        <p:txBody>
          <a:bodyPr wrap="square" rtlCol="0">
            <a:spAutoFit/>
          </a:bodyPr>
          <a:lstStyle/>
          <a:p>
            <a:r>
              <a:rPr lang="fr-FR" dirty="0">
                <a:solidFill>
                  <a:schemeClr val="bg1">
                    <a:lumMod val="50000"/>
                  </a:schemeClr>
                </a:solidFill>
              </a:rPr>
              <a:t>Console Python</a:t>
            </a:r>
          </a:p>
        </p:txBody>
      </p:sp>
      <p:sp>
        <p:nvSpPr>
          <p:cNvPr id="15" name="ZoneTexte 14">
            <a:extLst>
              <a:ext uri="{FF2B5EF4-FFF2-40B4-BE49-F238E27FC236}">
                <a16:creationId xmlns:a16="http://schemas.microsoft.com/office/drawing/2014/main" id="{16D94C4A-1E34-6F47-B12B-546B2A31EB75}"/>
              </a:ext>
            </a:extLst>
          </p:cNvPr>
          <p:cNvSpPr txBox="1"/>
          <p:nvPr/>
        </p:nvSpPr>
        <p:spPr>
          <a:xfrm>
            <a:off x="9435548" y="3420942"/>
            <a:ext cx="1815388" cy="369332"/>
          </a:xfrm>
          <a:prstGeom prst="rect">
            <a:avLst/>
          </a:prstGeom>
          <a:noFill/>
        </p:spPr>
        <p:txBody>
          <a:bodyPr wrap="square" rtlCol="0">
            <a:spAutoFit/>
          </a:bodyPr>
          <a:lstStyle/>
          <a:p>
            <a:r>
              <a:rPr lang="fr-FR" dirty="0" err="1">
                <a:solidFill>
                  <a:schemeClr val="bg1">
                    <a:lumMod val="50000"/>
                  </a:schemeClr>
                </a:solidFill>
              </a:rPr>
              <a:t>Markdown</a:t>
            </a:r>
            <a:endParaRPr lang="fr-FR" dirty="0">
              <a:solidFill>
                <a:schemeClr val="bg1">
                  <a:lumMod val="50000"/>
                </a:schemeClr>
              </a:solidFill>
            </a:endParaRPr>
          </a:p>
        </p:txBody>
      </p:sp>
      <p:sp>
        <p:nvSpPr>
          <p:cNvPr id="16" name="ZoneTexte 15">
            <a:extLst>
              <a:ext uri="{FF2B5EF4-FFF2-40B4-BE49-F238E27FC236}">
                <a16:creationId xmlns:a16="http://schemas.microsoft.com/office/drawing/2014/main" id="{07958CB1-FDBB-BD42-B9D5-5F0D9D529B0F}"/>
              </a:ext>
            </a:extLst>
          </p:cNvPr>
          <p:cNvSpPr txBox="1"/>
          <p:nvPr/>
        </p:nvSpPr>
        <p:spPr>
          <a:xfrm>
            <a:off x="1582177" y="5617637"/>
            <a:ext cx="1815388" cy="369332"/>
          </a:xfrm>
          <a:prstGeom prst="rect">
            <a:avLst/>
          </a:prstGeom>
          <a:noFill/>
        </p:spPr>
        <p:txBody>
          <a:bodyPr wrap="square" rtlCol="0">
            <a:spAutoFit/>
          </a:bodyPr>
          <a:lstStyle/>
          <a:p>
            <a:r>
              <a:rPr lang="fr-FR" dirty="0">
                <a:solidFill>
                  <a:schemeClr val="bg1">
                    <a:lumMod val="50000"/>
                  </a:schemeClr>
                </a:solidFill>
              </a:rPr>
              <a:t>Script Python</a:t>
            </a:r>
          </a:p>
        </p:txBody>
      </p:sp>
    </p:spTree>
    <p:extLst>
      <p:ext uri="{BB962C8B-B14F-4D97-AF65-F5344CB8AC3E}">
        <p14:creationId xmlns:p14="http://schemas.microsoft.com/office/powerpoint/2010/main" val="3142287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D449F6-A718-AD4F-99DC-A76AC065CD15}"/>
              </a:ext>
            </a:extLst>
          </p:cNvPr>
          <p:cNvSpPr>
            <a:spLocks noGrp="1"/>
          </p:cNvSpPr>
          <p:nvPr>
            <p:ph type="title"/>
          </p:nvPr>
        </p:nvSpPr>
        <p:spPr/>
        <p:txBody>
          <a:bodyPr/>
          <a:lstStyle/>
          <a:p>
            <a:r>
              <a:rPr lang="fr-FR" dirty="0"/>
              <a:t>Git® et GitHub®</a:t>
            </a:r>
          </a:p>
        </p:txBody>
      </p:sp>
      <p:pic>
        <p:nvPicPr>
          <p:cNvPr id="6" name="Espace réservé du contenu 5">
            <a:extLst>
              <a:ext uri="{FF2B5EF4-FFF2-40B4-BE49-F238E27FC236}">
                <a16:creationId xmlns:a16="http://schemas.microsoft.com/office/drawing/2014/main" id="{2B3B23A7-86A8-984F-97B8-2DAF3D308BAF}"/>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1012971" y="2940020"/>
            <a:ext cx="2517805" cy="2517805"/>
          </a:xfrm>
        </p:spPr>
      </p:pic>
      <p:pic>
        <p:nvPicPr>
          <p:cNvPr id="8" name="Espace réservé du contenu 7" descr="Une image contenant texte&#10;&#10;Description générée automatiquement">
            <a:extLst>
              <a:ext uri="{FF2B5EF4-FFF2-40B4-BE49-F238E27FC236}">
                <a16:creationId xmlns:a16="http://schemas.microsoft.com/office/drawing/2014/main" id="{EFF7007A-C2F6-0D42-8640-A8DBBDF35D88}"/>
              </a:ext>
            </a:extLst>
          </p:cNvPr>
          <p:cNvPicPr>
            <a:picLocks noGrp="1" noChangeAspect="1"/>
          </p:cNvPicPr>
          <p:nvPr>
            <p:ph sz="half" idx="2"/>
          </p:nvPr>
        </p:nvPicPr>
        <p:blipFill>
          <a:blip r:embed="rId5"/>
          <a:stretch>
            <a:fillRect/>
          </a:stretch>
        </p:blipFill>
        <p:spPr>
          <a:xfrm>
            <a:off x="3868085" y="2660333"/>
            <a:ext cx="7028513" cy="3375312"/>
          </a:xfrm>
        </p:spPr>
      </p:pic>
    </p:spTree>
    <p:extLst>
      <p:ext uri="{BB962C8B-B14F-4D97-AF65-F5344CB8AC3E}">
        <p14:creationId xmlns:p14="http://schemas.microsoft.com/office/powerpoint/2010/main" val="2348248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5" name="Graphique 14">
            <a:extLst>
              <a:ext uri="{FF2B5EF4-FFF2-40B4-BE49-F238E27FC236}">
                <a16:creationId xmlns:a16="http://schemas.microsoft.com/office/drawing/2014/main" id="{489F8EB5-691B-B643-8442-7D9F4C3FBF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868167">
            <a:off x="9235820" y="4686698"/>
            <a:ext cx="929199" cy="929199"/>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9" name="Graphique 18">
            <a:extLst>
              <a:ext uri="{FF2B5EF4-FFF2-40B4-BE49-F238E27FC236}">
                <a16:creationId xmlns:a16="http://schemas.microsoft.com/office/drawing/2014/main" id="{CA0D8D25-AF81-EC48-9410-7079608BBD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99105" y="3667571"/>
            <a:ext cx="2508746" cy="2508746"/>
          </a:xfrm>
          <a:prstGeom prst="rect">
            <a:avLst/>
          </a:prstGeom>
        </p:spPr>
      </p:pic>
    </p:spTree>
    <p:extLst>
      <p:ext uri="{BB962C8B-B14F-4D97-AF65-F5344CB8AC3E}">
        <p14:creationId xmlns:p14="http://schemas.microsoft.com/office/powerpoint/2010/main" val="55073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0.02851 0.02916 L 0.70651 0.58819 " pathEditMode="relative" ptsTypes="AA">
                                      <p:cBhvr>
                                        <p:cTn id="43" dur="2000" fill="hold"/>
                                        <p:tgtEl>
                                          <p:spTgt spid="17"/>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6" name="Graphique 15">
            <a:extLst>
              <a:ext uri="{FF2B5EF4-FFF2-40B4-BE49-F238E27FC236}">
                <a16:creationId xmlns:a16="http://schemas.microsoft.com/office/drawing/2014/main" id="{5E1CDC6E-6802-D443-BC34-5623725BF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410847">
            <a:off x="9725758" y="5203767"/>
            <a:ext cx="238067" cy="240894"/>
          </a:xfrm>
          <a:prstGeom prst="rect">
            <a:avLst/>
          </a:prstGeom>
        </p:spPr>
      </p:pic>
      <p:pic>
        <p:nvPicPr>
          <p:cNvPr id="5" name="Graphique 4">
            <a:extLst>
              <a:ext uri="{FF2B5EF4-FFF2-40B4-BE49-F238E27FC236}">
                <a16:creationId xmlns:a16="http://schemas.microsoft.com/office/drawing/2014/main" id="{7176F486-71CD-264F-ABEE-6145E22023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77262" y="1003738"/>
            <a:ext cx="946281" cy="946281"/>
          </a:xfrm>
          <a:prstGeom prst="rect">
            <a:avLst/>
          </a:prstGeom>
        </p:spPr>
      </p:pic>
      <p:pic>
        <p:nvPicPr>
          <p:cNvPr id="18" name="Graphique 17">
            <a:extLst>
              <a:ext uri="{FF2B5EF4-FFF2-40B4-BE49-F238E27FC236}">
                <a16:creationId xmlns:a16="http://schemas.microsoft.com/office/drawing/2014/main" id="{6C3D4B7B-65AA-2B46-A2E8-639073523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13881" y="4171555"/>
            <a:ext cx="946281" cy="946281"/>
          </a:xfrm>
          <a:prstGeom prst="rect">
            <a:avLst/>
          </a:prstGeom>
        </p:spPr>
      </p:pic>
      <p:pic>
        <p:nvPicPr>
          <p:cNvPr id="19" name="Graphique 18">
            <a:extLst>
              <a:ext uri="{FF2B5EF4-FFF2-40B4-BE49-F238E27FC236}">
                <a16:creationId xmlns:a16="http://schemas.microsoft.com/office/drawing/2014/main" id="{14DFF359-858B-C14D-BF14-5F6E4D91A1A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66483" y="3667572"/>
            <a:ext cx="946281" cy="946281"/>
          </a:xfrm>
          <a:prstGeom prst="rect">
            <a:avLst/>
          </a:prstGeom>
        </p:spPr>
      </p:pic>
      <p:pic>
        <p:nvPicPr>
          <p:cNvPr id="21" name="Graphique 20">
            <a:extLst>
              <a:ext uri="{FF2B5EF4-FFF2-40B4-BE49-F238E27FC236}">
                <a16:creationId xmlns:a16="http://schemas.microsoft.com/office/drawing/2014/main" id="{545869F4-3B9D-A747-AEE9-D8AF6816FC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10884" y="875906"/>
            <a:ext cx="946281" cy="946281"/>
          </a:xfrm>
          <a:prstGeom prst="rect">
            <a:avLst/>
          </a:prstGeom>
        </p:spPr>
      </p:pic>
    </p:spTree>
    <p:extLst>
      <p:ext uri="{BB962C8B-B14F-4D97-AF65-F5344CB8AC3E}">
        <p14:creationId xmlns:p14="http://schemas.microsoft.com/office/powerpoint/2010/main" val="15015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37B05-BFEA-724C-B5D8-5169018BDB84}"/>
              </a:ext>
            </a:extLst>
          </p:cNvPr>
          <p:cNvSpPr>
            <a:spLocks noGrp="1"/>
          </p:cNvSpPr>
          <p:nvPr>
            <p:ph type="title"/>
          </p:nvPr>
        </p:nvSpPr>
        <p:spPr>
          <a:xfrm>
            <a:off x="1295399" y="1041400"/>
            <a:ext cx="3733801" cy="2214032"/>
          </a:xfrm>
        </p:spPr>
        <p:txBody>
          <a:bodyPr/>
          <a:lstStyle/>
          <a:p>
            <a:r>
              <a:rPr lang="fr-FR" sz="3200" b="1" dirty="0"/>
              <a:t>Processus de contre-mesure</a:t>
            </a:r>
            <a:br>
              <a:rPr lang="fr-FR" dirty="0"/>
            </a:br>
            <a:endParaRPr lang="fr-FR" dirty="0"/>
          </a:p>
        </p:txBody>
      </p:sp>
      <p:sp>
        <p:nvSpPr>
          <p:cNvPr id="4" name="Espace réservé du texte 3">
            <a:extLst>
              <a:ext uri="{FF2B5EF4-FFF2-40B4-BE49-F238E27FC236}">
                <a16:creationId xmlns:a16="http://schemas.microsoft.com/office/drawing/2014/main" id="{7FE2CB04-30EC-D14A-8366-5EF09BF01673}"/>
              </a:ext>
            </a:extLst>
          </p:cNvPr>
          <p:cNvSpPr>
            <a:spLocks noGrp="1"/>
          </p:cNvSpPr>
          <p:nvPr>
            <p:ph type="body" sz="half" idx="2"/>
          </p:nvPr>
        </p:nvSpPr>
        <p:spPr>
          <a:xfrm>
            <a:off x="1295399" y="3255432"/>
            <a:ext cx="4291014" cy="2561168"/>
          </a:xfrm>
        </p:spPr>
        <p:txBody>
          <a:bodyPr/>
          <a:lstStyle/>
          <a:p>
            <a:pPr marL="285750" indent="-285750" algn="l">
              <a:buFontTx/>
              <a:buChar char="-"/>
            </a:pPr>
            <a:r>
              <a:rPr lang="fr-FR" sz="2000" i="1" dirty="0"/>
              <a:t>Décomposition en plusieurs phases </a:t>
            </a:r>
          </a:p>
          <a:p>
            <a:pPr marL="285750" indent="-285750" algn="l">
              <a:buFontTx/>
              <a:buChar char="-"/>
            </a:pPr>
            <a:endParaRPr lang="fr-FR" sz="2000" dirty="0"/>
          </a:p>
          <a:p>
            <a:pPr marL="285750" indent="-285750" algn="l">
              <a:buFontTx/>
              <a:buChar char="-"/>
            </a:pPr>
            <a:r>
              <a:rPr lang="fr-FR" sz="2000" dirty="0"/>
              <a:t>‘</a:t>
            </a:r>
            <a:r>
              <a:rPr lang="fr-FR" sz="2000" i="1" dirty="0"/>
              <a:t>Traduction’ en termes techniques – Simulation</a:t>
            </a:r>
          </a:p>
          <a:p>
            <a:pPr marL="285750" indent="-285750" algn="l">
              <a:buFontTx/>
              <a:buChar char="-"/>
            </a:pPr>
            <a:endParaRPr lang="fr-FR" dirty="0"/>
          </a:p>
          <a:p>
            <a:pPr marL="285750" indent="-285750" algn="l">
              <a:buFontTx/>
              <a:buChar char="-"/>
            </a:pPr>
            <a:r>
              <a:rPr lang="fr-FR" sz="2000" i="1" dirty="0"/>
              <a:t>Conception d’un banc de test</a:t>
            </a:r>
          </a:p>
          <a:p>
            <a:pPr marL="285750" indent="-285750" algn="l">
              <a:buFontTx/>
              <a:buChar char="-"/>
            </a:pPr>
            <a:endParaRPr lang="fr-FR" dirty="0"/>
          </a:p>
        </p:txBody>
      </p:sp>
      <p:sp>
        <p:nvSpPr>
          <p:cNvPr id="5" name="ZoneTexte 4">
            <a:extLst>
              <a:ext uri="{FF2B5EF4-FFF2-40B4-BE49-F238E27FC236}">
                <a16:creationId xmlns:a16="http://schemas.microsoft.com/office/drawing/2014/main" id="{C2CAED05-653B-314E-877E-B1EDAC1D41AC}"/>
              </a:ext>
            </a:extLst>
          </p:cNvPr>
          <p:cNvSpPr txBox="1"/>
          <p:nvPr/>
        </p:nvSpPr>
        <p:spPr>
          <a:xfrm>
            <a:off x="5486400" y="1344512"/>
            <a:ext cx="5586413" cy="369332"/>
          </a:xfrm>
          <a:prstGeom prst="rect">
            <a:avLst/>
          </a:prstGeom>
          <a:noFill/>
        </p:spPr>
        <p:txBody>
          <a:bodyPr wrap="square" rtlCol="0">
            <a:spAutoFit/>
          </a:bodyPr>
          <a:lstStyle/>
          <a:p>
            <a:pPr algn="ctr"/>
            <a:r>
              <a:rPr lang="fr-FR" dirty="0"/>
              <a:t>Estimation des directions d’arrivées des signaux RADAR</a:t>
            </a:r>
          </a:p>
        </p:txBody>
      </p:sp>
      <p:sp>
        <p:nvSpPr>
          <p:cNvPr id="6" name="ZoneTexte 5">
            <a:extLst>
              <a:ext uri="{FF2B5EF4-FFF2-40B4-BE49-F238E27FC236}">
                <a16:creationId xmlns:a16="http://schemas.microsoft.com/office/drawing/2014/main" id="{72810FF4-FAA6-CB4E-938D-37C7832A8DB1}"/>
              </a:ext>
            </a:extLst>
          </p:cNvPr>
          <p:cNvSpPr txBox="1"/>
          <p:nvPr/>
        </p:nvSpPr>
        <p:spPr>
          <a:xfrm>
            <a:off x="5548314" y="3303557"/>
            <a:ext cx="5586413" cy="369332"/>
          </a:xfrm>
          <a:prstGeom prst="rect">
            <a:avLst/>
          </a:prstGeom>
          <a:noFill/>
        </p:spPr>
        <p:txBody>
          <a:bodyPr wrap="square" rtlCol="0">
            <a:spAutoFit/>
          </a:bodyPr>
          <a:lstStyle/>
          <a:p>
            <a:pPr algn="ctr"/>
            <a:r>
              <a:rPr lang="fr-FR" dirty="0"/>
              <a:t>Analyse et traitement des signaux</a:t>
            </a:r>
          </a:p>
        </p:txBody>
      </p:sp>
      <p:sp>
        <p:nvSpPr>
          <p:cNvPr id="7" name="ZoneTexte 6">
            <a:extLst>
              <a:ext uri="{FF2B5EF4-FFF2-40B4-BE49-F238E27FC236}">
                <a16:creationId xmlns:a16="http://schemas.microsoft.com/office/drawing/2014/main" id="{BECC95E5-96ED-794D-BF7C-B96608818A65}"/>
              </a:ext>
            </a:extLst>
          </p:cNvPr>
          <p:cNvSpPr txBox="1"/>
          <p:nvPr/>
        </p:nvSpPr>
        <p:spPr>
          <a:xfrm>
            <a:off x="5486400" y="5262602"/>
            <a:ext cx="5586413" cy="369332"/>
          </a:xfrm>
          <a:prstGeom prst="rect">
            <a:avLst/>
          </a:prstGeom>
          <a:noFill/>
        </p:spPr>
        <p:txBody>
          <a:bodyPr wrap="square" rtlCol="0">
            <a:spAutoFit/>
          </a:bodyPr>
          <a:lstStyle/>
          <a:p>
            <a:pPr algn="ctr"/>
            <a:r>
              <a:rPr lang="fr-FR" dirty="0"/>
              <a:t> Production d’un écho trompeur</a:t>
            </a:r>
          </a:p>
        </p:txBody>
      </p:sp>
      <p:sp>
        <p:nvSpPr>
          <p:cNvPr id="8" name="Flèche vers le bas 7">
            <a:extLst>
              <a:ext uri="{FF2B5EF4-FFF2-40B4-BE49-F238E27FC236}">
                <a16:creationId xmlns:a16="http://schemas.microsoft.com/office/drawing/2014/main" id="{92363E24-3A11-3D4E-8545-7D9EB0DE3BBF}"/>
              </a:ext>
            </a:extLst>
          </p:cNvPr>
          <p:cNvSpPr/>
          <p:nvPr/>
        </p:nvSpPr>
        <p:spPr>
          <a:xfrm>
            <a:off x="8099204" y="2085034"/>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Flèche vers le bas 8">
            <a:extLst>
              <a:ext uri="{FF2B5EF4-FFF2-40B4-BE49-F238E27FC236}">
                <a16:creationId xmlns:a16="http://schemas.microsoft.com/office/drawing/2014/main" id="{D375549D-D30E-DC4A-8186-289ADC115549}"/>
              </a:ext>
            </a:extLst>
          </p:cNvPr>
          <p:cNvSpPr/>
          <p:nvPr/>
        </p:nvSpPr>
        <p:spPr>
          <a:xfrm>
            <a:off x="8118254" y="4046812"/>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cxnSp>
        <p:nvCxnSpPr>
          <p:cNvPr id="11" name="Connecteur en arc 10">
            <a:extLst>
              <a:ext uri="{FF2B5EF4-FFF2-40B4-BE49-F238E27FC236}">
                <a16:creationId xmlns:a16="http://schemas.microsoft.com/office/drawing/2014/main" id="{D136E06C-39ED-A040-8BB0-3B789D7958FE}"/>
              </a:ext>
            </a:extLst>
          </p:cNvPr>
          <p:cNvCxnSpPr>
            <a:cxnSpLocks/>
            <a:endCxn id="5" idx="1"/>
          </p:cNvCxnSpPr>
          <p:nvPr/>
        </p:nvCxnSpPr>
        <p:spPr>
          <a:xfrm rot="5400000" flipH="1" flipV="1">
            <a:off x="4113971" y="2115796"/>
            <a:ext cx="1959047" cy="78581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pic>
        <p:nvPicPr>
          <p:cNvPr id="17" name="Graphique 16">
            <a:extLst>
              <a:ext uri="{FF2B5EF4-FFF2-40B4-BE49-F238E27FC236}">
                <a16:creationId xmlns:a16="http://schemas.microsoft.com/office/drawing/2014/main" id="{D6E48313-BCBA-C446-A649-851BAF4E0B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36467">
            <a:off x="10316453" y="5259774"/>
            <a:ext cx="381000" cy="374989"/>
          </a:xfrm>
          <a:prstGeom prst="rect">
            <a:avLst/>
          </a:prstGeom>
        </p:spPr>
      </p:pic>
    </p:spTree>
    <p:extLst>
      <p:ext uri="{BB962C8B-B14F-4D97-AF65-F5344CB8AC3E}">
        <p14:creationId xmlns:p14="http://schemas.microsoft.com/office/powerpoint/2010/main" val="3038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Organique</Template>
  <TotalTime>89</TotalTime>
  <Words>523</Words>
  <Application>Microsoft Macintosh PowerPoint</Application>
  <PresentationFormat>Grand écran</PresentationFormat>
  <Paragraphs>75</Paragraphs>
  <Slides>7</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Garamond</vt:lpstr>
      <vt:lpstr>Organique</vt:lpstr>
      <vt:lpstr>Soutenance de stage Assistant Ingénieur</vt:lpstr>
      <vt:lpstr>« Conception d’un banc de contre-mesure RADAR »</vt:lpstr>
      <vt:lpstr>Jupyter® Notebook</vt:lpstr>
      <vt:lpstr>Git® et GitHub®</vt:lpstr>
      <vt:lpstr>Mise en contexte</vt:lpstr>
      <vt:lpstr>Mise en contexte</vt:lpstr>
      <vt:lpstr>Processus de contre-mesure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stage Assistant Ingénieur</dc:title>
  <dc:creator>Maxime BARRET (FISE_2021)</dc:creator>
  <cp:lastModifiedBy>Maxime BARRET (FISE_2021)</cp:lastModifiedBy>
  <cp:revision>16</cp:revision>
  <dcterms:created xsi:type="dcterms:W3CDTF">2020-10-11T12:22:05Z</dcterms:created>
  <dcterms:modified xsi:type="dcterms:W3CDTF">2020-10-11T13:51:58Z</dcterms:modified>
</cp:coreProperties>
</file>