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  <p:sldMasterId id="2147483676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4" r:id="rId8"/>
    <p:sldId id="265" r:id="rId9"/>
    <p:sldId id="266" r:id="rId10"/>
    <p:sldId id="26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4"/>
    <p:restoredTop sz="94703"/>
  </p:normalViewPr>
  <p:slideViewPr>
    <p:cSldViewPr snapToGrid="0">
      <p:cViewPr varScale="1">
        <p:scale>
          <a:sx n="120" d="100"/>
          <a:sy n="120" d="100"/>
        </p:scale>
        <p:origin x="25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tel" type="title">
  <p:cSld name="TITL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6000"/>
              <a:buFont typeface="Helvetica Neue"/>
              <a:buNone/>
              <a:defRPr sz="6000">
                <a:solidFill>
                  <a:srgbClr val="FFA3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400"/>
              <a:buNone/>
              <a:defRPr sz="2400">
                <a:solidFill>
                  <a:srgbClr val="FEFEFE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44" name="Google Shape;44;p2" descr="A logo with a letter f in a circ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skjermbilde">
  <p:cSld name="Fullskjermbild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1"/>
          <p:cNvSpPr txBox="1">
            <a:spLocks noGrp="1"/>
          </p:cNvSpPr>
          <p:nvPr>
            <p:ph type="title"/>
          </p:nvPr>
        </p:nvSpPr>
        <p:spPr>
          <a:xfrm>
            <a:off x="838200" y="133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6000"/>
              <a:buFont typeface="Helvetica Neue"/>
              <a:buNone/>
              <a:defRPr sz="6000">
                <a:solidFill>
                  <a:srgbClr val="FFA3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1" name="Google Shape;91;p11" descr="A logo with a letter f in a circ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1"/>
          <p:cNvSpPr txBox="1">
            <a:spLocks noGrp="1"/>
          </p:cNvSpPr>
          <p:nvPr>
            <p:ph type="subTitle" idx="1"/>
          </p:nvPr>
        </p:nvSpPr>
        <p:spPr>
          <a:xfrm>
            <a:off x="838200" y="2725093"/>
            <a:ext cx="10515600" cy="16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400"/>
              <a:buNone/>
              <a:defRPr sz="2400">
                <a:solidFill>
                  <a:srgbClr val="BFBFBF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ullskjermbilde">
  <p:cSld name="2_Fullskjermbild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>
            <a:off x="838200" y="133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6000"/>
              <a:buFont typeface="Helvetica Neue"/>
              <a:buNone/>
              <a:defRPr sz="6000">
                <a:solidFill>
                  <a:srgbClr val="FFA3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6" name="Google Shape;96;p12" descr="A logo with a letter f in a circ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mt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3" descr="A logo with a letter f in a circ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Fullskjermbilde">
  <p:cSld name="1_Fullskjermbild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838200" y="133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6000"/>
              <a:buFont typeface="Helvetica Neue"/>
              <a:buNone/>
              <a:defRPr sz="6000">
                <a:solidFill>
                  <a:srgbClr val="FFA3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2" name="Google Shape;102;p14" descr="A logo with a letter f in a circ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erson">
  <p:cSld name="1_Per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/>
          <p:nvPr/>
        </p:nvSpPr>
        <p:spPr>
          <a:xfrm>
            <a:off x="0" y="1"/>
            <a:ext cx="12192000" cy="2805600"/>
          </a:xfrm>
          <a:prstGeom prst="rect">
            <a:avLst/>
          </a:prstGeom>
          <a:solidFill>
            <a:srgbClr val="F2F3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237" y="1000124"/>
            <a:ext cx="2440153" cy="305019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3972124" y="1499784"/>
            <a:ext cx="7983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4000"/>
              <a:buFont typeface="Helvetica Neue"/>
              <a:buNone/>
              <a:defRPr sz="4000" b="1">
                <a:solidFill>
                  <a:srgbClr val="FFA3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3971562" y="1000125"/>
            <a:ext cx="79758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667"/>
              <a:buNone/>
              <a:defRPr sz="2667" b="0">
                <a:solidFill>
                  <a:srgbClr val="FEFEFE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>
            <a:spLocks noGrp="1"/>
          </p:cNvSpPr>
          <p:nvPr>
            <p:ph type="pic" idx="2"/>
          </p:nvPr>
        </p:nvSpPr>
        <p:spPr>
          <a:xfrm>
            <a:off x="1099928" y="1000125"/>
            <a:ext cx="2442600" cy="3050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15"/>
          <p:cNvSpPr txBox="1">
            <a:spLocks noGrp="1"/>
          </p:cNvSpPr>
          <p:nvPr>
            <p:ph type="body" idx="3"/>
          </p:nvPr>
        </p:nvSpPr>
        <p:spPr>
          <a:xfrm>
            <a:off x="3975651" y="3552172"/>
            <a:ext cx="7975800" cy="25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41E28"/>
              </a:buClr>
              <a:buSzPts val="2800"/>
              <a:buNone/>
              <a:defRPr sz="2800">
                <a:solidFill>
                  <a:srgbClr val="141E28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4"/>
          </p:nvPr>
        </p:nvSpPr>
        <p:spPr>
          <a:xfrm>
            <a:off x="3971561" y="2994120"/>
            <a:ext cx="79758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41E28"/>
              </a:buClr>
              <a:buSzPts val="2400"/>
              <a:buNone/>
              <a:defRPr sz="2400" b="0">
                <a:solidFill>
                  <a:srgbClr val="141E2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11" name="Google Shape;111;p15" descr="A logo with a letter f in a circ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gendefinert oppsett">
  <p:cSld name="Egendefinert oppset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/>
        </p:nvSpPr>
        <p:spPr>
          <a:xfrm>
            <a:off x="2334665" y="3105834"/>
            <a:ext cx="7522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Clocking in Today, to Unlock Tomorrow!</a:t>
            </a:r>
            <a:endParaRPr/>
          </a:p>
        </p:txBody>
      </p:sp>
      <p:pic>
        <p:nvPicPr>
          <p:cNvPr id="118" name="Google Shape;118;p17" descr="A logo with a letter f in a circ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på rød bakgrunn">
  <p:cSld name="Logo på rød bakgrun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8" descr="A logo with a letter f in a circ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73906" y="506906"/>
            <a:ext cx="5844188" cy="5844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tel" type="title">
  <p:cSld name="TITL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6000"/>
              <a:buFont typeface="Helvetica Neue"/>
              <a:buNone/>
              <a:defRPr sz="6000">
                <a:solidFill>
                  <a:srgbClr val="FFA3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  <a:defRPr sz="2400">
                <a:solidFill>
                  <a:srgbClr val="0C0C0C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24" name="Google Shape;124;p19" descr="A logo with a letter f in a circ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nktliste" type="obj">
  <p:cSld name="OBJEC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 descr="A logo with a letter f in a circ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961292" y="365125"/>
            <a:ext cx="10392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2400"/>
              <a:buFont typeface="Helvetica Neue"/>
              <a:buNone/>
              <a:defRPr>
                <a:solidFill>
                  <a:srgbClr val="FFA3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961292" y="1825625"/>
            <a:ext cx="10392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>
            <a:lvl1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000"/>
              <a:buChar char="•"/>
              <a:defRPr sz="2000" b="0">
                <a:solidFill>
                  <a:srgbClr val="0C0C0C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7315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tat">
  <p:cSld name="Sita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1008405" y="1917700"/>
            <a:ext cx="6486300" cy="20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3600"/>
              <a:buNone/>
              <a:defRPr sz="3600">
                <a:solidFill>
                  <a:srgbClr val="0C0C0C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2"/>
          </p:nvPr>
        </p:nvSpPr>
        <p:spPr>
          <a:xfrm>
            <a:off x="1008405" y="4203700"/>
            <a:ext cx="6486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A366"/>
              </a:buClr>
              <a:buSzPts val="2000"/>
              <a:buNone/>
              <a:defRPr b="1">
                <a:solidFill>
                  <a:srgbClr val="FFA366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3"/>
          </p:nvPr>
        </p:nvSpPr>
        <p:spPr>
          <a:xfrm>
            <a:off x="1008405" y="4686300"/>
            <a:ext cx="6486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000"/>
              <a:buNone/>
              <a:defRPr sz="2000">
                <a:solidFill>
                  <a:srgbClr val="0C0C0C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>
            <a:spLocks noGrp="1"/>
          </p:cNvSpPr>
          <p:nvPr>
            <p:ph type="pic" idx="4"/>
          </p:nvPr>
        </p:nvSpPr>
        <p:spPr>
          <a:xfrm>
            <a:off x="7672699" y="1404938"/>
            <a:ext cx="3810000" cy="4302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35" name="Google Shape;135;p21" descr="A logo with a letter f in a circ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">
  <p:cSld name="Per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/>
          <p:nvPr/>
        </p:nvSpPr>
        <p:spPr>
          <a:xfrm>
            <a:off x="0" y="1"/>
            <a:ext cx="12192000" cy="2805600"/>
          </a:xfrm>
          <a:prstGeom prst="rect">
            <a:avLst/>
          </a:prstGeom>
          <a:solidFill>
            <a:srgbClr val="F2F3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4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237" y="1000124"/>
            <a:ext cx="2440153" cy="305019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3972124" y="1499784"/>
            <a:ext cx="7983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4000"/>
              <a:buFont typeface="Helvetica Neue"/>
              <a:buNone/>
              <a:defRPr sz="4000" b="1">
                <a:solidFill>
                  <a:srgbClr val="FFA3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body" idx="1"/>
          </p:nvPr>
        </p:nvSpPr>
        <p:spPr>
          <a:xfrm>
            <a:off x="3971562" y="1000125"/>
            <a:ext cx="79758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667"/>
              <a:buNone/>
              <a:defRPr sz="2667" b="0">
                <a:solidFill>
                  <a:srgbClr val="FEFEFE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"/>
          <p:cNvSpPr>
            <a:spLocks noGrp="1"/>
          </p:cNvSpPr>
          <p:nvPr>
            <p:ph type="pic" idx="2"/>
          </p:nvPr>
        </p:nvSpPr>
        <p:spPr>
          <a:xfrm>
            <a:off x="1099928" y="1000125"/>
            <a:ext cx="2442600" cy="30501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3"/>
          <p:cNvSpPr txBox="1">
            <a:spLocks noGrp="1"/>
          </p:cNvSpPr>
          <p:nvPr>
            <p:ph type="body" idx="3"/>
          </p:nvPr>
        </p:nvSpPr>
        <p:spPr>
          <a:xfrm>
            <a:off x="3975651" y="3552172"/>
            <a:ext cx="7975800" cy="25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41E28"/>
              </a:buClr>
              <a:buSzPts val="2800"/>
              <a:buNone/>
              <a:defRPr sz="2800">
                <a:solidFill>
                  <a:srgbClr val="141E28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body" idx="4"/>
          </p:nvPr>
        </p:nvSpPr>
        <p:spPr>
          <a:xfrm>
            <a:off x="3971561" y="2994120"/>
            <a:ext cx="79758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41E28"/>
              </a:buClr>
              <a:buSzPts val="2400"/>
              <a:buNone/>
              <a:defRPr sz="2400" b="0">
                <a:solidFill>
                  <a:srgbClr val="141E2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3" name="Google Shape;53;p3" descr="A logo with a letter f in a circ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mmenligning" type="twoObj">
  <p:cSld name="TWO_OBJECT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1086678" y="365125"/>
            <a:ext cx="10267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2400"/>
              <a:buFont typeface="Helvetica Neue"/>
              <a:buNone/>
              <a:defRPr>
                <a:solidFill>
                  <a:srgbClr val="FFA3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body" idx="1"/>
          </p:nvPr>
        </p:nvSpPr>
        <p:spPr>
          <a:xfrm>
            <a:off x="1086678" y="1825625"/>
            <a:ext cx="4933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>
            <a:lvl1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000"/>
              <a:buChar char="•"/>
              <a:defRPr sz="2000" b="0">
                <a:solidFill>
                  <a:srgbClr val="0C0C0C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2"/>
          </p:nvPr>
        </p:nvSpPr>
        <p:spPr>
          <a:xfrm>
            <a:off x="6420676" y="1825625"/>
            <a:ext cx="4933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>
            <a:lvl1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000"/>
              <a:buChar char="•"/>
              <a:defRPr sz="2000" b="0">
                <a:solidFill>
                  <a:srgbClr val="0C0C0C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40" name="Google Shape;140;p22" descr="A logo with a letter f in a circ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skjermbilde">
  <p:cSld name="Fullskjermbild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838200" y="133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6000"/>
              <a:buFont typeface="Helvetica Neue"/>
              <a:buNone/>
              <a:defRPr sz="6000">
                <a:solidFill>
                  <a:srgbClr val="FFA3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44" name="Google Shape;144;p23" descr="A logo with a letter f in a circ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">
  <p:cSld name="Pers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/>
          <p:nvPr/>
        </p:nvSpPr>
        <p:spPr>
          <a:xfrm>
            <a:off x="0" y="1"/>
            <a:ext cx="12192000" cy="2805600"/>
          </a:xfrm>
          <a:prstGeom prst="rect">
            <a:avLst/>
          </a:prstGeom>
          <a:solidFill>
            <a:srgbClr val="F2F3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237" y="1000124"/>
            <a:ext cx="2440153" cy="305019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3972124" y="1499784"/>
            <a:ext cx="7983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4000"/>
              <a:buFont typeface="Helvetica Neue"/>
              <a:buNone/>
              <a:defRPr sz="4000" b="1">
                <a:solidFill>
                  <a:srgbClr val="FFA3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3971562" y="1000125"/>
            <a:ext cx="79758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667"/>
              <a:buNone/>
              <a:defRPr sz="2667" b="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4"/>
          <p:cNvSpPr>
            <a:spLocks noGrp="1"/>
          </p:cNvSpPr>
          <p:nvPr>
            <p:ph type="pic" idx="2"/>
          </p:nvPr>
        </p:nvSpPr>
        <p:spPr>
          <a:xfrm>
            <a:off x="1099928" y="1000125"/>
            <a:ext cx="2442600" cy="30501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24"/>
          <p:cNvSpPr txBox="1">
            <a:spLocks noGrp="1"/>
          </p:cNvSpPr>
          <p:nvPr>
            <p:ph type="body" idx="3"/>
          </p:nvPr>
        </p:nvSpPr>
        <p:spPr>
          <a:xfrm>
            <a:off x="3975651" y="3552172"/>
            <a:ext cx="7975800" cy="25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41E28"/>
              </a:buClr>
              <a:buSzPts val="2800"/>
              <a:buNone/>
              <a:defRPr sz="2800">
                <a:solidFill>
                  <a:srgbClr val="141E28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4"/>
          </p:nvPr>
        </p:nvSpPr>
        <p:spPr>
          <a:xfrm>
            <a:off x="3971561" y="2994120"/>
            <a:ext cx="79758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41E28"/>
              </a:buClr>
              <a:buSzPts val="2400"/>
              <a:buNone/>
              <a:defRPr sz="2400" b="0">
                <a:solidFill>
                  <a:srgbClr val="141E2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53" name="Google Shape;153;p24" descr="A logo with a letter f in a circ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mt" type="blank">
  <p:cSld name="BLANK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5" descr="A logo with a letter f in a circ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Fullskjermbilde">
  <p:cSld name="1_Fullskjermbild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838200" y="133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6000"/>
              <a:buFont typeface="Helvetica Neue"/>
              <a:buNone/>
              <a:defRPr sz="6000">
                <a:solidFill>
                  <a:srgbClr val="FFA3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9" name="Google Shape;159;p26" descr="A logo with a letter f in a circ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erson">
  <p:cSld name="1_Perso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/>
          <p:nvPr/>
        </p:nvSpPr>
        <p:spPr>
          <a:xfrm>
            <a:off x="0" y="1"/>
            <a:ext cx="12192000" cy="2805600"/>
          </a:xfrm>
          <a:prstGeom prst="rect">
            <a:avLst/>
          </a:prstGeom>
          <a:solidFill>
            <a:srgbClr val="F2F3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2237" y="1000124"/>
            <a:ext cx="2440153" cy="305019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972124" y="1499784"/>
            <a:ext cx="7983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4000"/>
              <a:buFont typeface="Helvetica Neue"/>
              <a:buNone/>
              <a:defRPr sz="4000" b="1">
                <a:solidFill>
                  <a:srgbClr val="FFA3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3971562" y="1000125"/>
            <a:ext cx="7975800" cy="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667"/>
              <a:buNone/>
              <a:defRPr sz="2667" b="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27"/>
          <p:cNvSpPr>
            <a:spLocks noGrp="1"/>
          </p:cNvSpPr>
          <p:nvPr>
            <p:ph type="pic" idx="2"/>
          </p:nvPr>
        </p:nvSpPr>
        <p:spPr>
          <a:xfrm>
            <a:off x="1099928" y="1000125"/>
            <a:ext cx="2442600" cy="3050100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7"/>
          <p:cNvSpPr txBox="1">
            <a:spLocks noGrp="1"/>
          </p:cNvSpPr>
          <p:nvPr>
            <p:ph type="body" idx="3"/>
          </p:nvPr>
        </p:nvSpPr>
        <p:spPr>
          <a:xfrm>
            <a:off x="3975651" y="3552172"/>
            <a:ext cx="7975800" cy="25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41E28"/>
              </a:buClr>
              <a:buSzPts val="2800"/>
              <a:buNone/>
              <a:defRPr sz="2800">
                <a:solidFill>
                  <a:srgbClr val="141E28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4"/>
          </p:nvPr>
        </p:nvSpPr>
        <p:spPr>
          <a:xfrm>
            <a:off x="3971561" y="2994120"/>
            <a:ext cx="79758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41E28"/>
              </a:buClr>
              <a:buSzPts val="2400"/>
              <a:buNone/>
              <a:defRPr sz="2400" b="0">
                <a:solidFill>
                  <a:srgbClr val="141E2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68" name="Google Shape;168;p27" descr="A logo with a letter f in a circ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kst venstre og bilde høyre">
  <p:cSld name="Tekst venstre og bilde høyre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721056" y="1883228"/>
            <a:ext cx="4933200" cy="3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>
            <a:lvl1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000"/>
              <a:buChar char="•"/>
              <a:defRPr sz="2000" b="0">
                <a:solidFill>
                  <a:srgbClr val="0C0C0C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2"/>
          </p:nvPr>
        </p:nvSpPr>
        <p:spPr>
          <a:xfrm>
            <a:off x="1661533" y="6370638"/>
            <a:ext cx="399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>
            <a:lvl1pPr marL="45720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2pPr>
            <a:lvl3pPr marL="1371600" lvl="2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marL="2286000" lvl="4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721056" y="707572"/>
            <a:ext cx="49332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2800"/>
              <a:buFont typeface="Helvetica Neue"/>
              <a:buNone/>
              <a:defRPr sz="2800">
                <a:solidFill>
                  <a:srgbClr val="FFA3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3" name="Google Shape;173;p28" descr="A logo with a letter f in a circ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>
            <a:spLocks noGrp="1"/>
          </p:cNvSpPr>
          <p:nvPr>
            <p:ph type="pic" idx="3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e til venstre og tekst til høyre">
  <p:cSld name="Bilde til venstre og tekst til høyre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6335472" y="1883228"/>
            <a:ext cx="4933200" cy="3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>
            <a:lvl1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000"/>
              <a:buChar char="•"/>
              <a:defRPr sz="2000" b="0">
                <a:solidFill>
                  <a:srgbClr val="0C0C0C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body" idx="3"/>
          </p:nvPr>
        </p:nvSpPr>
        <p:spPr>
          <a:xfrm>
            <a:off x="6335472" y="6370638"/>
            <a:ext cx="4230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>
            <a:lvl1pPr marL="45720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2pPr>
            <a:lvl3pPr marL="1371600" lvl="2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4pPr>
            <a:lvl5pPr marL="2286000" lvl="4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sldNum" idx="12"/>
          </p:nvPr>
        </p:nvSpPr>
        <p:spPr>
          <a:xfrm>
            <a:off x="10727473" y="6370637"/>
            <a:ext cx="12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xfrm>
            <a:off x="6335472" y="707572"/>
            <a:ext cx="49332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2800"/>
              <a:buFont typeface="Helvetica Neue"/>
              <a:buNone/>
              <a:defRPr sz="2800">
                <a:solidFill>
                  <a:srgbClr val="FFA3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1" name="Google Shape;181;p29" descr="A logo with a letter f in a circ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kst venstre og bilde høyre">
  <p:cSld name="Tekst venstre og bilde høyr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>
            <a:spLocks noGrp="1"/>
          </p:cNvSpPr>
          <p:nvPr>
            <p:ph type="body" idx="1"/>
          </p:nvPr>
        </p:nvSpPr>
        <p:spPr>
          <a:xfrm>
            <a:off x="721056" y="1883228"/>
            <a:ext cx="4933200" cy="3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>
            <a:lvl1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  <a:defRPr sz="2000" b="0">
                <a:solidFill>
                  <a:srgbClr val="FEFEFE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body" idx="2"/>
          </p:nvPr>
        </p:nvSpPr>
        <p:spPr>
          <a:xfrm>
            <a:off x="1661533" y="6370638"/>
            <a:ext cx="399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>
            <a:lvl1pPr marL="45720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b="0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 sz="900"/>
            </a:lvl2pPr>
            <a:lvl3pPr marL="1371600" lvl="2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 sz="900"/>
            </a:lvl3pPr>
            <a:lvl4pPr marL="1828800" lvl="3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 sz="900"/>
            </a:lvl4pPr>
            <a:lvl5pPr marL="2286000" lvl="4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 sz="9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title"/>
          </p:nvPr>
        </p:nvSpPr>
        <p:spPr>
          <a:xfrm>
            <a:off x="721056" y="707572"/>
            <a:ext cx="49332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2800"/>
              <a:buFont typeface="Helvetica Neue"/>
              <a:buNone/>
              <a:defRPr sz="2800">
                <a:solidFill>
                  <a:srgbClr val="FFA3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8" name="Google Shape;58;p4" descr="A logo with a letter f in a circ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4"/>
          <p:cNvSpPr>
            <a:spLocks noGrp="1"/>
          </p:cNvSpPr>
          <p:nvPr>
            <p:ph type="pic" idx="3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e til venstre og tekst til høyre">
  <p:cSld name="Bilde til venstre og tekst til høyr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>
            <a:spLocks noGrp="1"/>
          </p:cNvSpPr>
          <p:nvPr>
            <p:ph type="pic" idx="2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5"/>
          <p:cNvSpPr txBox="1">
            <a:spLocks noGrp="1"/>
          </p:cNvSpPr>
          <p:nvPr>
            <p:ph type="body" idx="1"/>
          </p:nvPr>
        </p:nvSpPr>
        <p:spPr>
          <a:xfrm>
            <a:off x="6335472" y="1883228"/>
            <a:ext cx="4933200" cy="3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>
            <a:lvl1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  <a:defRPr sz="2000" b="0">
                <a:solidFill>
                  <a:srgbClr val="FEFEFE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body" idx="3"/>
          </p:nvPr>
        </p:nvSpPr>
        <p:spPr>
          <a:xfrm>
            <a:off x="6335472" y="6370638"/>
            <a:ext cx="4230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>
            <a:lvl1pPr marL="45720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b="0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 sz="900"/>
            </a:lvl2pPr>
            <a:lvl3pPr marL="1371600" lvl="2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 sz="900"/>
            </a:lvl3pPr>
            <a:lvl4pPr marL="1828800" lvl="3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 sz="900"/>
            </a:lvl4pPr>
            <a:lvl5pPr marL="2286000" lvl="4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 sz="9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ldNum" idx="12"/>
          </p:nvPr>
        </p:nvSpPr>
        <p:spPr>
          <a:xfrm>
            <a:off x="10727473" y="6370637"/>
            <a:ext cx="1295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title"/>
          </p:nvPr>
        </p:nvSpPr>
        <p:spPr>
          <a:xfrm>
            <a:off x="6335472" y="707572"/>
            <a:ext cx="49332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2800"/>
              <a:buFont typeface="Helvetica Neue"/>
              <a:buNone/>
              <a:defRPr sz="2800">
                <a:solidFill>
                  <a:srgbClr val="FFA3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5" descr="A logo with a letter f in a circ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på rød bakgrunn">
  <p:cSld name="Logo på rød bakgrun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6" descr="A logo with a letter f in a circ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73906" y="506906"/>
            <a:ext cx="5844188" cy="5844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gendefinert oppsett">
  <p:cSld name="Egendefinert oppset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/>
          <p:nvPr/>
        </p:nvSpPr>
        <p:spPr>
          <a:xfrm>
            <a:off x="2334665" y="3105834"/>
            <a:ext cx="7522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Clocking in Today, to Unlock Tomorrow!</a:t>
            </a:r>
            <a:endParaRPr/>
          </a:p>
        </p:txBody>
      </p:sp>
      <p:pic>
        <p:nvPicPr>
          <p:cNvPr id="71" name="Google Shape;71;p7" descr="A logo with a letter f in a circ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nktliste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8" descr="A logo with a letter f in a circ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961292" y="365125"/>
            <a:ext cx="10392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2400"/>
              <a:buFont typeface="Helvetica Neue"/>
              <a:buNone/>
              <a:defRPr>
                <a:solidFill>
                  <a:srgbClr val="FFA3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body" idx="1"/>
          </p:nvPr>
        </p:nvSpPr>
        <p:spPr>
          <a:xfrm>
            <a:off x="961292" y="1825625"/>
            <a:ext cx="10392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>
            <a:lvl1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  <a:defRPr sz="2000" b="0">
                <a:solidFill>
                  <a:srgbClr val="FEFEFE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7315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tat">
  <p:cSld name="Sita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body" idx="1"/>
          </p:nvPr>
        </p:nvSpPr>
        <p:spPr>
          <a:xfrm>
            <a:off x="1008405" y="1917700"/>
            <a:ext cx="6486300" cy="20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3600"/>
              <a:buNone/>
              <a:defRPr sz="3600">
                <a:solidFill>
                  <a:srgbClr val="FEFEFE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2"/>
          </p:nvPr>
        </p:nvSpPr>
        <p:spPr>
          <a:xfrm>
            <a:off x="1008405" y="4203700"/>
            <a:ext cx="6486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A366"/>
              </a:buClr>
              <a:buSzPts val="2000"/>
              <a:buNone/>
              <a:defRPr b="1">
                <a:solidFill>
                  <a:srgbClr val="FFA366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3"/>
          </p:nvPr>
        </p:nvSpPr>
        <p:spPr>
          <a:xfrm>
            <a:off x="1008405" y="4686300"/>
            <a:ext cx="6486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>
            <a:spLocks noGrp="1"/>
          </p:cNvSpPr>
          <p:nvPr>
            <p:ph type="pic" idx="4"/>
          </p:nvPr>
        </p:nvSpPr>
        <p:spPr>
          <a:xfrm>
            <a:off x="7672699" y="1404938"/>
            <a:ext cx="3810000" cy="4302000"/>
          </a:xfrm>
          <a:prstGeom prst="rect">
            <a:avLst/>
          </a:prstGeom>
          <a:noFill/>
          <a:ln>
            <a:noFill/>
          </a:ln>
        </p:spPr>
      </p:sp>
      <p:pic>
        <p:nvPicPr>
          <p:cNvPr id="82" name="Google Shape;82;p9" descr="A logo with a letter f in a circ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mmenligning" type="twoObj">
  <p:cSld name="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1086678" y="365125"/>
            <a:ext cx="10267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2400"/>
              <a:buFont typeface="Helvetica Neue"/>
              <a:buNone/>
              <a:defRPr>
                <a:solidFill>
                  <a:srgbClr val="FFA3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body" idx="1"/>
          </p:nvPr>
        </p:nvSpPr>
        <p:spPr>
          <a:xfrm>
            <a:off x="1086678" y="1825625"/>
            <a:ext cx="4933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>
            <a:lvl1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  <a:defRPr sz="2000" b="0">
                <a:solidFill>
                  <a:srgbClr val="FEFEFE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body" idx="2"/>
          </p:nvPr>
        </p:nvSpPr>
        <p:spPr>
          <a:xfrm>
            <a:off x="6420676" y="1825625"/>
            <a:ext cx="4933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>
            <a:lvl1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  <a:defRPr sz="2000" b="0">
                <a:solidFill>
                  <a:srgbClr val="FEFEFE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7" name="Google Shape;87;p10" descr="A logo with a letter f in a circ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7542" y="5111221"/>
            <a:ext cx="2131484" cy="213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title"/>
          </p:nvPr>
        </p:nvSpPr>
        <p:spPr>
          <a:xfrm>
            <a:off x="961292" y="365125"/>
            <a:ext cx="10392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FFA3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1"/>
          <p:cNvSpPr txBox="1">
            <a:spLocks noGrp="1"/>
          </p:cNvSpPr>
          <p:nvPr>
            <p:ph type="body" idx="1"/>
          </p:nvPr>
        </p:nvSpPr>
        <p:spPr>
          <a:xfrm>
            <a:off x="961292" y="1825625"/>
            <a:ext cx="10392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"/>
          <p:cNvSpPr txBox="1"/>
          <p:nvPr/>
        </p:nvSpPr>
        <p:spPr>
          <a:xfrm>
            <a:off x="10007600" y="6553200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961292" y="365125"/>
            <a:ext cx="10392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FFA3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961292" y="1825625"/>
            <a:ext cx="10392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10007600" y="6553200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6000"/>
              <a:buFont typeface="Helvetica Neue"/>
              <a:buNone/>
            </a:pPr>
            <a:r>
              <a:rPr lang="en-US" dirty="0"/>
              <a:t>Vasa Consulting</a:t>
            </a:r>
            <a:endParaRPr dirty="0"/>
          </a:p>
        </p:txBody>
      </p:sp>
      <p:sp>
        <p:nvSpPr>
          <p:cNvPr id="187" name="Google Shape;187;p3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</a:pPr>
            <a:r>
              <a:rPr lang="sv-SE" dirty="0"/>
              <a:t>Min butik kommer att gå under!!!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smiling for a picture&#10;&#10;AI-generated content may be incorrect.">
            <a:extLst>
              <a:ext uri="{FF2B5EF4-FFF2-40B4-BE49-F238E27FC236}">
                <a16:creationId xmlns:a16="http://schemas.microsoft.com/office/drawing/2014/main" id="{ED7AF4B5-7529-A57F-926E-6D0625067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920" y="2863182"/>
            <a:ext cx="1515782" cy="2022168"/>
          </a:xfrm>
          <a:prstGeom prst="rect">
            <a:avLst/>
          </a:prstGeom>
        </p:spPr>
      </p:pic>
      <p:pic>
        <p:nvPicPr>
          <p:cNvPr id="7" name="Picture 6" descr="A person taking a selfie&#10;&#10;AI-generated content may be incorrect.">
            <a:extLst>
              <a:ext uri="{FF2B5EF4-FFF2-40B4-BE49-F238E27FC236}">
                <a16:creationId xmlns:a16="http://schemas.microsoft.com/office/drawing/2014/main" id="{A2795EA3-B2A0-1E0A-8D1C-08EB8B740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577" y="1009130"/>
            <a:ext cx="1515792" cy="1853883"/>
          </a:xfrm>
          <a:prstGeom prst="rect">
            <a:avLst/>
          </a:prstGeom>
        </p:spPr>
      </p:pic>
      <p:pic>
        <p:nvPicPr>
          <p:cNvPr id="5" name="Picture Placeholder 4" descr="A person with curly hair wearing glasses&#10;&#10;AI-generated content may be incorrect.">
            <a:extLst>
              <a:ext uri="{FF2B5EF4-FFF2-40B4-BE49-F238E27FC236}">
                <a16:creationId xmlns:a16="http://schemas.microsoft.com/office/drawing/2014/main" id="{67BB2F89-9866-1554-8B91-527BDA6568A3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5"/>
          <a:srcRect t="10158" b="10158"/>
          <a:stretch>
            <a:fillRect/>
          </a:stretch>
        </p:blipFill>
        <p:spPr>
          <a:xfrm>
            <a:off x="510798" y="1009131"/>
            <a:ext cx="1515793" cy="1874119"/>
          </a:xfrm>
        </p:spPr>
      </p:pic>
      <p:pic>
        <p:nvPicPr>
          <p:cNvPr id="193" name="Google Shape;193;p31" descr="A person wearing a suit with medals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26580" y="2434089"/>
            <a:ext cx="1515793" cy="42909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3972124" y="1499784"/>
            <a:ext cx="7983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4000"/>
              <a:buFont typeface="Helvetica Neue"/>
              <a:buNone/>
            </a:pPr>
            <a:r>
              <a:rPr lang="en-US" dirty="0"/>
              <a:t>The client: </a:t>
            </a:r>
            <a:r>
              <a:rPr lang="en-US" dirty="0" err="1"/>
              <a:t>Smutsiga</a:t>
            </a:r>
            <a:r>
              <a:rPr lang="en-US" dirty="0"/>
              <a:t> Megastores</a:t>
            </a:r>
            <a:endParaRPr dirty="0"/>
          </a:p>
        </p:txBody>
      </p:sp>
      <p:sp>
        <p:nvSpPr>
          <p:cNvPr id="195" name="Google Shape;195;p31"/>
          <p:cNvSpPr txBox="1">
            <a:spLocks noGrp="1"/>
          </p:cNvSpPr>
          <p:nvPr>
            <p:ph type="body" idx="3"/>
          </p:nvPr>
        </p:nvSpPr>
        <p:spPr>
          <a:xfrm>
            <a:off x="3975651" y="3552172"/>
            <a:ext cx="7975800" cy="25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Clr>
                <a:srgbClr val="7F7F7F"/>
              </a:buClr>
              <a:buSzPts val="1200"/>
            </a:pPr>
            <a:r>
              <a:rPr lang="en-GB" sz="1200" dirty="0">
                <a:solidFill>
                  <a:srgbClr val="7F7F7F"/>
                </a:solidFill>
              </a:rPr>
              <a:t>Founded in 2024, </a:t>
            </a:r>
            <a:r>
              <a:rPr lang="en-GB" sz="1200" dirty="0" err="1">
                <a:solidFill>
                  <a:srgbClr val="7F7F7F"/>
                </a:solidFill>
              </a:rPr>
              <a:t>Smutsiga</a:t>
            </a:r>
            <a:r>
              <a:rPr lang="en-GB" sz="1200" dirty="0">
                <a:solidFill>
                  <a:srgbClr val="7F7F7F"/>
                </a:solidFill>
              </a:rPr>
              <a:t> Megastore is your one-stop shop for everything you need. With a wide selection of products across multiple categories, we offer everything from electronics and clothing to home goods and groceries, all at unbeatable prices. Our mission is to provide a convenient and affordable shopping experience for all your everyday needs under one roof. The company is lead by the four excellencies:</a:t>
            </a:r>
          </a:p>
          <a:p>
            <a:pPr marL="0" lvl="0" indent="0">
              <a:spcBef>
                <a:spcPts val="0"/>
              </a:spcBef>
              <a:buClr>
                <a:srgbClr val="7F7F7F"/>
              </a:buClr>
              <a:buSzPts val="1200"/>
            </a:pPr>
            <a:endParaRPr lang="en-GB" sz="1200" dirty="0">
              <a:solidFill>
                <a:srgbClr val="7F7F7F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7F7F7F"/>
              </a:buClr>
              <a:buSzPts val="1200"/>
            </a:pPr>
            <a:r>
              <a:rPr lang="en-GB" sz="1200" b="1" dirty="0">
                <a:solidFill>
                  <a:srgbClr val="7F7F7F"/>
                </a:solidFill>
              </a:rPr>
              <a:t>Jørgen: </a:t>
            </a:r>
            <a:r>
              <a:rPr lang="en-GB" sz="1200" dirty="0">
                <a:solidFill>
                  <a:srgbClr val="7F7F7F"/>
                </a:solidFill>
              </a:rPr>
              <a:t>Co-founder and Chief </a:t>
            </a:r>
            <a:r>
              <a:rPr lang="en-GB" sz="1200" dirty="0" err="1">
                <a:solidFill>
                  <a:srgbClr val="7F7F7F"/>
                </a:solidFill>
              </a:rPr>
              <a:t>Knäckbröds</a:t>
            </a:r>
            <a:r>
              <a:rPr lang="en-GB" sz="1200" dirty="0">
                <a:solidFill>
                  <a:srgbClr val="7F7F7F"/>
                </a:solidFill>
              </a:rPr>
              <a:t> Officer</a:t>
            </a:r>
          </a:p>
          <a:p>
            <a:pPr marL="0" lvl="0" indent="0">
              <a:spcBef>
                <a:spcPts val="0"/>
              </a:spcBef>
              <a:buClr>
                <a:srgbClr val="7F7F7F"/>
              </a:buClr>
              <a:buSzPts val="1200"/>
            </a:pPr>
            <a:endParaRPr lang="en-GB" sz="1200" b="1" dirty="0">
              <a:solidFill>
                <a:srgbClr val="7F7F7F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7F7F7F"/>
              </a:buClr>
              <a:buSzPts val="1200"/>
            </a:pPr>
            <a:r>
              <a:rPr lang="en-GB" sz="1200" b="1" dirty="0">
                <a:solidFill>
                  <a:srgbClr val="7F7F7F"/>
                </a:solidFill>
              </a:rPr>
              <a:t>Torje: </a:t>
            </a:r>
            <a:r>
              <a:rPr lang="en-GB" sz="1200" dirty="0">
                <a:solidFill>
                  <a:srgbClr val="7F7F7F"/>
                </a:solidFill>
              </a:rPr>
              <a:t>Co-founder and Chief Backroom-deals Officer</a:t>
            </a:r>
          </a:p>
          <a:p>
            <a:pPr marL="0" lvl="0" indent="0">
              <a:spcBef>
                <a:spcPts val="0"/>
              </a:spcBef>
              <a:buClr>
                <a:srgbClr val="7F7F7F"/>
              </a:buClr>
              <a:buSzPts val="1200"/>
            </a:pPr>
            <a:endParaRPr lang="en-GB" sz="1200" b="1" dirty="0">
              <a:solidFill>
                <a:srgbClr val="7F7F7F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7F7F7F"/>
              </a:buClr>
              <a:buSzPts val="1200"/>
            </a:pPr>
            <a:r>
              <a:rPr lang="en-GB" sz="1200" b="1" dirty="0">
                <a:solidFill>
                  <a:srgbClr val="7F7F7F"/>
                </a:solidFill>
              </a:rPr>
              <a:t>Larry: </a:t>
            </a:r>
            <a:r>
              <a:rPr lang="en-GB" sz="1200" dirty="0">
                <a:solidFill>
                  <a:srgbClr val="7F7F7F"/>
                </a:solidFill>
              </a:rPr>
              <a:t>Co-founder and Chief DEI hire</a:t>
            </a:r>
          </a:p>
          <a:p>
            <a:pPr marL="0" lvl="0" indent="0">
              <a:spcBef>
                <a:spcPts val="0"/>
              </a:spcBef>
              <a:buClr>
                <a:srgbClr val="7F7F7F"/>
              </a:buClr>
              <a:buSzPts val="1200"/>
            </a:pPr>
            <a:endParaRPr lang="en-GB" sz="1200" b="1" dirty="0">
              <a:solidFill>
                <a:srgbClr val="7F7F7F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7F7F7F"/>
              </a:buClr>
              <a:buSzPts val="1200"/>
            </a:pPr>
            <a:r>
              <a:rPr lang="en-GB" sz="1200" b="1" dirty="0">
                <a:solidFill>
                  <a:srgbClr val="7F7F7F"/>
                </a:solidFill>
              </a:rPr>
              <a:t>Thomas: </a:t>
            </a:r>
            <a:r>
              <a:rPr lang="en-GB" sz="1200" dirty="0">
                <a:solidFill>
                  <a:srgbClr val="7F7F7F"/>
                </a:solidFill>
              </a:rPr>
              <a:t>Co-founder and Chief Insurance Investigator</a:t>
            </a:r>
            <a:endParaRPr lang="en-GB" sz="1200" b="1" dirty="0">
              <a:solidFill>
                <a:srgbClr val="7F7F7F"/>
              </a:solidFill>
            </a:endParaRPr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4"/>
          </p:nvPr>
        </p:nvSpPr>
        <p:spPr>
          <a:xfrm>
            <a:off x="3971561" y="2994120"/>
            <a:ext cx="79758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FEC199"/>
              </a:buClr>
            </a:pPr>
            <a:r>
              <a:rPr lang="en-GB" dirty="0">
                <a:solidFill>
                  <a:srgbClr val="FEC199"/>
                </a:solidFill>
              </a:rPr>
              <a:t>Var </a:t>
            </a:r>
            <a:r>
              <a:rPr lang="en-GB" dirty="0" err="1">
                <a:solidFill>
                  <a:srgbClr val="FEC199"/>
                </a:solidFill>
              </a:rPr>
              <a:t>är</a:t>
            </a:r>
            <a:r>
              <a:rPr lang="en-GB" dirty="0">
                <a:solidFill>
                  <a:srgbClr val="FEC199"/>
                </a:solidFill>
              </a:rPr>
              <a:t> min </a:t>
            </a:r>
            <a:r>
              <a:rPr lang="en-GB" dirty="0" err="1">
                <a:solidFill>
                  <a:srgbClr val="FEC199"/>
                </a:solidFill>
              </a:rPr>
              <a:t>segelbåt</a:t>
            </a:r>
            <a:r>
              <a:rPr lang="en-GB" dirty="0">
                <a:solidFill>
                  <a:srgbClr val="FEC199"/>
                </a:solidFill>
              </a:rPr>
              <a:t>?</a:t>
            </a:r>
            <a:endParaRPr dirty="0">
              <a:solidFill>
                <a:srgbClr val="FEC199"/>
              </a:solidFill>
            </a:endParaRPr>
          </a:p>
        </p:txBody>
      </p:sp>
      <p:sp>
        <p:nvSpPr>
          <p:cNvPr id="198" name="Google Shape;198;p31" descr="IMG_5782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31" descr="A black mustache on a black background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45081" y="1729508"/>
            <a:ext cx="574991" cy="44561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1"/>
          <p:cNvSpPr/>
          <p:nvPr/>
        </p:nvSpPr>
        <p:spPr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1"/>
          <p:cNvSpPr/>
          <p:nvPr/>
        </p:nvSpPr>
        <p:spPr>
          <a:xfrm>
            <a:off x="6248400" y="35814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1"/>
          <p:cNvSpPr/>
          <p:nvPr/>
        </p:nvSpPr>
        <p:spPr>
          <a:xfrm>
            <a:off x="6400800" y="3733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31" descr="A black mustache on a black background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585188" y="2018884"/>
            <a:ext cx="574991" cy="445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19127" y="2893595"/>
            <a:ext cx="1515793" cy="1964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1" descr="A person wearing a suit with medals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9127" y="4038599"/>
            <a:ext cx="1515794" cy="84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1" descr="A black mustache on a black background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85365" y="3613005"/>
            <a:ext cx="574991" cy="445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 descr="A person wearing a suit with medals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06383" y="3994986"/>
            <a:ext cx="1556186" cy="890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 descr="A black mustache on a black background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509484" y="3651457"/>
            <a:ext cx="574991" cy="445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1" descr="A person wearing a suit with medals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0793" y="2157971"/>
            <a:ext cx="1515794" cy="720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body" idx="1"/>
          </p:nvPr>
        </p:nvSpPr>
        <p:spPr>
          <a:xfrm>
            <a:off x="721056" y="1883228"/>
            <a:ext cx="4933200" cy="3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-US" dirty="0"/>
              <a:t>Owns several large retail stores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-US" dirty="0"/>
              <a:t>Several competing stores fall under the </a:t>
            </a:r>
            <a:r>
              <a:rPr lang="en-US" dirty="0" err="1"/>
              <a:t>Smutsiga</a:t>
            </a:r>
            <a:r>
              <a:rPr lang="en-US" dirty="0"/>
              <a:t> umbrella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-US" dirty="0"/>
              <a:t>Order goods from suppliers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-US" dirty="0"/>
              <a:t>Sell the goods in the store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-GB" dirty="0"/>
              <a:t>Workers work when told to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</a:pPr>
            <a:endParaRPr dirty="0"/>
          </a:p>
        </p:txBody>
      </p:sp>
      <p:sp>
        <p:nvSpPr>
          <p:cNvPr id="216" name="Google Shape;216;p32"/>
          <p:cNvSpPr txBox="1">
            <a:spLocks noGrp="1"/>
          </p:cNvSpPr>
          <p:nvPr>
            <p:ph type="body" idx="2"/>
          </p:nvPr>
        </p:nvSpPr>
        <p:spPr>
          <a:xfrm>
            <a:off x="1661533" y="6370638"/>
            <a:ext cx="399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/>
          <a:p>
            <a:pPr marL="228600" lvl="0" indent="-2286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endParaRPr/>
          </a:p>
        </p:txBody>
      </p:sp>
      <p:sp>
        <p:nvSpPr>
          <p:cNvPr id="217" name="Google Shape;217;p32"/>
          <p:cNvSpPr txBox="1">
            <a:spLocks noGrp="1"/>
          </p:cNvSpPr>
          <p:nvPr>
            <p:ph type="title"/>
          </p:nvPr>
        </p:nvSpPr>
        <p:spPr>
          <a:xfrm>
            <a:off x="721056" y="707572"/>
            <a:ext cx="49332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2800"/>
              <a:buFont typeface="Helvetica Neue"/>
              <a:buNone/>
            </a:pPr>
            <a:r>
              <a:rPr lang="en-US" dirty="0" err="1"/>
              <a:t>Smutsiga</a:t>
            </a:r>
            <a:r>
              <a:rPr lang="en-US" dirty="0"/>
              <a:t> Business Model</a:t>
            </a:r>
            <a:endParaRPr dirty="0"/>
          </a:p>
        </p:txBody>
      </p:sp>
      <p:pic>
        <p:nvPicPr>
          <p:cNvPr id="218" name="Google Shape;218;p32" descr="A hand playing chess with a black piece&#10;&#10;Description automatically generated with medium confidence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6563" r="26563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3" descr="A graph showing the stock market&#10;&#10;Description automatically generate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333" r="20333"/>
          <a:stretch/>
        </p:blipFill>
        <p:spPr>
          <a:xfrm>
            <a:off x="20" y="10"/>
            <a:ext cx="6095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3"/>
          <p:cNvSpPr txBox="1">
            <a:spLocks noGrp="1"/>
          </p:cNvSpPr>
          <p:nvPr>
            <p:ph type="body" idx="1"/>
          </p:nvPr>
        </p:nvSpPr>
        <p:spPr>
          <a:xfrm>
            <a:off x="6335472" y="1883228"/>
            <a:ext cx="4933200" cy="3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</a:pPr>
            <a:r>
              <a:rPr lang="en-US" dirty="0"/>
              <a:t>Sales have declined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</a:pPr>
            <a:r>
              <a:rPr lang="en-US" dirty="0"/>
              <a:t>Profits have stagnated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</a:pPr>
            <a:r>
              <a:rPr lang="en-US" dirty="0"/>
              <a:t>No </a:t>
            </a:r>
            <a:r>
              <a:rPr lang="en-US" dirty="0" err="1"/>
              <a:t>segelbåt</a:t>
            </a:r>
            <a:r>
              <a:rPr lang="en-US" dirty="0"/>
              <a:t> in sight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</a:pPr>
            <a:endParaRPr dirty="0"/>
          </a:p>
        </p:txBody>
      </p:sp>
      <p:sp>
        <p:nvSpPr>
          <p:cNvPr id="225" name="Google Shape;225;p33"/>
          <p:cNvSpPr txBox="1">
            <a:spLocks noGrp="1"/>
          </p:cNvSpPr>
          <p:nvPr>
            <p:ph type="body" idx="3"/>
          </p:nvPr>
        </p:nvSpPr>
        <p:spPr>
          <a:xfrm>
            <a:off x="6335472" y="6370638"/>
            <a:ext cx="4230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/>
          <a:p>
            <a:pPr marL="228600" lvl="0" indent="-2286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endParaRPr/>
          </a:p>
        </p:txBody>
      </p:sp>
      <p:sp>
        <p:nvSpPr>
          <p:cNvPr id="226" name="Google Shape;226;p33"/>
          <p:cNvSpPr txBox="1">
            <a:spLocks noGrp="1"/>
          </p:cNvSpPr>
          <p:nvPr>
            <p:ph type="title"/>
          </p:nvPr>
        </p:nvSpPr>
        <p:spPr>
          <a:xfrm>
            <a:off x="6335472" y="707572"/>
            <a:ext cx="49332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2800"/>
              <a:buFont typeface="Helvetica Neue"/>
              <a:buNone/>
            </a:pPr>
            <a:r>
              <a:rPr lang="en-US"/>
              <a:t>Problems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>
            <a:spLocks noGrp="1"/>
          </p:cNvSpPr>
          <p:nvPr>
            <p:ph type="body" idx="1"/>
          </p:nvPr>
        </p:nvSpPr>
        <p:spPr>
          <a:xfrm>
            <a:off x="721056" y="1883228"/>
            <a:ext cx="4933200" cy="3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-GB" dirty="0"/>
              <a:t>Send us prices, order-list to supplier and worker schedules by Tuesday at 23:59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endParaRPr lang="en-GB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endParaRPr lang="en-GB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-GB" dirty="0"/>
              <a:t>Email: </a:t>
            </a:r>
            <a:r>
              <a:rPr lang="en-GB" err="1"/>
              <a:t>smutsigamegastore</a:t>
            </a:r>
            <a:r>
              <a:rPr lang="en-GB"/>
              <a:t>@gmail.com</a:t>
            </a:r>
            <a:endParaRPr lang="en-GB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endParaRPr lang="en-GB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endParaRPr lang="en-GB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-GB" dirty="0"/>
              <a:t>You will receive the results of the changes by Wednesday at lunchtime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endParaRPr lang="en-GB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endParaRPr lang="en-GB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Char char="•"/>
            </a:pPr>
            <a:r>
              <a:rPr lang="en-GB" dirty="0"/>
              <a:t>Report the changes to us by Friday</a:t>
            </a:r>
            <a:endParaRPr dirty="0"/>
          </a:p>
        </p:txBody>
      </p:sp>
      <p:sp>
        <p:nvSpPr>
          <p:cNvPr id="232" name="Google Shape;232;p34"/>
          <p:cNvSpPr txBox="1">
            <a:spLocks noGrp="1"/>
          </p:cNvSpPr>
          <p:nvPr>
            <p:ph type="body" idx="2"/>
          </p:nvPr>
        </p:nvSpPr>
        <p:spPr>
          <a:xfrm>
            <a:off x="1661533" y="6370638"/>
            <a:ext cx="399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/>
          <a:p>
            <a:pPr marL="228600" lvl="0" indent="-2286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endParaRPr/>
          </a:p>
        </p:txBody>
      </p:sp>
      <p:sp>
        <p:nvSpPr>
          <p:cNvPr id="233" name="Google Shape;233;p34"/>
          <p:cNvSpPr txBox="1">
            <a:spLocks noGrp="1"/>
          </p:cNvSpPr>
          <p:nvPr>
            <p:ph type="title"/>
          </p:nvPr>
        </p:nvSpPr>
        <p:spPr>
          <a:xfrm>
            <a:off x="721056" y="707572"/>
            <a:ext cx="49332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A366"/>
              </a:buClr>
              <a:buSzPts val="2800"/>
              <a:buFont typeface="Helvetica Neue"/>
              <a:buNone/>
            </a:pPr>
            <a:r>
              <a:rPr lang="en-US"/>
              <a:t>Timeline</a:t>
            </a:r>
            <a:endParaRPr/>
          </a:p>
        </p:txBody>
      </p:sp>
      <p:pic>
        <p:nvPicPr>
          <p:cNvPr id="234" name="Google Shape;234;p34" descr="A person using a computer&#10;&#10;Description automatically generated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0367" r="20373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98ECB-EEF7-06F7-863E-8973C965B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39AB-D61D-FA32-987A-C171B699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Expectations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E3091-7F97-5865-3B94-3B0FEBAC5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 white ship with white sails&#10;&#10;AI-generated content may be incorrect.">
            <a:extLst>
              <a:ext uri="{FF2B5EF4-FFF2-40B4-BE49-F238E27FC236}">
                <a16:creationId xmlns:a16="http://schemas.microsoft.com/office/drawing/2014/main" id="{F533D2DA-8FE7-3DA3-A3EF-68FEFAB92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027" y="2740809"/>
            <a:ext cx="4481945" cy="252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8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45FFC-B914-2B86-13E2-D9E180286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E6DA0-5113-090C-F5C4-D74BCE65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Expectations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9AD1C-B9FC-12FB-ADA2-F60CBB992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 white ship with white sails&#10;&#10;AI-generated content may be incorrect.">
            <a:extLst>
              <a:ext uri="{FF2B5EF4-FFF2-40B4-BE49-F238E27FC236}">
                <a16:creationId xmlns:a16="http://schemas.microsoft.com/office/drawing/2014/main" id="{D078F2DA-4AFE-13E1-96E4-371D186E0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957" y="1571994"/>
            <a:ext cx="8637269" cy="485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64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2CD51-B4BB-3D17-94F9-4BA1BC536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FC45F-23C0-B36E-0BFF-21AC33AA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Expectations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58081-2E57-5B7D-22E0-7DCBE23B1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 white ship with white sails&#10;&#10;AI-generated content may be incorrect.">
            <a:extLst>
              <a:ext uri="{FF2B5EF4-FFF2-40B4-BE49-F238E27FC236}">
                <a16:creationId xmlns:a16="http://schemas.microsoft.com/office/drawing/2014/main" id="{91DF97DA-1AC4-EBC8-D8A9-EEC70C2EE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68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UiA - Lys">
  <a:themeElements>
    <a:clrScheme name="Custom 1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FF6600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UiA - Lys">
  <a:themeElements>
    <a:clrScheme name="Custom 1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FF6600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208</Words>
  <Application>Microsoft Macintosh PowerPoint</Application>
  <PresentationFormat>Widescreen</PresentationFormat>
  <Paragraphs>49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Helvetica Neue</vt:lpstr>
      <vt:lpstr>UiA - Lys</vt:lpstr>
      <vt:lpstr>1_UiA - Lys</vt:lpstr>
      <vt:lpstr>Vasa Consulting</vt:lpstr>
      <vt:lpstr>The client: Smutsiga Megastores</vt:lpstr>
      <vt:lpstr>Smutsiga Business Model</vt:lpstr>
      <vt:lpstr>Problems</vt:lpstr>
      <vt:lpstr>Timeline</vt:lpstr>
      <vt:lpstr>Expectations </vt:lpstr>
      <vt:lpstr>Expectations </vt:lpstr>
      <vt:lpstr>Expectations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jogge</dc:creator>
  <cp:lastModifiedBy>Sondre Glimsdal</cp:lastModifiedBy>
  <cp:revision>7</cp:revision>
  <dcterms:modified xsi:type="dcterms:W3CDTF">2025-10-10T11:43:42Z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cf23d-70b0-4a80-9221-1d774ac27fb2_Enabled">
    <vt:lpwstr>true</vt:lpwstr>
  </property>
  <property fmtid="{D5CDD505-2E9C-101B-9397-08002B2CF9AE}" pid="3" name="MSIP_Label_695cf23d-70b0-4a80-9221-1d774ac27fb2_SetDate">
    <vt:lpwstr>2025-10-09T08:11:47Z</vt:lpwstr>
  </property>
  <property fmtid="{D5CDD505-2E9C-101B-9397-08002B2CF9AE}" pid="4" name="MSIP_Label_695cf23d-70b0-4a80-9221-1d774ac27fb2_Method">
    <vt:lpwstr>Standard</vt:lpwstr>
  </property>
  <property fmtid="{D5CDD505-2E9C-101B-9397-08002B2CF9AE}" pid="5" name="MSIP_Label_695cf23d-70b0-4a80-9221-1d774ac27fb2_Name">
    <vt:lpwstr>Document internal</vt:lpwstr>
  </property>
  <property fmtid="{D5CDD505-2E9C-101B-9397-08002B2CF9AE}" pid="6" name="MSIP_Label_695cf23d-70b0-4a80-9221-1d774ac27fb2_SiteId">
    <vt:lpwstr>8482881e-3699-4b3f-b135-cf4800bc1efb</vt:lpwstr>
  </property>
  <property fmtid="{D5CDD505-2E9C-101B-9397-08002B2CF9AE}" pid="7" name="MSIP_Label_695cf23d-70b0-4a80-9221-1d774ac27fb2_ActionId">
    <vt:lpwstr>2211965b-1ace-4c72-ad86-dabd444ad107</vt:lpwstr>
  </property>
  <property fmtid="{D5CDD505-2E9C-101B-9397-08002B2CF9AE}" pid="8" name="MSIP_Label_695cf23d-70b0-4a80-9221-1d774ac27fb2_ContentBits">
    <vt:lpwstr>0</vt:lpwstr>
  </property>
  <property fmtid="{D5CDD505-2E9C-101B-9397-08002B2CF9AE}" pid="9" name="MSIP_Label_695cf23d-70b0-4a80-9221-1d774ac27fb2_Tag">
    <vt:lpwstr>10, 3, 0, 1</vt:lpwstr>
  </property>
</Properties>
</file>