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Proxima Nova Semibold"/>
      <p:regular r:id="rId23"/>
      <p:bold r:id="rId24"/>
      <p:boldItalic r:id="rId25"/>
    </p:embeddedFont>
    <p:embeddedFont>
      <p:font typeface="Fira Code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ProximaNovaSemibold-bold.fntdata"/><Relationship Id="rId23" Type="http://schemas.openxmlformats.org/officeDocument/2006/relationships/font" Target="fonts/ProximaNova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FiraCode-regular.fntdata"/><Relationship Id="rId25" Type="http://schemas.openxmlformats.org/officeDocument/2006/relationships/font" Target="fonts/ProximaNovaSemibold-boldItalic.fntdata"/><Relationship Id="rId27" Type="http://schemas.openxmlformats.org/officeDocument/2006/relationships/font" Target="fonts/FiraCod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e7f9c668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e7f9c668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f1a3f4905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f1a3f4905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f1a3f4905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f1a3f4905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e916184070_4_14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e916184070_4_14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7f9c6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7f9c6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f1a3f490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f1a3f490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f1a3f4905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f1a3f490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f1a3f4905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f1a3f4905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7f9c668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7f9c668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7b3cc9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7b3cc9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" name="Google Shape;28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1" name="Google Shape;211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6" name="Google Shape;216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7" name="Google Shape;217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0" name="Google Shape;240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4" name="Google Shape;254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0" name="Google Shape;280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6" name="Google Shape;296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0" name="Google Shape;310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5" name="Google Shape;315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6" name="Google Shape;316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0" name="Google Shape;330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1" name="Google Shape;331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8" name="Google Shape;338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2" name="Google Shape;352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3" name="Google Shape;353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4" name="Google Shape;354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5" name="Google Shape;355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6" name="Google Shape;356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1" name="Google Shape;361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2" name="Google Shape;362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5" name="Google Shape;375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3" name="Google Shape;393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5" name="Google Shape;395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0" name="Google Shape;400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2" name="Google Shape;402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6" name="Google Shape;416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0" name="Google Shape;450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0" name="Google Shape;130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8" name="Google Shape;148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9" name="Google Shape;149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740850" y="4667250"/>
            <a:ext cx="26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Under GFDL-v1.3 License</a:t>
            </a:r>
            <a:endParaRPr b="1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53" name="Google Shape;453;p2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github.com/MaxEdison/SEDUX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: </a:t>
            </a:r>
            <a:r>
              <a:rPr lang="en"/>
              <a:t>&lt; AmirHossein Heidari </a:t>
            </a:r>
            <a:r>
              <a:rPr lang="en"/>
              <a:t>&gt;</a:t>
            </a:r>
            <a:endParaRPr/>
          </a:p>
        </p:txBody>
      </p:sp>
      <p:sp>
        <p:nvSpPr>
          <p:cNvPr id="461" name="Google Shape;461;p27"/>
          <p:cNvSpPr txBox="1"/>
          <p:nvPr>
            <p:ph idx="2" type="subTitle"/>
          </p:nvPr>
        </p:nvSpPr>
        <p:spPr>
          <a:xfrm>
            <a:off x="1788725" y="1761800"/>
            <a:ext cx="7103400" cy="9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Encryption &amp; Decryption</a:t>
            </a:r>
            <a:r>
              <a:rPr lang="en">
                <a:solidFill>
                  <a:schemeClr val="accent6"/>
                </a:solidFill>
              </a:rPr>
              <a:t>]</a:t>
            </a:r>
            <a:endParaRPr>
              <a:solidFill>
                <a:schemeClr val="accent6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</a:rPr>
              <a:t>Using</a:t>
            </a:r>
            <a:r>
              <a:rPr lang="en" sz="1700">
                <a:solidFill>
                  <a:schemeClr val="accent6"/>
                </a:solidFill>
              </a:rPr>
              <a:t> XOR </a:t>
            </a:r>
            <a:endParaRPr sz="170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906050"/>
            <a:chOff x="1413525" y="1759900"/>
            <a:chExt cx="506100" cy="29060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cryptography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tableOfContents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467" name="Google Shape;4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225" y="3307400"/>
            <a:ext cx="406675" cy="4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7"/>
          <p:cNvSpPr txBox="1"/>
          <p:nvPr/>
        </p:nvSpPr>
        <p:spPr>
          <a:xfrm>
            <a:off x="2717900" y="3307400"/>
            <a:ext cx="1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MaxEdison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469" name="Google Shape;4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1224" y="3757075"/>
            <a:ext cx="406676" cy="406676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27"/>
          <p:cNvSpPr txBox="1"/>
          <p:nvPr/>
        </p:nvSpPr>
        <p:spPr>
          <a:xfrm>
            <a:off x="2717900" y="3760325"/>
            <a:ext cx="1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MaxEdison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Encrypt with </a:t>
            </a:r>
            <a:r>
              <a:rPr lang="en">
                <a:solidFill>
                  <a:schemeClr val="accent2"/>
                </a:solidFill>
              </a:rPr>
              <a:t>‘XOR’?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20" name="Google Shape;620;p36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1" name="Google Shape;621;p36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00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2" name="Google Shape;622;p36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First, we 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should declare a KEY. I choose ‘MSG’ for this case. -Two sides should have this KEY-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3" name="Google Shape;623;p36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4" name="Google Shape;624;p36"/>
          <p:cNvSpPr txBox="1"/>
          <p:nvPr/>
        </p:nvSpPr>
        <p:spPr>
          <a:xfrm>
            <a:off x="3326925" y="1984000"/>
            <a:ext cx="3435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Convert both KEY and message content to their BINARY value.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5" name="Google Shape;625;p36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6" name="Google Shape;626;p36"/>
          <p:cNvSpPr txBox="1"/>
          <p:nvPr/>
        </p:nvSpPr>
        <p:spPr>
          <a:xfrm>
            <a:off x="3764225" y="2706575"/>
            <a:ext cx="49932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XOR BIN message with BIN KEY, Byte by Byte. XOR first Byte of message with first Byte of KEY, then second Bytes and so on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6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8" name="Google Shape;628;p36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Now, you can Encode your Encrypted data to ASCII or anything else and send it through protocols.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9" name="Google Shape;629;p3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XOR.html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30" name="Google Shape;630;p3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encryptWithXOR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31" name="Google Shape;631;p36"/>
          <p:cNvCxnSpPr>
            <a:endCxn id="632" idx="4"/>
          </p:cNvCxnSpPr>
          <p:nvPr/>
        </p:nvCxnSpPr>
        <p:spPr>
          <a:xfrm>
            <a:off x="1337875" y="1154963"/>
            <a:ext cx="0" cy="2624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36"/>
          <p:cNvCxnSpPr>
            <a:stCxn id="634" idx="2"/>
            <a:endCxn id="621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36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36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7" name="Google Shape;637;p36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36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9" name="Google Shape;639;p36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36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7"/>
          <p:cNvSpPr txBox="1"/>
          <p:nvPr/>
        </p:nvSpPr>
        <p:spPr>
          <a:xfrm>
            <a:off x="341275" y="480475"/>
            <a:ext cx="973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👨</a:t>
            </a:r>
            <a:endParaRPr sz="5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5" name="Google Shape;645;p37"/>
          <p:cNvSpPr txBox="1"/>
          <p:nvPr/>
        </p:nvSpPr>
        <p:spPr>
          <a:xfrm>
            <a:off x="7525550" y="480475"/>
            <a:ext cx="1184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👩</a:t>
            </a:r>
            <a:endParaRPr sz="5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6" name="Google Shape;646;p37"/>
          <p:cNvSpPr txBox="1"/>
          <p:nvPr/>
        </p:nvSpPr>
        <p:spPr>
          <a:xfrm>
            <a:off x="463075" y="148150"/>
            <a:ext cx="73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BOB</a:t>
            </a:r>
            <a:endParaRPr b="1" sz="2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7" name="Google Shape;647;p37"/>
          <p:cNvSpPr txBox="1"/>
          <p:nvPr/>
        </p:nvSpPr>
        <p:spPr>
          <a:xfrm>
            <a:off x="7606700" y="148150"/>
            <a:ext cx="102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ALICE</a:t>
            </a:r>
            <a:endParaRPr b="1" sz="2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8" name="Google Shape;648;p37"/>
          <p:cNvSpPr txBox="1"/>
          <p:nvPr/>
        </p:nvSpPr>
        <p:spPr>
          <a:xfrm>
            <a:off x="425400" y="3968100"/>
            <a:ext cx="264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Message: </a:t>
            </a:r>
            <a:r>
              <a:rPr lang="en" sz="15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HI DARLING</a:t>
            </a:r>
            <a:r>
              <a:rPr lang="en" sz="15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1" sz="1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9" name="Google Shape;649;p37"/>
          <p:cNvSpPr/>
          <p:nvPr/>
        </p:nvSpPr>
        <p:spPr>
          <a:xfrm>
            <a:off x="2617562" y="1165375"/>
            <a:ext cx="4613400" cy="954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0" name="Google Shape;650;p37"/>
          <p:cNvSpPr txBox="1"/>
          <p:nvPr/>
        </p:nvSpPr>
        <p:spPr>
          <a:xfrm>
            <a:off x="2617563" y="1426975"/>
            <a:ext cx="451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HTTP ~&gt; HyperText Transfer Protocol</a:t>
            </a:r>
            <a:endParaRPr sz="16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1" name="Google Shape;651;p37"/>
          <p:cNvSpPr txBox="1"/>
          <p:nvPr/>
        </p:nvSpPr>
        <p:spPr>
          <a:xfrm>
            <a:off x="7186550" y="1457875"/>
            <a:ext cx="18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[receives cipher]</a:t>
            </a:r>
            <a:endParaRPr b="1" sz="12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2" name="Google Shape;652;p37"/>
          <p:cNvSpPr txBox="1"/>
          <p:nvPr/>
        </p:nvSpPr>
        <p:spPr>
          <a:xfrm>
            <a:off x="3966025" y="3355625"/>
            <a:ext cx="1022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👿</a:t>
            </a:r>
            <a:endParaRPr sz="5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3" name="Google Shape;653;p37"/>
          <p:cNvSpPr txBox="1"/>
          <p:nvPr/>
        </p:nvSpPr>
        <p:spPr>
          <a:xfrm>
            <a:off x="3784075" y="4165300"/>
            <a:ext cx="138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  <a:latin typeface="Fira Code"/>
                <a:ea typeface="Fira Code"/>
                <a:cs typeface="Fira Code"/>
                <a:sym typeface="Fira Code"/>
              </a:rPr>
              <a:t>Sniffer</a:t>
            </a:r>
            <a:endParaRPr b="1" sz="2200">
              <a:solidFill>
                <a:srgbClr val="FF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4" name="Google Shape;654;p37"/>
          <p:cNvSpPr/>
          <p:nvPr/>
        </p:nvSpPr>
        <p:spPr>
          <a:xfrm>
            <a:off x="4302625" y="1883625"/>
            <a:ext cx="349200" cy="159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5" name="Google Shape;655;p37"/>
          <p:cNvSpPr txBox="1"/>
          <p:nvPr/>
        </p:nvSpPr>
        <p:spPr>
          <a:xfrm>
            <a:off x="3836125" y="2304075"/>
            <a:ext cx="1282200" cy="750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Fira Code"/>
                <a:ea typeface="Fira Code"/>
                <a:cs typeface="Fira Code"/>
                <a:sym typeface="Fira Code"/>
              </a:rPr>
              <a:t>5%26%103%9%18%21%1%26%9%10%</a:t>
            </a:r>
            <a:endParaRPr b="1">
              <a:solidFill>
                <a:srgbClr val="B6D7A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Google Shape;656;p37"/>
          <p:cNvSpPr/>
          <p:nvPr/>
        </p:nvSpPr>
        <p:spPr>
          <a:xfrm flipH="1" rot="10800000">
            <a:off x="76200" y="1602375"/>
            <a:ext cx="349200" cy="1657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7" name="Google Shape;657;p37"/>
          <p:cNvSpPr txBox="1"/>
          <p:nvPr/>
        </p:nvSpPr>
        <p:spPr>
          <a:xfrm>
            <a:off x="596550" y="1377275"/>
            <a:ext cx="196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Encrypt</a:t>
            </a:r>
            <a:r>
              <a:rPr lang="en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🔒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5%26%103%9%18%21%1%26%9%10%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8" name="Google Shape;658;p37"/>
          <p:cNvSpPr txBox="1"/>
          <p:nvPr/>
        </p:nvSpPr>
        <p:spPr>
          <a:xfrm>
            <a:off x="251400" y="2356200"/>
            <a:ext cx="2366100" cy="431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🔑ENC-KEY = ‘MSG’</a:t>
            </a:r>
            <a:endParaRPr sz="16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9" name="Google Shape;659;p37"/>
          <p:cNvSpPr/>
          <p:nvPr/>
        </p:nvSpPr>
        <p:spPr>
          <a:xfrm flipH="1">
            <a:off x="8733900" y="1745250"/>
            <a:ext cx="349200" cy="1657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0" name="Google Shape;660;p37"/>
          <p:cNvSpPr txBox="1"/>
          <p:nvPr/>
        </p:nvSpPr>
        <p:spPr>
          <a:xfrm>
            <a:off x="6204775" y="3059925"/>
            <a:ext cx="264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Decrypt</a:t>
            </a: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🔓</a:t>
            </a:r>
            <a:r>
              <a:rPr lang="en" sz="15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HI DARLING</a:t>
            </a:r>
            <a:r>
              <a:rPr lang="en" sz="15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/>
          </a:p>
        </p:txBody>
      </p:sp>
      <p:sp>
        <p:nvSpPr>
          <p:cNvPr id="661" name="Google Shape;661;p37"/>
          <p:cNvSpPr txBox="1"/>
          <p:nvPr/>
        </p:nvSpPr>
        <p:spPr>
          <a:xfrm>
            <a:off x="6496950" y="2374250"/>
            <a:ext cx="2443800" cy="431100"/>
          </a:xfrm>
          <a:prstGeom prst="rect">
            <a:avLst/>
          </a:prstGeom>
          <a:noFill/>
          <a:ln cap="flat" cmpd="sng" w="28575">
            <a:solidFill>
              <a:srgbClr val="A5CF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🔑ENC-KEY = ‘MSG’</a:t>
            </a:r>
            <a:endParaRPr sz="16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2" name="Google Shape;662;p37"/>
          <p:cNvSpPr/>
          <p:nvPr/>
        </p:nvSpPr>
        <p:spPr>
          <a:xfrm>
            <a:off x="524450" y="3039475"/>
            <a:ext cx="2986200" cy="954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3" name="Google Shape;663;p37"/>
          <p:cNvSpPr txBox="1"/>
          <p:nvPr/>
        </p:nvSpPr>
        <p:spPr>
          <a:xfrm>
            <a:off x="525375" y="2993275"/>
            <a:ext cx="298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01001000 01001001 00100000 01000100 01000001 01010010 01001100 01001001 01001110 01000111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4" name="Google Shape;664;p37"/>
          <p:cNvSpPr/>
          <p:nvPr/>
        </p:nvSpPr>
        <p:spPr>
          <a:xfrm>
            <a:off x="6005970" y="2520225"/>
            <a:ext cx="470525" cy="1166025"/>
          </a:xfrm>
          <a:custGeom>
            <a:rect b="b" l="l" r="r" t="t"/>
            <a:pathLst>
              <a:path extrusionOk="0" h="46641" w="18821">
                <a:moveTo>
                  <a:pt x="18821" y="0"/>
                </a:moveTo>
                <a:cubicBezTo>
                  <a:pt x="11708" y="0"/>
                  <a:pt x="2213" y="4481"/>
                  <a:pt x="819" y="11456"/>
                </a:cubicBezTo>
                <a:cubicBezTo>
                  <a:pt x="-1568" y="23396"/>
                  <a:pt x="2033" y="38026"/>
                  <a:pt x="10638" y="4664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65" name="Google Shape;665;p37"/>
          <p:cNvSpPr/>
          <p:nvPr/>
        </p:nvSpPr>
        <p:spPr>
          <a:xfrm>
            <a:off x="6353725" y="3735925"/>
            <a:ext cx="1104600" cy="750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6" name="Google Shape;666;p37"/>
          <p:cNvSpPr txBox="1"/>
          <p:nvPr/>
        </p:nvSpPr>
        <p:spPr>
          <a:xfrm>
            <a:off x="6404850" y="3686250"/>
            <a:ext cx="110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01001101 01010011 01000111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8"/>
          <p:cNvSpPr txBox="1"/>
          <p:nvPr>
            <p:ph type="title"/>
          </p:nvPr>
        </p:nvSpPr>
        <p:spPr>
          <a:xfrm>
            <a:off x="710125" y="542575"/>
            <a:ext cx="7842600" cy="39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Simple Encrypt/</a:t>
            </a:r>
            <a:r>
              <a:rPr lang="en"/>
              <a:t>Decrypt</a:t>
            </a:r>
            <a:r>
              <a:rPr lang="en"/>
              <a:t> Using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 (SEDUX) Program is available 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GitHub profile: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github.com/MaxEdison/SEDUX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Google Shape;676;p3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3084525"/>
            <a:ext cx="2241874" cy="8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39"/>
          <p:cNvSpPr txBox="1"/>
          <p:nvPr/>
        </p:nvSpPr>
        <p:spPr>
          <a:xfrm>
            <a:off x="1198750" y="1045775"/>
            <a:ext cx="7538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Created with ❤️ - AmirHossein Heidari</a:t>
            </a:r>
            <a:endParaRPr b="1" sz="2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Thanks to @TadavomnisT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2024</a:t>
            </a:r>
            <a:endParaRPr b="1" sz="2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Powered By:</a:t>
            </a:r>
            <a:endParaRPr sz="2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/>
          <p:nvPr>
            <p:ph type="title"/>
          </p:nvPr>
        </p:nvSpPr>
        <p:spPr>
          <a:xfrm>
            <a:off x="1133025" y="85885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</a:t>
            </a:r>
            <a:r>
              <a:rPr lang="en">
                <a:solidFill>
                  <a:schemeClr val="accent2"/>
                </a:solidFill>
              </a:rPr>
              <a:t>‘This Presentation’;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76" name="Google Shape;476;p28"/>
          <p:cNvSpPr txBox="1"/>
          <p:nvPr>
            <p:ph idx="1" type="body"/>
          </p:nvPr>
        </p:nvSpPr>
        <p:spPr>
          <a:xfrm>
            <a:off x="1454025" y="1339325"/>
            <a:ext cx="6969600" cy="32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Here’s what you’ll see in this presentation:</a:t>
            </a:r>
            <a:endParaRPr sz="15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∗"/>
            </a:pPr>
            <a:r>
              <a:rPr b="1" lang="en" sz="1500">
                <a:solidFill>
                  <a:schemeClr val="accent3"/>
                </a:solidFill>
              </a:rPr>
              <a:t>The Scenario</a:t>
            </a:r>
            <a:endParaRPr b="1" sz="1500">
              <a:solidFill>
                <a:schemeClr val="accent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∗"/>
            </a:pPr>
            <a:r>
              <a:t/>
            </a:r>
            <a:endParaRPr b="1" sz="1500">
              <a:solidFill>
                <a:schemeClr val="accent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∗"/>
            </a:pPr>
            <a:r>
              <a:rPr lang="en" sz="1500">
                <a:solidFill>
                  <a:schemeClr val="accent3"/>
                </a:solidFill>
              </a:rPr>
              <a:t>What is </a:t>
            </a:r>
            <a:r>
              <a:rPr b="1" lang="en" sz="1500">
                <a:solidFill>
                  <a:schemeClr val="accent2"/>
                </a:solidFill>
              </a:rPr>
              <a:t>CRYPTOGRAPHY</a:t>
            </a:r>
            <a:r>
              <a:rPr lang="en" sz="1500">
                <a:solidFill>
                  <a:schemeClr val="accent2"/>
                </a:solidFill>
              </a:rPr>
              <a:t> </a:t>
            </a:r>
            <a:r>
              <a:rPr lang="en" sz="1500">
                <a:solidFill>
                  <a:schemeClr val="accent3"/>
                </a:solidFill>
              </a:rPr>
              <a:t>and why we must use it?</a:t>
            </a:r>
            <a:endParaRPr sz="1500">
              <a:solidFill>
                <a:schemeClr val="accent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∗"/>
            </a:pPr>
            <a:r>
              <a:t/>
            </a:r>
            <a:endParaRPr sz="1500">
              <a:solidFill>
                <a:schemeClr val="accent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∗"/>
            </a:pPr>
            <a:r>
              <a:rPr b="1" lang="en" sz="1500">
                <a:solidFill>
                  <a:srgbClr val="FFFF00"/>
                </a:solidFill>
              </a:rPr>
              <a:t>Caesar Cipher</a:t>
            </a:r>
            <a:r>
              <a:rPr b="1" lang="en" sz="1500">
                <a:solidFill>
                  <a:schemeClr val="accent3"/>
                </a:solidFill>
              </a:rPr>
              <a:t> - </a:t>
            </a:r>
            <a:r>
              <a:rPr lang="en" sz="1500">
                <a:solidFill>
                  <a:schemeClr val="accent3"/>
                </a:solidFill>
              </a:rPr>
              <a:t>Elementary Cryptography Algorithm</a:t>
            </a:r>
            <a:endParaRPr sz="1500">
              <a:solidFill>
                <a:schemeClr val="accent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∗"/>
            </a:pPr>
            <a:r>
              <a:t/>
            </a:r>
            <a:endParaRPr sz="1500">
              <a:solidFill>
                <a:schemeClr val="accent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∗"/>
            </a:pPr>
            <a:r>
              <a:rPr b="1" lang="en" sz="1500">
                <a:solidFill>
                  <a:srgbClr val="DBA0DB"/>
                </a:solidFill>
              </a:rPr>
              <a:t>Computer Science</a:t>
            </a:r>
            <a:r>
              <a:rPr b="1" lang="en" sz="1500">
                <a:solidFill>
                  <a:schemeClr val="accent3"/>
                </a:solidFill>
              </a:rPr>
              <a:t> </a:t>
            </a:r>
            <a:r>
              <a:rPr lang="en" sz="1500">
                <a:solidFill>
                  <a:schemeClr val="accent3"/>
                </a:solidFill>
              </a:rPr>
              <a:t>and </a:t>
            </a:r>
            <a:r>
              <a:rPr b="1" lang="en" sz="1500">
                <a:solidFill>
                  <a:srgbClr val="6FA8DC"/>
                </a:solidFill>
              </a:rPr>
              <a:t>Mathematics </a:t>
            </a:r>
            <a:r>
              <a:rPr lang="en" sz="1500">
                <a:solidFill>
                  <a:schemeClr val="accent6"/>
                </a:solidFill>
              </a:rPr>
              <a:t>correlation</a:t>
            </a:r>
            <a:endParaRPr sz="1500">
              <a:solidFill>
                <a:schemeClr val="accent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500"/>
              <a:buChar char="∗"/>
            </a:pPr>
            <a:r>
              <a:t/>
            </a:r>
            <a:endParaRPr b="1" sz="1500">
              <a:solidFill>
                <a:srgbClr val="6FA8DC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∗"/>
            </a:pPr>
            <a:r>
              <a:rPr lang="en" sz="1500">
                <a:solidFill>
                  <a:schemeClr val="accent3"/>
                </a:solidFill>
              </a:rPr>
              <a:t>What is </a:t>
            </a:r>
            <a:r>
              <a:rPr b="1" lang="en" sz="1500">
                <a:solidFill>
                  <a:srgbClr val="FF0000"/>
                </a:solidFill>
              </a:rPr>
              <a:t>XOR</a:t>
            </a:r>
            <a:r>
              <a:rPr b="1" lang="en" sz="1500">
                <a:solidFill>
                  <a:schemeClr val="accent3"/>
                </a:solidFill>
              </a:rPr>
              <a:t> </a:t>
            </a:r>
            <a:r>
              <a:rPr lang="en" sz="1500">
                <a:solidFill>
                  <a:schemeClr val="accent3"/>
                </a:solidFill>
              </a:rPr>
              <a:t>operator and how we use it in </a:t>
            </a:r>
            <a:r>
              <a:rPr b="1" lang="en" sz="1500">
                <a:solidFill>
                  <a:srgbClr val="A5CF27"/>
                </a:solidFill>
              </a:rPr>
              <a:t>cryptography</a:t>
            </a:r>
            <a:r>
              <a:rPr lang="en" sz="1500">
                <a:solidFill>
                  <a:schemeClr val="accent3"/>
                </a:solidFill>
              </a:rPr>
              <a:t>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7" name="Google Shape;477;p2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cryptography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8" name="Google Shape;478;p2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tableOfContents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"/>
          <p:cNvSpPr txBox="1"/>
          <p:nvPr/>
        </p:nvSpPr>
        <p:spPr>
          <a:xfrm>
            <a:off x="341288" y="755650"/>
            <a:ext cx="973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👨</a:t>
            </a:r>
            <a:endParaRPr sz="5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4" name="Google Shape;484;p29"/>
          <p:cNvSpPr txBox="1"/>
          <p:nvPr/>
        </p:nvSpPr>
        <p:spPr>
          <a:xfrm>
            <a:off x="7567875" y="755650"/>
            <a:ext cx="1188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👩</a:t>
            </a:r>
            <a:endParaRPr sz="5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463088" y="423325"/>
            <a:ext cx="73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BOB</a:t>
            </a:r>
            <a:endParaRPr b="1" sz="2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6" name="Google Shape;486;p29"/>
          <p:cNvSpPr txBox="1"/>
          <p:nvPr/>
        </p:nvSpPr>
        <p:spPr>
          <a:xfrm>
            <a:off x="7606713" y="423325"/>
            <a:ext cx="102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ALICE</a:t>
            </a:r>
            <a:endParaRPr b="1" sz="2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7" name="Google Shape;487;p29"/>
          <p:cNvSpPr txBox="1"/>
          <p:nvPr/>
        </p:nvSpPr>
        <p:spPr>
          <a:xfrm>
            <a:off x="50338" y="1709950"/>
            <a:ext cx="264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Message: </a:t>
            </a:r>
            <a:r>
              <a:rPr lang="en" sz="15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HI DARLING</a:t>
            </a:r>
            <a:r>
              <a:rPr lang="en" sz="15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1" sz="1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p29"/>
          <p:cNvSpPr/>
          <p:nvPr/>
        </p:nvSpPr>
        <p:spPr>
          <a:xfrm>
            <a:off x="2617575" y="1440550"/>
            <a:ext cx="4613400" cy="954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9" name="Google Shape;489;p29"/>
          <p:cNvSpPr txBox="1"/>
          <p:nvPr/>
        </p:nvSpPr>
        <p:spPr>
          <a:xfrm>
            <a:off x="2617575" y="1702150"/>
            <a:ext cx="451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HTTP ~&gt; HyperText Transfer Protocol</a:t>
            </a:r>
            <a:endParaRPr sz="16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0" name="Google Shape;490;p29"/>
          <p:cNvSpPr txBox="1"/>
          <p:nvPr/>
        </p:nvSpPr>
        <p:spPr>
          <a:xfrm>
            <a:off x="7230963" y="1717600"/>
            <a:ext cx="18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[received message]</a:t>
            </a:r>
            <a:endParaRPr b="1" sz="12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1" name="Google Shape;491;p29"/>
          <p:cNvSpPr txBox="1"/>
          <p:nvPr/>
        </p:nvSpPr>
        <p:spPr>
          <a:xfrm>
            <a:off x="3966038" y="3623750"/>
            <a:ext cx="1022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👿</a:t>
            </a:r>
            <a:endParaRPr sz="5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2" name="Google Shape;492;p29"/>
          <p:cNvSpPr txBox="1"/>
          <p:nvPr/>
        </p:nvSpPr>
        <p:spPr>
          <a:xfrm>
            <a:off x="3784088" y="4426350"/>
            <a:ext cx="138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  <a:latin typeface="Fira Code"/>
                <a:ea typeface="Fira Code"/>
                <a:cs typeface="Fira Code"/>
                <a:sym typeface="Fira Code"/>
              </a:rPr>
              <a:t>Sniffer</a:t>
            </a:r>
            <a:endParaRPr b="1" sz="2200">
              <a:solidFill>
                <a:srgbClr val="FF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3" name="Google Shape;493;p29"/>
          <p:cNvSpPr/>
          <p:nvPr/>
        </p:nvSpPr>
        <p:spPr>
          <a:xfrm>
            <a:off x="4302638" y="2158800"/>
            <a:ext cx="349200" cy="159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4" name="Google Shape;494;p29"/>
          <p:cNvSpPr txBox="1"/>
          <p:nvPr/>
        </p:nvSpPr>
        <p:spPr>
          <a:xfrm>
            <a:off x="3821000" y="2662950"/>
            <a:ext cx="1282200" cy="4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HI DARLING</a:t>
            </a:r>
            <a:endParaRPr b="1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0"/>
          <p:cNvSpPr txBox="1"/>
          <p:nvPr>
            <p:ph idx="4294967295" type="subTitle"/>
          </p:nvPr>
        </p:nvSpPr>
        <p:spPr>
          <a:xfrm>
            <a:off x="5754075" y="582700"/>
            <a:ext cx="3741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A5CF27"/>
                </a:solidFill>
              </a:rPr>
              <a:t>i</a:t>
            </a:r>
            <a:r>
              <a:rPr lang="en" sz="1700">
                <a:solidFill>
                  <a:srgbClr val="A5CF27"/>
                </a:solidFill>
              </a:rPr>
              <a:t>s a very broad science.</a:t>
            </a:r>
            <a:endParaRPr sz="1700">
              <a:solidFill>
                <a:srgbClr val="A5CF27"/>
              </a:solidFill>
            </a:endParaRPr>
          </a:p>
        </p:txBody>
      </p:sp>
      <p:sp>
        <p:nvSpPr>
          <p:cNvPr id="500" name="Google Shape;500;p30"/>
          <p:cNvSpPr txBox="1"/>
          <p:nvPr>
            <p:ph idx="4294967295" type="subTitle"/>
          </p:nvPr>
        </p:nvSpPr>
        <p:spPr>
          <a:xfrm>
            <a:off x="5754075" y="985275"/>
            <a:ext cx="3466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accent6"/>
                </a:solidFill>
              </a:rPr>
              <a:t>i</a:t>
            </a:r>
            <a:r>
              <a:rPr lang="en" sz="1700">
                <a:solidFill>
                  <a:schemeClr val="accent6"/>
                </a:solidFill>
              </a:rPr>
              <a:t>s child of Mathematics.</a:t>
            </a:r>
            <a:endParaRPr sz="17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/>
          <p:nvPr>
            <p:ph idx="4294967295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Cryptography:</a:t>
            </a:r>
            <a:endParaRPr/>
          </a:p>
        </p:txBody>
      </p:sp>
      <p:sp>
        <p:nvSpPr>
          <p:cNvPr id="502" name="Google Shape;502;p30"/>
          <p:cNvSpPr txBox="1"/>
          <p:nvPr/>
        </p:nvSpPr>
        <p:spPr>
          <a:xfrm>
            <a:off x="6187275" y="1590650"/>
            <a:ext cx="2599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Mathematics provides the foundation for cryptography. The secure communication and protection of sensitive information rely on mathematical concepts and principles such as </a:t>
            </a:r>
            <a:r>
              <a:rPr b="1" i="1" lang="en" sz="1500">
                <a:solidFill>
                  <a:schemeClr val="lt2"/>
                </a:solidFill>
              </a:rPr>
              <a:t>modular arithmetic</a:t>
            </a:r>
            <a:r>
              <a:rPr lang="en" sz="1500">
                <a:solidFill>
                  <a:schemeClr val="lt2"/>
                </a:solidFill>
              </a:rPr>
              <a:t>, </a:t>
            </a:r>
            <a:r>
              <a:rPr b="1" i="1" lang="en" sz="1500">
                <a:solidFill>
                  <a:schemeClr val="lt2"/>
                </a:solidFill>
              </a:rPr>
              <a:t>prime numbers</a:t>
            </a:r>
            <a:r>
              <a:rPr lang="en" sz="1500">
                <a:solidFill>
                  <a:schemeClr val="lt2"/>
                </a:solidFill>
              </a:rPr>
              <a:t>, </a:t>
            </a:r>
            <a:r>
              <a:rPr b="1" i="1" lang="en" sz="1500">
                <a:solidFill>
                  <a:schemeClr val="lt2"/>
                </a:solidFill>
              </a:rPr>
              <a:t>number theory</a:t>
            </a:r>
            <a:r>
              <a:rPr lang="en" sz="1500">
                <a:solidFill>
                  <a:schemeClr val="lt2"/>
                </a:solidFill>
              </a:rPr>
              <a:t>, </a:t>
            </a:r>
            <a:r>
              <a:rPr b="1" i="1" lang="en" sz="1500">
                <a:solidFill>
                  <a:schemeClr val="lt2"/>
                </a:solidFill>
              </a:rPr>
              <a:t>linear algebra</a:t>
            </a:r>
            <a:r>
              <a:rPr lang="en" sz="1500">
                <a:solidFill>
                  <a:schemeClr val="lt2"/>
                </a:solidFill>
              </a:rPr>
              <a:t>, </a:t>
            </a:r>
            <a:r>
              <a:rPr b="1" i="1" lang="en" sz="1500">
                <a:solidFill>
                  <a:schemeClr val="lt2"/>
                </a:solidFill>
              </a:rPr>
              <a:t>probability theory,</a:t>
            </a:r>
            <a:r>
              <a:rPr lang="en" sz="1500">
                <a:solidFill>
                  <a:schemeClr val="lt2"/>
                </a:solidFill>
              </a:rPr>
              <a:t> and </a:t>
            </a:r>
            <a:r>
              <a:rPr b="1" i="1" lang="en" sz="1500">
                <a:solidFill>
                  <a:schemeClr val="lt2"/>
                </a:solidFill>
              </a:rPr>
              <a:t>information theory.</a:t>
            </a:r>
            <a:endParaRPr b="1" i="1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3" name="Google Shape;503;p30"/>
          <p:cNvSpPr/>
          <p:nvPr/>
        </p:nvSpPr>
        <p:spPr>
          <a:xfrm rot="10800000">
            <a:off x="1187375" y="1526375"/>
            <a:ext cx="4439700" cy="2965200"/>
          </a:xfrm>
          <a:prstGeom prst="wedgeRectCallout">
            <a:avLst>
              <a:gd fmla="val -7690" name="adj1"/>
              <a:gd fmla="val 64571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4" name="Google Shape;504;p30"/>
          <p:cNvSpPr txBox="1"/>
          <p:nvPr/>
        </p:nvSpPr>
        <p:spPr>
          <a:xfrm>
            <a:off x="2655875" y="1590650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5B7C5"/>
                </a:solidFill>
                <a:latin typeface="Fira Code"/>
                <a:ea typeface="Fira Code"/>
                <a:cs typeface="Fira Code"/>
                <a:sym typeface="Fira Code"/>
              </a:rPr>
              <a:t>Abstraction</a:t>
            </a:r>
            <a:endParaRPr b="1">
              <a:solidFill>
                <a:srgbClr val="A5B7C5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5" name="Google Shape;505;p30"/>
          <p:cNvSpPr txBox="1"/>
          <p:nvPr/>
        </p:nvSpPr>
        <p:spPr>
          <a:xfrm>
            <a:off x="1380575" y="1867100"/>
            <a:ext cx="4053300" cy="2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Create a 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puzzle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based on Mathematics 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principles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hide content in the 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puzzle. 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NO ONE in the world is able to solve the puzzle, cause they don’t have information (the KEY).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Just the person who has the information (the key) is able to solve it (Decrypt the cipher).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6" name="Google Shape;506;p30"/>
          <p:cNvSpPr txBox="1"/>
          <p:nvPr/>
        </p:nvSpPr>
        <p:spPr>
          <a:xfrm>
            <a:off x="1187375" y="97825"/>
            <a:ext cx="20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cryptography.html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7" name="Google Shape;507;p3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commonMistakes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3" name="Google Shape;513;p31"/>
          <p:cNvSpPr txBox="1"/>
          <p:nvPr>
            <p:ph idx="1" type="subTitle"/>
          </p:nvPr>
        </p:nvSpPr>
        <p:spPr>
          <a:xfrm>
            <a:off x="2332550" y="2025025"/>
            <a:ext cx="34056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Don’t make mistake! Hash is </a:t>
            </a:r>
            <a:r>
              <a:rPr lang="en"/>
              <a:t>different</a:t>
            </a:r>
            <a:r>
              <a:rPr lang="en"/>
              <a:t> from cryptography</a:t>
            </a:r>
            <a:r>
              <a:rPr lang="en"/>
              <a:t> &gt;</a:t>
            </a:r>
            <a:endParaRPr/>
          </a:p>
        </p:txBody>
      </p:sp>
      <p:sp>
        <p:nvSpPr>
          <p:cNvPr id="514" name="Google Shape;514;p31"/>
          <p:cNvSpPr txBox="1"/>
          <p:nvPr>
            <p:ph idx="2" type="subTitle"/>
          </p:nvPr>
        </p:nvSpPr>
        <p:spPr>
          <a:xfrm>
            <a:off x="2332550" y="1436725"/>
            <a:ext cx="4157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Hashing is NOT </a:t>
            </a:r>
            <a:r>
              <a:rPr lang="en" sz="2000"/>
              <a:t>Encrypting</a:t>
            </a:r>
            <a:endParaRPr sz="2000"/>
          </a:p>
        </p:txBody>
      </p:sp>
      <p:sp>
        <p:nvSpPr>
          <p:cNvPr id="515" name="Google Shape;515;p31"/>
          <p:cNvSpPr txBox="1"/>
          <p:nvPr>
            <p:ph idx="3" type="title"/>
          </p:nvPr>
        </p:nvSpPr>
        <p:spPr>
          <a:xfrm flipH="1">
            <a:off x="2828950" y="2763037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6" name="Google Shape;516;p31"/>
          <p:cNvSpPr txBox="1"/>
          <p:nvPr>
            <p:ph idx="4" type="subTitle"/>
          </p:nvPr>
        </p:nvSpPr>
        <p:spPr>
          <a:xfrm>
            <a:off x="3701050" y="3414250"/>
            <a:ext cx="43866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Encodings like ASCII or PNG are not related to encryption at all !!!</a:t>
            </a:r>
            <a:r>
              <a:rPr lang="en"/>
              <a:t> &gt;</a:t>
            </a:r>
            <a:endParaRPr/>
          </a:p>
        </p:txBody>
      </p:sp>
      <p:sp>
        <p:nvSpPr>
          <p:cNvPr id="517" name="Google Shape;517;p31"/>
          <p:cNvSpPr txBox="1"/>
          <p:nvPr>
            <p:ph idx="5" type="subTitle"/>
          </p:nvPr>
        </p:nvSpPr>
        <p:spPr>
          <a:xfrm>
            <a:off x="3701050" y="2983150"/>
            <a:ext cx="4619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Encoding is NOT Encrypting</a:t>
            </a:r>
            <a:endParaRPr sz="2000"/>
          </a:p>
        </p:txBody>
      </p:sp>
      <p:sp>
        <p:nvSpPr>
          <p:cNvPr id="518" name="Google Shape;518;p31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‘Common Mistakes’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19" name="Google Shape;519;p31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520" name="Google Shape;520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21" name="Google Shape;521;p31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2" name="Google Shape;522;p31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3" name="Google Shape;523;p31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commonMistakes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2"/>
          <p:cNvSpPr txBox="1"/>
          <p:nvPr/>
        </p:nvSpPr>
        <p:spPr>
          <a:xfrm>
            <a:off x="341275" y="480475"/>
            <a:ext cx="973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👨</a:t>
            </a:r>
            <a:endParaRPr sz="5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9" name="Google Shape;529;p32"/>
          <p:cNvSpPr txBox="1"/>
          <p:nvPr/>
        </p:nvSpPr>
        <p:spPr>
          <a:xfrm>
            <a:off x="7525550" y="480475"/>
            <a:ext cx="1184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👩</a:t>
            </a:r>
            <a:endParaRPr sz="5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0" name="Google Shape;530;p32"/>
          <p:cNvSpPr txBox="1"/>
          <p:nvPr/>
        </p:nvSpPr>
        <p:spPr>
          <a:xfrm>
            <a:off x="463075" y="148150"/>
            <a:ext cx="73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BOB</a:t>
            </a:r>
            <a:endParaRPr b="1" sz="2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1" name="Google Shape;531;p32"/>
          <p:cNvSpPr txBox="1"/>
          <p:nvPr/>
        </p:nvSpPr>
        <p:spPr>
          <a:xfrm>
            <a:off x="7606700" y="148150"/>
            <a:ext cx="102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ALICE</a:t>
            </a:r>
            <a:endParaRPr b="1" sz="2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2" name="Google Shape;532;p32"/>
          <p:cNvSpPr txBox="1"/>
          <p:nvPr/>
        </p:nvSpPr>
        <p:spPr>
          <a:xfrm>
            <a:off x="425400" y="2996425"/>
            <a:ext cx="264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Message: </a:t>
            </a:r>
            <a:r>
              <a:rPr lang="en" sz="15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HI DARLING</a:t>
            </a:r>
            <a:r>
              <a:rPr lang="en" sz="15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1" sz="1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Google Shape;533;p32"/>
          <p:cNvSpPr/>
          <p:nvPr/>
        </p:nvSpPr>
        <p:spPr>
          <a:xfrm>
            <a:off x="2617562" y="1165375"/>
            <a:ext cx="4613400" cy="954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4" name="Google Shape;534;p32"/>
          <p:cNvSpPr txBox="1"/>
          <p:nvPr/>
        </p:nvSpPr>
        <p:spPr>
          <a:xfrm>
            <a:off x="2617563" y="1426975"/>
            <a:ext cx="451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HTTP ~&gt; HyperText Transfer Protocol</a:t>
            </a:r>
            <a:endParaRPr sz="16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5" name="Google Shape;535;p32"/>
          <p:cNvSpPr txBox="1"/>
          <p:nvPr/>
        </p:nvSpPr>
        <p:spPr>
          <a:xfrm>
            <a:off x="7186550" y="1457875"/>
            <a:ext cx="18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[receives cipher]</a:t>
            </a:r>
            <a:endParaRPr b="1" sz="12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6" name="Google Shape;536;p32"/>
          <p:cNvSpPr txBox="1"/>
          <p:nvPr/>
        </p:nvSpPr>
        <p:spPr>
          <a:xfrm>
            <a:off x="3966025" y="3348575"/>
            <a:ext cx="1022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👿</a:t>
            </a:r>
            <a:endParaRPr sz="5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7" name="Google Shape;537;p32"/>
          <p:cNvSpPr txBox="1"/>
          <p:nvPr/>
        </p:nvSpPr>
        <p:spPr>
          <a:xfrm>
            <a:off x="3784075" y="4165300"/>
            <a:ext cx="138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  <a:latin typeface="Fira Code"/>
                <a:ea typeface="Fira Code"/>
                <a:cs typeface="Fira Code"/>
                <a:sym typeface="Fira Code"/>
              </a:rPr>
              <a:t>Sniffer</a:t>
            </a:r>
            <a:endParaRPr b="1" sz="2200">
              <a:solidFill>
                <a:srgbClr val="FF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8" name="Google Shape;538;p32"/>
          <p:cNvSpPr/>
          <p:nvPr/>
        </p:nvSpPr>
        <p:spPr>
          <a:xfrm>
            <a:off x="4302625" y="1883625"/>
            <a:ext cx="349200" cy="159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9" name="Google Shape;539;p32"/>
          <p:cNvSpPr txBox="1"/>
          <p:nvPr/>
        </p:nvSpPr>
        <p:spPr>
          <a:xfrm>
            <a:off x="3820988" y="2387775"/>
            <a:ext cx="12822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Fira Code"/>
                <a:ea typeface="Fira Code"/>
                <a:cs typeface="Fira Code"/>
                <a:sym typeface="Fira Code"/>
              </a:rPr>
              <a:t>IJ EBSMJOH</a:t>
            </a:r>
            <a:endParaRPr b="1">
              <a:solidFill>
                <a:srgbClr val="B6D7A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32"/>
          <p:cNvSpPr/>
          <p:nvPr/>
        </p:nvSpPr>
        <p:spPr>
          <a:xfrm flipH="1" rot="10800000">
            <a:off x="76200" y="1602375"/>
            <a:ext cx="349200" cy="1657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1" name="Google Shape;541;p32"/>
          <p:cNvSpPr txBox="1"/>
          <p:nvPr/>
        </p:nvSpPr>
        <p:spPr>
          <a:xfrm>
            <a:off x="341275" y="1459100"/>
            <a:ext cx="55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Cipher🔒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{IJ EBSMJOH}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2" name="Google Shape;542;p32"/>
          <p:cNvSpPr txBox="1"/>
          <p:nvPr/>
        </p:nvSpPr>
        <p:spPr>
          <a:xfrm>
            <a:off x="251400" y="2356200"/>
            <a:ext cx="1962600" cy="431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🔑ENC-KEY = +1</a:t>
            </a:r>
            <a:endParaRPr sz="16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3" name="Google Shape;543;p32"/>
          <p:cNvSpPr/>
          <p:nvPr/>
        </p:nvSpPr>
        <p:spPr>
          <a:xfrm flipH="1">
            <a:off x="8733900" y="1745250"/>
            <a:ext cx="349200" cy="1657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4" name="Google Shape;544;p32"/>
          <p:cNvSpPr txBox="1"/>
          <p:nvPr/>
        </p:nvSpPr>
        <p:spPr>
          <a:xfrm>
            <a:off x="6204775" y="3059925"/>
            <a:ext cx="264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Message</a:t>
            </a: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🔓</a:t>
            </a:r>
            <a:r>
              <a:rPr lang="en" sz="15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HI DARLING</a:t>
            </a:r>
            <a:r>
              <a:rPr lang="en" sz="15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/>
          </a:p>
        </p:txBody>
      </p:sp>
      <p:sp>
        <p:nvSpPr>
          <p:cNvPr id="545" name="Google Shape;545;p32"/>
          <p:cNvSpPr txBox="1"/>
          <p:nvPr/>
        </p:nvSpPr>
        <p:spPr>
          <a:xfrm>
            <a:off x="6978025" y="2374250"/>
            <a:ext cx="1962600" cy="431100"/>
          </a:xfrm>
          <a:prstGeom prst="rect">
            <a:avLst/>
          </a:prstGeom>
          <a:noFill/>
          <a:ln cap="flat" cmpd="sng" w="28575">
            <a:solidFill>
              <a:srgbClr val="A5CF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🔑</a:t>
            </a: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ENC-KEY = -1</a:t>
            </a:r>
            <a:endParaRPr sz="16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csAndMath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1" name="Google Shape;551;p3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result.css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2" name="Google Shape;552;p33"/>
          <p:cNvSpPr txBox="1"/>
          <p:nvPr>
            <p:ph idx="4294967295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6"/>
                </a:solidFill>
              </a:rPr>
              <a:t>&lt; Computer has a `Discrete Entity`. Better to say it is finally  0 and 1s. &gt;</a:t>
            </a:r>
            <a:endParaRPr sz="1600">
              <a:solidFill>
                <a:schemeClr val="accent6"/>
              </a:solidFill>
            </a:endParaRPr>
          </a:p>
        </p:txBody>
      </p:sp>
      <p:sp>
        <p:nvSpPr>
          <p:cNvPr id="553" name="Google Shape;553;p33"/>
          <p:cNvSpPr txBox="1"/>
          <p:nvPr>
            <p:ph idx="4294967295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accent6"/>
                </a:solidFill>
              </a:rPr>
              <a:t>&lt; The concept corresponding to 0 and 1 in the mathematical world is base two (Binary). &gt;</a:t>
            </a:r>
            <a:endParaRPr sz="1700">
              <a:solidFill>
                <a:schemeClr val="accent6"/>
              </a:solidFill>
            </a:endParaRPr>
          </a:p>
        </p:txBody>
      </p:sp>
      <p:sp>
        <p:nvSpPr>
          <p:cNvPr id="554" name="Google Shape;554;p33"/>
          <p:cNvSpPr txBox="1"/>
          <p:nvPr>
            <p:ph idx="1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&lt; /Mathematics &gt;</a:t>
            </a:r>
            <a:r>
              <a:rPr lang="en" sz="2800">
                <a:solidFill>
                  <a:schemeClr val="lt1"/>
                </a:solidFill>
              </a:rPr>
              <a:t> </a:t>
            </a:r>
            <a:r>
              <a:rPr lang="en" sz="2800">
                <a:solidFill>
                  <a:schemeClr val="accent6"/>
                </a:solidFill>
              </a:rPr>
              <a:t>{</a:t>
            </a:r>
            <a:endParaRPr sz="2800">
              <a:solidFill>
                <a:schemeClr val="accent6"/>
              </a:solidFill>
            </a:endParaRPr>
          </a:p>
        </p:txBody>
      </p:sp>
      <p:sp>
        <p:nvSpPr>
          <p:cNvPr id="555" name="Google Shape;555;p33"/>
          <p:cNvSpPr txBox="1"/>
          <p:nvPr>
            <p:ph idx="2" type="title"/>
          </p:nvPr>
        </p:nvSpPr>
        <p:spPr>
          <a:xfrm>
            <a:off x="1143250" y="621250"/>
            <a:ext cx="48915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&lt; /ComputerScience</a:t>
            </a:r>
            <a:r>
              <a:rPr lang="en" sz="2800">
                <a:solidFill>
                  <a:schemeClr val="lt1"/>
                </a:solidFill>
              </a:rPr>
              <a:t> &gt;</a:t>
            </a:r>
            <a:r>
              <a:rPr lang="en" sz="2800"/>
              <a:t> </a:t>
            </a:r>
            <a:r>
              <a:rPr lang="en" sz="2800">
                <a:solidFill>
                  <a:schemeClr val="accent6"/>
                </a:solidFill>
              </a:rPr>
              <a:t>{</a:t>
            </a:r>
            <a:r>
              <a:rPr lang="en" sz="2800"/>
              <a:t> </a:t>
            </a:r>
            <a:endParaRPr sz="2800"/>
          </a:p>
        </p:txBody>
      </p:sp>
      <p:grpSp>
        <p:nvGrpSpPr>
          <p:cNvPr id="556" name="Google Shape;556;p33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57" name="Google Shape;557;p33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33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73" name="Google Shape;573;p33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33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83" name="Google Shape;583;p33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33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86" name="Google Shape;586;p33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33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89" name="Google Shape;589;p33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0" name="Google Shape;590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91" name="Google Shape;591;p33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92" name="Google Shape;592;p33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3" name="Google Shape;593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4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csAndMath.html</a:t>
            </a:r>
            <a:endParaRPr/>
          </a:p>
        </p:txBody>
      </p:sp>
      <p:sp>
        <p:nvSpPr>
          <p:cNvPr id="599" name="Google Shape;599;p34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0" name="Google Shape;600;p34"/>
          <p:cNvSpPr txBox="1"/>
          <p:nvPr/>
        </p:nvSpPr>
        <p:spPr>
          <a:xfrm>
            <a:off x="1474900" y="1494725"/>
            <a:ext cx="6341400" cy="1908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Fira Code"/>
                <a:ea typeface="Fira Code"/>
                <a:cs typeface="Fira Code"/>
                <a:sym typeface="Fira Code"/>
              </a:rPr>
              <a:t>So, if we want to Encrypt any content, we should </a:t>
            </a:r>
            <a:endParaRPr>
              <a:solidFill>
                <a:srgbClr val="00FF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Fira Code"/>
                <a:ea typeface="Fira Code"/>
                <a:cs typeface="Fira Code"/>
                <a:sym typeface="Fira Code"/>
              </a:rPr>
              <a:t>manipulate its Binary Code!</a:t>
            </a:r>
            <a:endParaRPr>
              <a:solidFill>
                <a:srgbClr val="00FF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Fira Code"/>
                <a:ea typeface="Fira Code"/>
                <a:cs typeface="Fira Code"/>
                <a:sym typeface="Fira Code"/>
              </a:rPr>
              <a:t>Now Let’s check a very Simple Encryption (also </a:t>
            </a:r>
            <a:endParaRPr>
              <a:solidFill>
                <a:srgbClr val="00FF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Fira Code"/>
                <a:ea typeface="Fira Code"/>
                <a:cs typeface="Fira Code"/>
                <a:sym typeface="Fira Code"/>
              </a:rPr>
              <a:t>Decryption) Algorithm, which is practical in Real World !</a:t>
            </a:r>
            <a:endParaRPr>
              <a:solidFill>
                <a:srgbClr val="00FF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5"/>
          <p:cNvSpPr txBox="1"/>
          <p:nvPr>
            <p:ph type="title"/>
          </p:nvPr>
        </p:nvSpPr>
        <p:spPr>
          <a:xfrm>
            <a:off x="1131500" y="621250"/>
            <a:ext cx="66339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 (Inequality Detector)</a:t>
            </a:r>
            <a:r>
              <a:rPr lang="en"/>
              <a:t>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606" name="Google Shape;606;p35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607" name="Google Shape;607;p35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08" name="Google Shape;608;p35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9" name="Google Shape;609;p3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XOR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0" name="Google Shape;610;p3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encryptWithXOR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1" name="Google Shape;611;p35"/>
          <p:cNvSpPr txBox="1"/>
          <p:nvPr/>
        </p:nvSpPr>
        <p:spPr>
          <a:xfrm>
            <a:off x="1590925" y="1211025"/>
            <a:ext cx="40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‘</a:t>
            </a:r>
            <a:r>
              <a:rPr lang="en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Explaining</a:t>
            </a:r>
            <a:r>
              <a:rPr lang="en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 how XOR </a:t>
            </a:r>
            <a:r>
              <a:rPr lang="en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operator</a:t>
            </a:r>
            <a:r>
              <a:rPr lang="en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 works’</a:t>
            </a:r>
            <a:endParaRPr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2" name="Google Shape;612;p35"/>
          <p:cNvSpPr txBox="1"/>
          <p:nvPr/>
        </p:nvSpPr>
        <p:spPr>
          <a:xfrm>
            <a:off x="2017000" y="2684825"/>
            <a:ext cx="5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XOR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3" name="Google Shape;613;p35"/>
          <p:cNvSpPr/>
          <p:nvPr/>
        </p:nvSpPr>
        <p:spPr>
          <a:xfrm>
            <a:off x="2523100" y="1741200"/>
            <a:ext cx="582900" cy="2313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A7C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4" name="Google Shape;614;p35"/>
          <p:cNvSpPr txBox="1"/>
          <p:nvPr/>
        </p:nvSpPr>
        <p:spPr>
          <a:xfrm>
            <a:off x="3183050" y="1715075"/>
            <a:ext cx="167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0 xor 0 -&gt; 0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0 xor 1 -&gt; 1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1 xor 0 -&gt; 1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1 xor 1 -&gt; 0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