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wmf" ContentType="image/x-wmf"/>
  <Override PartName="/ppt/media/image7.wmf" ContentType="image/x-wmf"/>
  <Override PartName="/ppt/media/image5.png" ContentType="image/png"/>
  <Override PartName="/ppt/media/image4.wmf" ContentType="image/x-wmf"/>
  <Override PartName="/ppt/media/image9.wmf" ContentType="image/x-wmf"/>
  <Override PartName="/ppt/media/image3.wmf" ContentType="image/x-wmf"/>
  <Override PartName="/ppt/media/image2.wmf" ContentType="image/x-wmf"/>
  <Override PartName="/ppt/media/image6.png" ContentType="image/pn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38E393-860F-443D-A411-CAE2355E98CC}" type="slidenum">
              <a:rPr lang="de-D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8BF22E4-41B8-4D54-9FE1-42611146FA90}" type="slidenum">
              <a:rPr lang="de-DE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250920" y="1268280"/>
            <a:ext cx="8642160" cy="504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951200" y="649440"/>
            <a:ext cx="5140800" cy="166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50920" y="1268280"/>
            <a:ext cx="8642160" cy="504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951200" y="649440"/>
            <a:ext cx="5140800" cy="166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1096560"/>
            <a:ext cx="9144000" cy="0"/>
          </a:xfrm>
          <a:prstGeom prst="line">
            <a:avLst/>
          </a:prstGeom>
          <a:ln w="6480">
            <a:solidFill>
              <a:srgbClr val="ff971b"/>
            </a:solidFill>
            <a:round/>
          </a:ln>
        </p:spPr>
      </p:sp>
      <p:pic>
        <p:nvPicPr>
          <p:cNvPr id="2" name="Bild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72360" y="332640"/>
            <a:ext cx="885600" cy="9000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" name="CustomShape 3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" name="CustomShape 4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6" name="CustomShape 5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7" name="CustomShape 6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" name="CustomShape 7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9" name="CustomShape 8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0" name="CustomShape 9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1" name="CustomShape 10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2" name="CustomShape 11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" name="CustomShape 13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" name="CustomShape 14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" name="CustomShape 15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" name="CustomShape 16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8" name="CustomShape 17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9" name="CustomShape 18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0" name="CustomShape 19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1" name="CustomShape 20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2" name="CustomShape 21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3" name="CustomShape 22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4" name="CustomShape 23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5" name="CustomShape 24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6" name="CustomShape 25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7" name="CustomShape 26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8" name="CustomShape 27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9" name="CustomShape 28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0" name="CustomShape 29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1" name="CustomShape 30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2" name="CustomShape 31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3" name="CustomShape 32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4" name="CustomShape 33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5" name="CustomShape 34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6" name="CustomShape 35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7" name="CustomShape 36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8" name="CustomShape 37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9" name="CustomShape 38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0" name="CustomShape 39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1" name="CustomShape 40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2" name="CustomShape 41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3" name="CustomShape 42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4" name="CustomShape 43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5" name="CustomShape 44"/>
          <p:cNvSpPr/>
          <p:nvPr/>
        </p:nvSpPr>
        <p:spPr>
          <a:xfrm>
            <a:off x="0" y="0"/>
            <a:ext cx="9143640" cy="1196280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sp>
      <p:sp>
        <p:nvSpPr>
          <p:cNvPr id="46" name="PlaceHolder 4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3600">
                <a:solidFill>
                  <a:srgbClr val="006c30"/>
                </a:solidFill>
                <a:latin typeface="LMU CompatilFact"/>
                <a:ea typeface="MS PGothic"/>
              </a:rPr>
              <a:t>Click to edit the title text formatMastertitelformat bearbeiten</a:t>
            </a:r>
            <a:endParaRPr/>
          </a:p>
        </p:txBody>
      </p:sp>
      <p:sp>
        <p:nvSpPr>
          <p:cNvPr id="47" name="CustomShape 46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8" name="CustomShape 47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9" name="CustomShape 48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0" name="CustomShape 49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1" name="CustomShape 50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2" name="CustomShape 51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3" name="CustomShape 52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4" name="CustomShape 53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5" name="CustomShape 54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6" name="CustomShape 55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7" name="CustomShape 56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8" name="CustomShape 57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9" name="CustomShape 58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0" name="CustomShape 59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1" name="CustomShape 60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2" name="CustomShape 61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3" name="CustomShape 62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4" name="CustomShape 63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5" name="CustomShape 64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6" name="CustomShape 65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7" name="CustomShape 66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8" name="CustomShape 67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9" name="CustomShape 68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0" name="CustomShape 69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1" name="CustomShape 70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2" name="CustomShape 71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3" name="CustomShape 72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4" name="CustomShape 73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5" name="CustomShape 74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6" name="CustomShape 75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7" name="CustomShape 76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8" name="CustomShape 77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9" name="CustomShape 78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0" name="CustomShape 79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1" name="CustomShape 80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2" name="CustomShape 81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3" name="CustomShape 82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4" name="CustomShape 83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5" name="CustomShape 84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6" name="CustomShape 85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7" name="CustomShape 86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8" name="CustomShape 87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9" name="CustomShape 88"/>
          <p:cNvSpPr/>
          <p:nvPr/>
        </p:nvSpPr>
        <p:spPr>
          <a:xfrm>
            <a:off x="1907640" y="0"/>
            <a:ext cx="7344360" cy="1196280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sp>
      <p:pic>
        <p:nvPicPr>
          <p:cNvPr id="90" name="Bild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84360" y="188640"/>
            <a:ext cx="1615680" cy="16423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2" name="PlaceHolder 8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28" name="Line 1"/>
          <p:cNvSpPr/>
          <p:nvPr/>
        </p:nvSpPr>
        <p:spPr>
          <a:xfrm>
            <a:off x="0" y="1096560"/>
            <a:ext cx="9144000" cy="0"/>
          </a:xfrm>
          <a:prstGeom prst="line">
            <a:avLst/>
          </a:prstGeom>
          <a:ln w="6480">
            <a:solidFill>
              <a:srgbClr val="ff971b"/>
            </a:solidFill>
            <a:round/>
          </a:ln>
        </p:spPr>
      </p:sp>
      <p:pic>
        <p:nvPicPr>
          <p:cNvPr id="129" name="Bild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72360" y="332640"/>
            <a:ext cx="885600" cy="9000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1" name="CustomShape 3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2" name="CustomShape 4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3" name="CustomShape 5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4" name="CustomShape 6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5" name="CustomShape 7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6" name="CustomShape 8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7" name="CustomShape 9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8" name="CustomShape 10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9" name="CustomShape 11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0" name="CustomShape 12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1" name="CustomShape 13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2" name="CustomShape 14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3" name="CustomShape 15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4" name="CustomShape 16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5" name="CustomShape 17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6" name="CustomShape 18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7" name="CustomShape 19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8" name="CustomShape 20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9" name="CustomShape 21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0" name="CustomShape 22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1" name="CustomShape 23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2" name="CustomShape 24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3" name="CustomShape 25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4" name="CustomShape 26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5" name="CustomShape 27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6" name="CustomShape 28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7" name="CustomShape 29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8" name="CustomShape 30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9" name="CustomShape 31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0" name="CustomShape 32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1" name="CustomShape 33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2" name="CustomShape 34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3" name="CustomShape 35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4" name="CustomShape 36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5" name="CustomShape 37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6" name="CustomShape 38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7" name="CustomShape 39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8" name="CustomShape 40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9" name="CustomShape 41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0" name="CustomShape 42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1" name="CustomShape 43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2" name="PlaceHolder 44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Click to edit the title text formatMastertitelformat bearbeiten</a:t>
            </a:r>
            <a:endParaRPr/>
          </a:p>
        </p:txBody>
      </p:sp>
      <p:sp>
        <p:nvSpPr>
          <p:cNvPr id="173" name="PlaceHolder 45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Seventh Outline LevelMastertextformat bearbeiten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de-DE" sz="2000">
                <a:solidFill>
                  <a:srgbClr val="006c30"/>
                </a:solidFill>
                <a:latin typeface="LMU CompatilFact"/>
                <a:ea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LMU CompatilFact"/>
              <a:buChar char="–"/>
            </a:pPr>
            <a:r>
              <a:rPr lang="de-DE">
                <a:solidFill>
                  <a:srgbClr val="006c30"/>
                </a:solidFill>
                <a:latin typeface="LMU CompatilFact"/>
                <a:ea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de-DE" sz="1600">
                <a:solidFill>
                  <a:srgbClr val="006c30"/>
                </a:solidFill>
                <a:latin typeface="LMU CompatilFact"/>
                <a:ea typeface="Arial"/>
              </a:rPr>
              <a:t>Vierte Ebene</a:t>
            </a:r>
            <a:endParaRPr/>
          </a:p>
        </p:txBody>
      </p:sp>
      <p:sp>
        <p:nvSpPr>
          <p:cNvPr id="174" name="CustomShape 46"/>
          <p:cNvSpPr/>
          <p:nvPr/>
        </p:nvSpPr>
        <p:spPr>
          <a:xfrm>
            <a:off x="7092360" y="6381360"/>
            <a:ext cx="182844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Folie </a:t>
            </a:r>
            <a:fld id="{2D9DD1C3-E92E-4668-9DB4-4E7B632B945A}" type="slidenum"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&lt;number&gt;</a:t>
            </a:fld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 von XY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de-DE" sz="3600">
                <a:solidFill>
                  <a:srgbClr val="006c30"/>
                </a:solidFill>
                <a:latin typeface="LMU CompatilFact"/>
                <a:ea typeface="MS PGothic"/>
              </a:rPr>
              <a:t>Erstellung des Brieflexikons     für WiTTFind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Linguistikteam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Ines Röhrer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Alexander Vordermaier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Di Wu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Gliederung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132000" y="2565000"/>
            <a:ext cx="5761080" cy="3744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Einführung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Ablauf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Ergebnisse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Probleme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Einführung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Lexikon aus dem Briefwechsel von Ludwig Wittgenstein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Neues BriefLex wirkt ergänzend zum aktuellen WiTTLex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Nur Rechte an Teil der Briefe (von Wittgenstein versendet?)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Prozess beliebig wiederholbar mit neuen Briefen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Einführung</a:t>
            </a:r>
            <a:endParaRPr/>
          </a:p>
        </p:txBody>
      </p:sp>
      <p:pic>
        <p:nvPicPr>
          <p:cNvPr id="222" name="Inhaltsplatzhalter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1268640"/>
            <a:ext cx="5169240" cy="504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827640" y="1917000"/>
            <a:ext cx="914040" cy="9140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4" name="CustomShape 3"/>
          <p:cNvSpPr/>
          <p:nvPr/>
        </p:nvSpPr>
        <p:spPr>
          <a:xfrm>
            <a:off x="1475640" y="2205000"/>
            <a:ext cx="863640" cy="503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5" name="CustomShape 4"/>
          <p:cNvSpPr/>
          <p:nvPr/>
        </p:nvSpPr>
        <p:spPr>
          <a:xfrm>
            <a:off x="1259640" y="3213000"/>
            <a:ext cx="482040" cy="43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6" name="CustomShape 5"/>
          <p:cNvSpPr/>
          <p:nvPr/>
        </p:nvSpPr>
        <p:spPr>
          <a:xfrm>
            <a:off x="827640" y="2709000"/>
            <a:ext cx="1583640" cy="647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Erstellung einer Wortliste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●"/>
            </a:pP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Einlesen aller Briefe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Erkennen der Sprache der Briefe mit langdetect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Aufbau der Wortliste mit Sprachtags</a:t>
            </a:r>
            <a:endParaRPr/>
          </a:p>
        </p:txBody>
      </p:sp>
      <p:pic>
        <p:nvPicPr>
          <p:cNvPr id="229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15640" y="4152600"/>
            <a:ext cx="2488320" cy="21564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Lexikonvergleiche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Vergleich mit WiTTLex/CISLex -&gt; Erste Einträge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Aufteilung in mehrere Dateien: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weder deutsch noch englisch sind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bereits in den Lexika sind, aber sich in Groß/Kleinschreibung unterscheiden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manuell gelöscht wurden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 englische und deutsche Wörter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Treetagger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 englische und deutsche Wörter werden mit Treetagger von Dr. Schmid bearbeitet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-&gt; Lemmata für die neuen Wörter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200">
                <a:solidFill>
                  <a:srgbClr val="006c30"/>
                </a:solidFill>
                <a:latin typeface="LMU CompatilFact"/>
                <a:ea typeface="MS PGothic"/>
              </a:rPr>
              <a:t>http://www.cis.uni-muenchen.de/~schmid/tools/TreeTagger/</a:t>
            </a:r>
            <a:endParaRPr/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Neues Lexikon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Einträge aus dem Vergleich mit dem CisLex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-&gt; Von Dr. Hadersbeck bereitgestellt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Säuberung von Duplikaten und nicht benötigten Informationen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6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1640" y="4221000"/>
            <a:ext cx="4508280" cy="2059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Wictionary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Di -&gt;</a:t>
            </a:r>
            <a:endParaRPr/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