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830200131233598"/>
          <c:y val="8.1250000000000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Neue Wörter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E-43F5-8DC9-2C627FC7DF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E-43F5-8DC9-2C627FC7DF63}"/>
              </c:ext>
            </c:extLst>
          </c:dPt>
          <c:dLbls>
            <c:dLbl>
              <c:idx val="0"/>
              <c:layout>
                <c:manualLayout>
                  <c:x val="-0.15311261482939634"/>
                  <c:y val="-2.93602362204725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95833333333332"/>
                      <c:h val="8.7781250000000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5E-43F5-8DC9-2C627FC7DF63}"/>
                </c:ext>
              </c:extLst>
            </c:dLbl>
            <c:dLbl>
              <c:idx val="1"/>
              <c:layout>
                <c:manualLayout>
                  <c:x val="0.14009022309711283"/>
                  <c:y val="3.11542814960629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04166666666666"/>
                      <c:h val="9.09062499999999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35E-43F5-8DC9-2C627FC7D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Deu.</c:v>
                </c:pt>
                <c:pt idx="1">
                  <c:v>Eng.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2381</c:v>
                </c:pt>
                <c:pt idx="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5E-43F5-8DC9-2C627FC7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379199475065614"/>
          <c:y val="0.88051131889763778"/>
          <c:w val="0.18491601049868767"/>
          <c:h val="6.0113681102362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38E393-860F-443D-A411-CAE2355E98CC}" type="slidenum">
              <a:rPr lang="de-D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8BF22E4-41B8-4D54-9FE1-42611146FA90}" type="slidenum">
              <a:rPr lang="de-DE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126" name="图片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50920" y="1268280"/>
            <a:ext cx="8642160" cy="504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8" name="图片 207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  <p:pic>
        <p:nvPicPr>
          <p:cNvPr id="209" name="图片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000" y="1268280"/>
            <a:ext cx="631764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951200" y="649440"/>
            <a:ext cx="5140800" cy="166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092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504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9280" y="390132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092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268280"/>
            <a:ext cx="421704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0920" y="3901320"/>
            <a:ext cx="8642160" cy="240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4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2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9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0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1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2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8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9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0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1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2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3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4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5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6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7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8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29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0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1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2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3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4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5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6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7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8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1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45" name="CustomShape 44"/>
          <p:cNvSpPr/>
          <p:nvPr/>
        </p:nvSpPr>
        <p:spPr>
          <a:xfrm>
            <a:off x="0" y="0"/>
            <a:ext cx="914364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sp>
        <p:nvSpPr>
          <p:cNvPr id="46" name="PlaceHolder 4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47" name="CustomShape 46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8" name="CustomShape 47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49" name="CustomShape 48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0" name="CustomShape 49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51" name="CustomShape 50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2" name="CustomShape 51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3" name="CustomShape 52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4" name="CustomShape 53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5" name="CustomShape 54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6" name="CustomShape 55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7" name="CustomShape 56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8" name="CustomShape 57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59" name="CustomShape 58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0" name="CustomShape 59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1" name="CustomShape 60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2" name="CustomShape 61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3" name="CustomShape 62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4" name="CustomShape 63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5" name="CustomShape 64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6" name="CustomShape 65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7" name="CustomShape 66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8" name="CustomShape 67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69" name="CustomShape 68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0" name="CustomShape 69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1" name="CustomShape 70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2" name="CustomShape 71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3" name="CustomShape 72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4" name="CustomShape 73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5" name="CustomShape 74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6" name="CustomShape 75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7" name="CustomShape 76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8" name="CustomShape 77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79" name="CustomShape 78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0" name="CustomShape 79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1" name="CustomShape 80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2" name="CustomShape 81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3" name="CustomShape 82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4" name="CustomShape 83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5" name="CustomShape 84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6" name="CustomShape 85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7" name="CustomShape 86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8" name="CustomShape 87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89" name="CustomShape 88"/>
          <p:cNvSpPr/>
          <p:nvPr/>
        </p:nvSpPr>
        <p:spPr>
          <a:xfrm>
            <a:off x="1907640" y="0"/>
            <a:ext cx="7344360" cy="1196280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sp>
      <p:pic>
        <p:nvPicPr>
          <p:cNvPr id="90" name="Bild 8"/>
          <p:cNvPicPr/>
          <p:nvPr/>
        </p:nvPicPr>
        <p:blipFill>
          <a:blip r:embed="rId15"/>
          <a:stretch>
            <a:fillRect/>
          </a:stretch>
        </p:blipFill>
        <p:spPr>
          <a:xfrm>
            <a:off x="7884360" y="188640"/>
            <a:ext cx="1615680" cy="1642320"/>
          </a:xfrm>
          <a:prstGeom prst="rect">
            <a:avLst/>
          </a:prstGeom>
          <a:ln>
            <a:noFill/>
          </a:ln>
        </p:spPr>
      </p:pic>
      <p:pic>
        <p:nvPicPr>
          <p:cNvPr id="91" name="图片 90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2" name="PlaceHolder 8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28" name="Line 1"/>
          <p:cNvSpPr/>
          <p:nvPr/>
        </p:nvSpPr>
        <p:spPr>
          <a:xfrm>
            <a:off x="0" y="1096560"/>
            <a:ext cx="9144000" cy="0"/>
          </a:xfrm>
          <a:prstGeom prst="line">
            <a:avLst/>
          </a:prstGeom>
          <a:ln w="6480">
            <a:solidFill>
              <a:srgbClr val="FF971B"/>
            </a:solidFill>
            <a:round/>
          </a:ln>
        </p:spPr>
      </p:sp>
      <p:pic>
        <p:nvPicPr>
          <p:cNvPr id="129" name="Bild 5"/>
          <p:cNvPicPr/>
          <p:nvPr/>
        </p:nvPicPr>
        <p:blipFill>
          <a:blip r:embed="rId15"/>
          <a:stretch>
            <a:fillRect/>
          </a:stretch>
        </p:blipFill>
        <p:spPr>
          <a:xfrm>
            <a:off x="8172360" y="332640"/>
            <a:ext cx="885600" cy="900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379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1087560" y="188640"/>
            <a:ext cx="76644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1938240" y="188640"/>
            <a:ext cx="516708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7192800" y="188640"/>
            <a:ext cx="1712520" cy="78372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291960" y="642600"/>
            <a:ext cx="651960" cy="27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1144440" y="53964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6" name="CustomShape 8"/>
          <p:cNvSpPr/>
          <p:nvPr/>
        </p:nvSpPr>
        <p:spPr>
          <a:xfrm>
            <a:off x="1197000" y="53964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7" name="CustomShape 9"/>
          <p:cNvSpPr/>
          <p:nvPr/>
        </p:nvSpPr>
        <p:spPr>
          <a:xfrm>
            <a:off x="1265400" y="539640"/>
            <a:ext cx="4572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1322280" y="539640"/>
            <a:ext cx="774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39" name="CustomShape 11"/>
          <p:cNvSpPr/>
          <p:nvPr/>
        </p:nvSpPr>
        <p:spPr>
          <a:xfrm>
            <a:off x="1415880" y="53964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0" name="CustomShape 12"/>
          <p:cNvSpPr/>
          <p:nvPr/>
        </p:nvSpPr>
        <p:spPr>
          <a:xfrm>
            <a:off x="1446120" y="537840"/>
            <a:ext cx="4716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1" name="CustomShape 13"/>
          <p:cNvSpPr/>
          <p:nvPr/>
        </p:nvSpPr>
        <p:spPr>
          <a:xfrm>
            <a:off x="1508040" y="56664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2" name="CustomShape 14"/>
          <p:cNvSpPr/>
          <p:nvPr/>
        </p:nvSpPr>
        <p:spPr>
          <a:xfrm>
            <a:off x="1143000" y="644400"/>
            <a:ext cx="615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3" name="CustomShape 15"/>
          <p:cNvSpPr/>
          <p:nvPr/>
        </p:nvSpPr>
        <p:spPr>
          <a:xfrm>
            <a:off x="1219320" y="644400"/>
            <a:ext cx="550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4" name="CustomShape 16"/>
          <p:cNvSpPr/>
          <p:nvPr/>
        </p:nvSpPr>
        <p:spPr>
          <a:xfrm>
            <a:off x="1282680" y="644400"/>
            <a:ext cx="5688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5" name="CustomShape 17"/>
          <p:cNvSpPr/>
          <p:nvPr/>
        </p:nvSpPr>
        <p:spPr>
          <a:xfrm>
            <a:off x="1355760" y="644400"/>
            <a:ext cx="9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6" name="CustomShape 18"/>
          <p:cNvSpPr/>
          <p:nvPr/>
        </p:nvSpPr>
        <p:spPr>
          <a:xfrm>
            <a:off x="1386000" y="644400"/>
            <a:ext cx="630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7" name="CustomShape 19"/>
          <p:cNvSpPr/>
          <p:nvPr/>
        </p:nvSpPr>
        <p:spPr>
          <a:xfrm>
            <a:off x="146988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8" name="CustomShape 20"/>
          <p:cNvSpPr/>
          <p:nvPr/>
        </p:nvSpPr>
        <p:spPr>
          <a:xfrm>
            <a:off x="1503360" y="644400"/>
            <a:ext cx="37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49" name="CustomShape 21"/>
          <p:cNvSpPr/>
          <p:nvPr/>
        </p:nvSpPr>
        <p:spPr>
          <a:xfrm>
            <a:off x="1558800" y="644400"/>
            <a:ext cx="1080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0" name="CustomShape 22"/>
          <p:cNvSpPr/>
          <p:nvPr/>
        </p:nvSpPr>
        <p:spPr>
          <a:xfrm>
            <a:off x="1585800" y="644400"/>
            <a:ext cx="5364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1" name="CustomShape 23"/>
          <p:cNvSpPr/>
          <p:nvPr/>
        </p:nvSpPr>
        <p:spPr>
          <a:xfrm>
            <a:off x="1655640" y="644400"/>
            <a:ext cx="47160" cy="5688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2" name="CustomShape 24"/>
          <p:cNvSpPr/>
          <p:nvPr/>
        </p:nvSpPr>
        <p:spPr>
          <a:xfrm>
            <a:off x="1720800" y="642600"/>
            <a:ext cx="42480" cy="601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3" name="CustomShape 25"/>
          <p:cNvSpPr/>
          <p:nvPr/>
        </p:nvSpPr>
        <p:spPr>
          <a:xfrm>
            <a:off x="1776240" y="671400"/>
            <a:ext cx="21960" cy="75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4" name="CustomShape 26"/>
          <p:cNvSpPr/>
          <p:nvPr/>
        </p:nvSpPr>
        <p:spPr>
          <a:xfrm>
            <a:off x="1143000" y="749160"/>
            <a:ext cx="457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5" name="CustomShape 27"/>
          <p:cNvSpPr/>
          <p:nvPr/>
        </p:nvSpPr>
        <p:spPr>
          <a:xfrm>
            <a:off x="121140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6" name="CustomShape 28"/>
          <p:cNvSpPr/>
          <p:nvPr/>
        </p:nvSpPr>
        <p:spPr>
          <a:xfrm>
            <a:off x="1281240" y="749160"/>
            <a:ext cx="10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7" name="CustomShape 29"/>
          <p:cNvSpPr/>
          <p:nvPr/>
        </p:nvSpPr>
        <p:spPr>
          <a:xfrm>
            <a:off x="1305000" y="749160"/>
            <a:ext cx="568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8" name="CustomShape 30"/>
          <p:cNvSpPr/>
          <p:nvPr/>
        </p:nvSpPr>
        <p:spPr>
          <a:xfrm>
            <a:off x="1376280" y="749160"/>
            <a:ext cx="3924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59" name="CustomShape 31"/>
          <p:cNvSpPr/>
          <p:nvPr/>
        </p:nvSpPr>
        <p:spPr>
          <a:xfrm>
            <a:off x="1433520" y="74916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0" name="CustomShape 32"/>
          <p:cNvSpPr/>
          <p:nvPr/>
        </p:nvSpPr>
        <p:spPr>
          <a:xfrm>
            <a:off x="1488960" y="749160"/>
            <a:ext cx="4248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1" name="CustomShape 33"/>
          <p:cNvSpPr/>
          <p:nvPr/>
        </p:nvSpPr>
        <p:spPr>
          <a:xfrm>
            <a:off x="1550880" y="749160"/>
            <a:ext cx="90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2" name="CustomShape 34"/>
          <p:cNvSpPr/>
          <p:nvPr/>
        </p:nvSpPr>
        <p:spPr>
          <a:xfrm>
            <a:off x="1576440" y="749160"/>
            <a:ext cx="489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3" name="CustomShape 35"/>
          <p:cNvSpPr/>
          <p:nvPr/>
        </p:nvSpPr>
        <p:spPr>
          <a:xfrm>
            <a:off x="1633680" y="733320"/>
            <a:ext cx="5508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4" name="CustomShape 36"/>
          <p:cNvSpPr/>
          <p:nvPr/>
        </p:nvSpPr>
        <p:spPr>
          <a:xfrm>
            <a:off x="1697040" y="74916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5" name="CustomShape 37"/>
          <p:cNvSpPr/>
          <p:nvPr/>
        </p:nvSpPr>
        <p:spPr>
          <a:xfrm>
            <a:off x="1143000" y="853920"/>
            <a:ext cx="615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6" name="CustomShape 38"/>
          <p:cNvSpPr/>
          <p:nvPr/>
        </p:nvSpPr>
        <p:spPr>
          <a:xfrm>
            <a:off x="1225440" y="838080"/>
            <a:ext cx="45720" cy="7416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7" name="CustomShape 39"/>
          <p:cNvSpPr/>
          <p:nvPr/>
        </p:nvSpPr>
        <p:spPr>
          <a:xfrm>
            <a:off x="12938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8" name="CustomShape 40"/>
          <p:cNvSpPr/>
          <p:nvPr/>
        </p:nvSpPr>
        <p:spPr>
          <a:xfrm>
            <a:off x="135900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69" name="CustomShape 41"/>
          <p:cNvSpPr/>
          <p:nvPr/>
        </p:nvSpPr>
        <p:spPr>
          <a:xfrm>
            <a:off x="1424160" y="853920"/>
            <a:ext cx="4392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0" name="CustomShape 42"/>
          <p:cNvSpPr/>
          <p:nvPr/>
        </p:nvSpPr>
        <p:spPr>
          <a:xfrm>
            <a:off x="1492200" y="853920"/>
            <a:ext cx="3780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1" name="CustomShape 43"/>
          <p:cNvSpPr/>
          <p:nvPr/>
        </p:nvSpPr>
        <p:spPr>
          <a:xfrm>
            <a:off x="1547640" y="853920"/>
            <a:ext cx="47160" cy="58320"/>
          </a:xfrm>
          <a:prstGeom prst="rect">
            <a:avLst/>
          </a:prstGeom>
          <a:solidFill>
            <a:srgbClr val="8C8F8F"/>
          </a:solidFill>
          <a:ln>
            <a:noFill/>
          </a:ln>
        </p:spPr>
      </p:sp>
      <p:sp>
        <p:nvSpPr>
          <p:cNvPr id="172" name="PlaceHolder 44"/>
          <p:cNvSpPr>
            <a:spLocks noGrp="1"/>
          </p:cNvSpPr>
          <p:nvPr>
            <p:ph type="title"/>
          </p:nvPr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Click to edit the title text formatMastertitelformat bearbeiten</a:t>
            </a:r>
            <a:endParaRPr/>
          </a:p>
        </p:txBody>
      </p:sp>
      <p:sp>
        <p:nvSpPr>
          <p:cNvPr id="173" name="PlaceHolder 45"/>
          <p:cNvSpPr>
            <a:spLocks noGrp="1"/>
          </p:cNvSpPr>
          <p:nvPr>
            <p:ph type="body"/>
          </p:nvPr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Seventh Outline LevelMastertextformat bearbeiten</a:t>
            </a:r>
            <a:endParaRPr/>
          </a:p>
          <a:p>
            <a:pPr lvl="1">
              <a:lnSpc>
                <a:spcPct val="100000"/>
              </a:lnSpc>
              <a:buFont typeface="Times"/>
              <a:buChar char="•"/>
            </a:pPr>
            <a:r>
              <a:rPr lang="de-DE" sz="2000">
                <a:solidFill>
                  <a:srgbClr val="006C30"/>
                </a:solidFill>
                <a:latin typeface="LMU CompatilFact"/>
                <a:ea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LMU CompatilFact"/>
              <a:buChar char="–"/>
            </a:pPr>
            <a:r>
              <a:rPr lang="de-DE">
                <a:solidFill>
                  <a:srgbClr val="006C30"/>
                </a:solidFill>
                <a:latin typeface="LMU CompatilFact"/>
                <a:ea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de-DE" sz="1600">
                <a:solidFill>
                  <a:srgbClr val="006C30"/>
                </a:solidFill>
                <a:latin typeface="LMU CompatilFact"/>
                <a:ea typeface="Arial"/>
              </a:rPr>
              <a:t>Vierte Ebene</a:t>
            </a:r>
            <a:endParaRPr/>
          </a:p>
        </p:txBody>
      </p:sp>
      <p:sp>
        <p:nvSpPr>
          <p:cNvPr id="174" name="CustomShape 46"/>
          <p:cNvSpPr/>
          <p:nvPr/>
        </p:nvSpPr>
        <p:spPr>
          <a:xfrm>
            <a:off x="7092360" y="6381360"/>
            <a:ext cx="18284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Folie </a:t>
            </a:r>
            <a:fld id="{2D9DD1C3-E92E-4668-9DB4-4E7B632B945A}" type="slidenum"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‹#›</a:t>
            </a:fld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 von XY</a:t>
            </a:r>
            <a:endParaRPr/>
          </a:p>
        </p:txBody>
      </p:sp>
      <p:pic>
        <p:nvPicPr>
          <p:cNvPr id="175" name="图片 174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600">
                <a:solidFill>
                  <a:srgbClr val="006C30"/>
                </a:solidFill>
                <a:latin typeface="LMU CompatilFact"/>
                <a:ea typeface="MS PGothic"/>
              </a:rPr>
              <a:t>Erstellung des Brieflexikons     für WiTTFind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Linguistikteam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Ines Röhrer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Alexander Vordermaier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 Wu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Aus 496 gesammelten Briefe Texte mit 20666 Wörtern: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4592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 im Vergleich zur Witt-Lexikon sind extrahiert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1384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ausländische Wörter als problematische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1377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Abkürzungen als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nicht wichtige Wörter ausgesiebt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Danach noch </a:t>
            </a:r>
            <a:r>
              <a:rPr lang="de-DE" sz="2400" b="1" dirty="0">
                <a:solidFill>
                  <a:srgbClr val="006C30"/>
                </a:solidFill>
                <a:latin typeface="LMU CompatilFact"/>
                <a:ea typeface="MS PGothic"/>
              </a:rPr>
              <a:t>4432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neue Wörter.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-&gt;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Aufteilung von deutsche- </a:t>
            </a: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         und englischen Wörter: 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69220DB-0142-49BB-B114-BFD06179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887259"/>
              </p:ext>
            </p:extLst>
          </p:nvPr>
        </p:nvGraphicFramePr>
        <p:xfrm>
          <a:off x="3615758" y="287078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80377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altLang="zh-CN" sz="1600" dirty="0">
                <a:solidFill>
                  <a:srgbClr val="606060"/>
                </a:solidFill>
                <a:latin typeface="LMU CompatilFact"/>
                <a:ea typeface="MS PGothic"/>
              </a:rPr>
              <a:t>Ergebnisse</a:t>
            </a:r>
            <a:endParaRPr lang="de-DE" altLang="zh-CN" sz="1600" dirty="0"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7766029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Aus den CIS-Lexikon sind 16967 Einträge ausgenommen und sortiert --&gt; Der Grundstein von neuen Einträgen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Mit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verarbeiteten Wörter schon bekommen: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Per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Stemming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sortierte 2 Wörter Liste bekommen: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-Ein Form des neuen Wort existiert schon in der Lexikon;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-Das neue Wort ist komplett neu für die Lexikon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CE85E-90CD-40B9-BBF6-95F45B15F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2" b="19801"/>
          <a:stretch/>
        </p:blipFill>
        <p:spPr>
          <a:xfrm>
            <a:off x="1951200" y="2641352"/>
            <a:ext cx="46474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8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Problme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13741" y="1265562"/>
            <a:ext cx="7797927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Schwierigkeiten &amp; </a:t>
            </a: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Problme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riesige Anzahl von Wörter: manuell Methode nicht möglich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Mehrsprachige Kontexte:</a:t>
            </a:r>
          </a:p>
          <a:p>
            <a:pPr lvl="1">
              <a:spcBef>
                <a:spcPts val="600"/>
              </a:spcBef>
            </a:pP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deutsche Wörter in fremdsprachige Briefen/ fremdsprachige Wörter in deutsche Briefen</a:t>
            </a:r>
          </a:p>
          <a:p>
            <a:pPr lvl="1">
              <a:spcBef>
                <a:spcPts val="600"/>
              </a:spcBef>
            </a:pPr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Viele Abkürzungen bzw. unklare Wörter/Rechtschreibungsfehler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Schwierig ohne Kontexte die Wortbedeutung und Rechtschreibung zu bestimmen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576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19302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dirty="0" err="1">
                <a:solidFill>
                  <a:srgbClr val="606060"/>
                </a:solidFill>
                <a:latin typeface="LMU CompatilFact"/>
                <a:ea typeface="MS PGothic"/>
              </a:rPr>
              <a:t>Zuerfüllende</a:t>
            </a:r>
            <a:r>
              <a:rPr lang="de-DE" sz="1600" dirty="0">
                <a:solidFill>
                  <a:srgbClr val="606060"/>
                </a:solidFill>
                <a:latin typeface="LMU CompatilFact"/>
                <a:ea typeface="MS PGothic"/>
              </a:rPr>
              <a:t> Aufgaben</a:t>
            </a:r>
            <a:endParaRPr dirty="0"/>
          </a:p>
        </p:txBody>
      </p:sp>
      <p:sp>
        <p:nvSpPr>
          <p:cNvPr id="231" name="TextShape 2"/>
          <p:cNvSpPr txBox="1"/>
          <p:nvPr/>
        </p:nvSpPr>
        <p:spPr>
          <a:xfrm>
            <a:off x="390706" y="1317141"/>
            <a:ext cx="8362588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Zuerfüllende</a:t>
            </a:r>
            <a:r>
              <a:rPr lang="de-DE" sz="2400" u="sng" dirty="0">
                <a:solidFill>
                  <a:srgbClr val="006C30"/>
                </a:solidFill>
                <a:latin typeface="LMU CompatilFact"/>
                <a:ea typeface="MS PGothic"/>
              </a:rPr>
              <a:t> Aufgaben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schon in den CIS-Lexikon existierende Einträge auszuwählen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morphologische Informationen der Wörter zu bestimmen</a:t>
            </a:r>
          </a:p>
          <a:p>
            <a:pPr>
              <a:lnSpc>
                <a:spcPct val="100000"/>
              </a:lnSpc>
            </a:pPr>
            <a:endParaRPr lang="de-DE" sz="24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Die Wörter 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zu korrigieren: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mit Spellchecker verarbeiteten Wörter sind nicht ganz richtig wegen Mangel des Kontexte</a:t>
            </a:r>
          </a:p>
          <a:p>
            <a:pPr lvl="1"/>
            <a:endParaRPr lang="de-DE" sz="2000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neue Wörter in die Witt-Lexikon hinzufügen</a:t>
            </a:r>
          </a:p>
          <a:p>
            <a:pPr lvl="1"/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Die richtige Wörter nach dem 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  <a:ea typeface="MS PGothic"/>
              </a:rPr>
              <a:t>Dela</a:t>
            </a:r>
            <a:r>
              <a:rPr lang="de-DE" sz="2000" dirty="0">
                <a:solidFill>
                  <a:srgbClr val="006C30"/>
                </a:solidFill>
                <a:latin typeface="LMU CompatilFact"/>
                <a:ea typeface="MS PGothic"/>
              </a:rPr>
              <a:t>-Dictionary Format hinzufügen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831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Gliederung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32000" y="2565000"/>
            <a:ext cx="5761080" cy="3744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Ablauf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Ergebnisse</a:t>
            </a:r>
            <a:endParaRPr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Lexikon aus dem Briefwechsel von Ludwig Wittgenstein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Neues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BriefLex</a:t>
            </a: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 wirkt ergänzend zum aktuellen </a:t>
            </a:r>
            <a:r>
              <a:rPr lang="de-DE" sz="2400" dirty="0" err="1">
                <a:solidFill>
                  <a:srgbClr val="006C30"/>
                </a:solidFill>
                <a:latin typeface="LMU CompatilFact"/>
                <a:ea typeface="MS PGothic"/>
              </a:rPr>
              <a:t>WiTTLex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Nur Rechte an Teil der Briefe (von Wittgenstein versendet?)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Prozess beliebig wiederholbar mit neuen Briefen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Einführung</a:t>
            </a:r>
            <a:endParaRPr/>
          </a:p>
        </p:txBody>
      </p:sp>
      <p:pic>
        <p:nvPicPr>
          <p:cNvPr id="222" name="Inhaltsplatzhalter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200" y="1268640"/>
            <a:ext cx="5169240" cy="504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827640" y="1917000"/>
            <a:ext cx="914040" cy="9140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4" name="CustomShape 3"/>
          <p:cNvSpPr/>
          <p:nvPr/>
        </p:nvSpPr>
        <p:spPr>
          <a:xfrm>
            <a:off x="1475640" y="2205000"/>
            <a:ext cx="863640" cy="503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5" name="CustomShape 4"/>
          <p:cNvSpPr/>
          <p:nvPr/>
        </p:nvSpPr>
        <p:spPr>
          <a:xfrm>
            <a:off x="1259640" y="3213000"/>
            <a:ext cx="482040" cy="4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6" name="CustomShape 5"/>
          <p:cNvSpPr/>
          <p:nvPr/>
        </p:nvSpPr>
        <p:spPr>
          <a:xfrm>
            <a:off x="827640" y="2709000"/>
            <a:ext cx="1583640" cy="6476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Erstellung einer Wortliste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●"/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Einlesen aller Briefe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Erkennen der Sprache der Briefe mit langdetect</a:t>
            </a:r>
            <a:endParaRPr/>
          </a:p>
          <a:p>
            <a:pPr>
              <a:lnSpc>
                <a:spcPct val="150000"/>
              </a:lnSpc>
              <a:buFont typeface="Wingdings" charset="2"/>
              <a:buChar char="●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Aufbau der Wortliste mit Sprachtags</a:t>
            </a:r>
            <a:endParaRPr/>
          </a:p>
        </p:txBody>
      </p:sp>
      <p:pic>
        <p:nvPicPr>
          <p:cNvPr id="229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640" y="4152600"/>
            <a:ext cx="2488320" cy="21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Lexikonvergleiche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Vergleich mit WiTTLex/CISLex -&gt; Erste Einträge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Aufteilung in mehrere Dateien: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weder deutsch noch englisch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bereits in den Lexika sind, aber sich in Groß/Kleinschreibung unterscheiden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Wörter die manuell gelöscht wurden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Treetagger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Neue englische und deutsche Wörter werden mit Treetagger von Dr. Schmid bearbeitet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Lemmata für die neuen Wörter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200">
                <a:solidFill>
                  <a:srgbClr val="006C30"/>
                </a:solidFill>
                <a:latin typeface="LMU CompatilFact"/>
                <a:ea typeface="MS PGothic"/>
              </a:rPr>
              <a:t>http://www.cis.uni-muenchen.de/~schmid/tools/TreeTagger/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>
                <a:solidFill>
                  <a:srgbClr val="006C30"/>
                </a:solidFill>
                <a:latin typeface="LMU CompatilFact"/>
                <a:ea typeface="MS PGothic"/>
              </a:rPr>
              <a:t>Neues Lexikon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Einträge aus dem Vergleich mit dem CisLex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-&gt; Von Dr. Hadersbeck bereitgestellt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6C30"/>
                </a:solidFill>
                <a:latin typeface="LMU CompatilFact"/>
                <a:ea typeface="MS PGothic"/>
              </a:rPr>
              <a:t>Säuberung von Duplikaten und nicht benötigten Informationen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640" y="4221000"/>
            <a:ext cx="4508280" cy="20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951200" y="649440"/>
            <a:ext cx="5140800" cy="359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606060"/>
                </a:solidFill>
                <a:latin typeface="LMU CompatilFact"/>
                <a:ea typeface="MS PGothic"/>
              </a:rPr>
              <a:t>Ablauf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250920" y="1268280"/>
            <a:ext cx="8642160" cy="5040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u="sng" dirty="0" err="1">
                <a:solidFill>
                  <a:srgbClr val="006C30"/>
                </a:solidFill>
                <a:latin typeface="LMU CompatilFact"/>
                <a:ea typeface="MS PGothic"/>
              </a:rPr>
              <a:t>Wictionary</a:t>
            </a:r>
            <a:endParaRPr lang="de-DE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endParaRPr lang="de-DE" altLang="zh-CN" sz="2400" u="sng" dirty="0">
              <a:solidFill>
                <a:srgbClr val="006C30"/>
              </a:solidFill>
              <a:latin typeface="LMU CompatilFact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solidFill>
                  <a:srgbClr val="006C30"/>
                </a:solidFill>
                <a:latin typeface="LMU CompatilFact"/>
                <a:ea typeface="MS PGothic"/>
              </a:rPr>
              <a:t>Die grammatische Informationen aus den Wiktionary Page per zu extrahieren --- das Wortart, </a:t>
            </a:r>
            <a:r>
              <a:rPr lang="en-US" altLang="zh-CN" sz="2400" dirty="0">
                <a:solidFill>
                  <a:srgbClr val="006C30"/>
                </a:solidFill>
                <a:latin typeface="LMU CompatilFact"/>
                <a:ea typeface="MS PGothic"/>
              </a:rPr>
              <a:t>Genus, </a:t>
            </a:r>
            <a:r>
              <a:rPr lang="en-US" altLang="zh-CN" sz="2400" dirty="0" err="1">
                <a:solidFill>
                  <a:srgbClr val="006C30"/>
                </a:solidFill>
                <a:latin typeface="LMU CompatilFact"/>
                <a:ea typeface="MS PGothic"/>
              </a:rPr>
              <a:t>Kasus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5E6F54-2E99-4BD2-82B3-133E396B1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"/>
          <a:stretch/>
        </p:blipFill>
        <p:spPr>
          <a:xfrm>
            <a:off x="0" y="3113148"/>
            <a:ext cx="9144000" cy="274470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全屏显示(4:3)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DejaVu Sans</vt:lpstr>
      <vt:lpstr>LMU CompatilFact</vt:lpstr>
      <vt:lpstr>MS PGothic</vt:lpstr>
      <vt:lpstr>StarSymbol</vt:lpstr>
      <vt:lpstr>Arial</vt:lpstr>
      <vt:lpstr>Times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吴 迪</cp:lastModifiedBy>
  <cp:revision>6</cp:revision>
  <dcterms:modified xsi:type="dcterms:W3CDTF">2019-02-25T17:41:10Z</dcterms:modified>
</cp:coreProperties>
</file>