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72" r:id="rId7"/>
    <p:sldId id="277" r:id="rId8"/>
    <p:sldId id="273" r:id="rId9"/>
    <p:sldId id="266" r:id="rId10"/>
    <p:sldId id="267" r:id="rId11"/>
    <p:sldId id="268" r:id="rId12"/>
    <p:sldId id="274" r:id="rId13"/>
    <p:sldId id="276" r:id="rId14"/>
    <p:sldId id="262" r:id="rId15"/>
    <p:sldId id="27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2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71F3-7339-497E-8E97-A3B1B882554A}"/>
              </a:ext>
            </a:extLst>
          </p:cNvPr>
          <p:cNvSpPr>
            <a:spLocks noGrp="1"/>
          </p:cNvSpPr>
          <p:nvPr>
            <p:ph type="ctrTitle"/>
          </p:nvPr>
        </p:nvSpPr>
        <p:spPr/>
        <p:txBody>
          <a:bodyPr/>
          <a:lstStyle/>
          <a:p>
            <a:r>
              <a:rPr lang="zh-CN" altLang="en-US" sz="6600" dirty="0"/>
              <a:t>无人飞行器基础路径规划</a:t>
            </a:r>
          </a:p>
        </p:txBody>
      </p:sp>
      <p:sp>
        <p:nvSpPr>
          <p:cNvPr id="3" name="副标题 2">
            <a:extLst>
              <a:ext uri="{FF2B5EF4-FFF2-40B4-BE49-F238E27FC236}">
                <a16:creationId xmlns:a16="http://schemas.microsoft.com/office/drawing/2014/main" id="{F1545D76-FE73-4D9C-AF63-E6BDE30E2C14}"/>
              </a:ext>
            </a:extLst>
          </p:cNvPr>
          <p:cNvSpPr>
            <a:spLocks noGrp="1"/>
          </p:cNvSpPr>
          <p:nvPr>
            <p:ph type="subTitle" idx="1"/>
          </p:nvPr>
        </p:nvSpPr>
        <p:spPr/>
        <p:txBody>
          <a:bodyPr/>
          <a:lstStyle/>
          <a:p>
            <a:r>
              <a:rPr lang="zh-CN" altLang="en-US" dirty="0"/>
              <a:t>小组成员：杨晨、潘能、韩志超</a:t>
            </a:r>
            <a:endParaRPr lang="en-US" altLang="zh-CN" dirty="0"/>
          </a:p>
          <a:p>
            <a:r>
              <a:rPr lang="zh-CN" altLang="en-US" dirty="0"/>
              <a:t>日期：</a:t>
            </a:r>
            <a:r>
              <a:rPr lang="en-US" altLang="zh-CN" dirty="0"/>
              <a:t>2020.5.3</a:t>
            </a:r>
            <a:endParaRPr lang="zh-CN" altLang="en-US" dirty="0"/>
          </a:p>
        </p:txBody>
      </p:sp>
    </p:spTree>
    <p:extLst>
      <p:ext uri="{BB962C8B-B14F-4D97-AF65-F5344CB8AC3E}">
        <p14:creationId xmlns:p14="http://schemas.microsoft.com/office/powerpoint/2010/main" val="666177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948648"/>
                <a:ext cx="9601200" cy="3581400"/>
              </a:xfrm>
            </p:spPr>
            <p:txBody>
              <a:bodyPr>
                <a:normAutofit/>
              </a:bodyPr>
              <a:lstStyle/>
              <a:p>
                <a:pPr marL="0" indent="0">
                  <a:buNone/>
                </a:pPr>
                <a:r>
                  <a:rPr lang="en-US" altLang="zh-CN" dirty="0">
                    <a:solidFill>
                      <a:srgbClr val="FF0000"/>
                    </a:solidFill>
                  </a:rPr>
                  <a:t>Minimum Snap</a:t>
                </a:r>
              </a:p>
              <a:p>
                <a:pPr marL="0" indent="0">
                  <a:buNone/>
                </a:pPr>
                <a:r>
                  <a:rPr lang="zh-CN" altLang="en-US" dirty="0"/>
                  <a:t>为了使得轨迹平坦，我们需要速度及其高阶导数连续，同时</a:t>
                </a:r>
                <a:r>
                  <a:rPr lang="en-US" altLang="zh-CN" dirty="0"/>
                  <a:t>Minimum-Snap</a:t>
                </a:r>
                <a:r>
                  <a:rPr lang="zh-CN" altLang="en-US" dirty="0"/>
                  <a:t>轨迹规划是节省能量的，因此我们采用可以采用</a:t>
                </a:r>
                <a:r>
                  <a:rPr lang="en-US" altLang="zh-CN" dirty="0"/>
                  <a:t>Minimum-Snap</a:t>
                </a:r>
                <a:r>
                  <a:rPr lang="zh-CN" altLang="en-US" dirty="0"/>
                  <a:t>。</a:t>
                </a:r>
                <a:endParaRPr lang="en-US" altLang="zh-CN" dirty="0"/>
              </a:p>
              <a:p>
                <a:pPr marL="0" indent="0">
                  <a:buNone/>
                </a:pPr>
                <a:r>
                  <a:rPr lang="zh-CN" altLang="en-US" dirty="0"/>
                  <a:t>损失函数：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𝐽</m:t>
                      </m:r>
                      <m:r>
                        <a:rPr lang="en-US" altLang="zh-CN" sz="1400" i="1">
                          <a:latin typeface="Cambria Math" panose="02040503050406030204" pitchFamily="18" charset="0"/>
                        </a:rPr>
                        <m:t> =</m:t>
                      </m:r>
                      <m:nary>
                        <m:naryPr>
                          <m:chr m:val="∑"/>
                          <m:limLoc m:val="undOvr"/>
                          <m:grow m:val="on"/>
                          <m:ctrlPr>
                            <a:rPr lang="en-US" altLang="zh-CN" sz="1400" i="1">
                              <a:latin typeface="Cambria Math" panose="02040503050406030204" pitchFamily="18" charset="0"/>
                            </a:rPr>
                          </m:ctrlPr>
                        </m:naryPr>
                        <m:sub>
                          <m:r>
                            <m:rPr>
                              <m:brk/>
                              <m:aln/>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r>
                            <a:rPr lang="en-US" altLang="zh-CN" sz="1400" i="1">
                              <a:latin typeface="Cambria Math" panose="02040503050406030204" pitchFamily="18" charset="0"/>
                            </a:rPr>
                            <m:t>𝐽</m:t>
                          </m:r>
                          <m:sSub>
                            <m:sSubPr>
                              <m:ctrlPr>
                                <a:rPr lang="en-US" altLang="zh-CN" sz="1400" i="1">
                                  <a:latin typeface="Cambria Math" panose="02040503050406030204" pitchFamily="18" charset="0"/>
                                </a:rPr>
                              </m:ctrlPr>
                            </m:sSubPr>
                            <m:e>
                              <m:d>
                                <m:dPr>
                                  <m:ctrlPr>
                                    <a:rPr lang="en-US" altLang="zh-CN" sz="1400" i="1">
                                      <a:latin typeface="Cambria Math" panose="02040503050406030204" pitchFamily="18" charset="0"/>
                                    </a:rPr>
                                  </m:ctrlPr>
                                </m:dPr>
                                <m:e>
                                  <m:r>
                                    <a:rPr lang="en-US" altLang="zh-CN" sz="1400" i="1">
                                      <a:latin typeface="Cambria Math" panose="02040503050406030204" pitchFamily="18" charset="0"/>
                                    </a:rPr>
                                    <m:t>𝑇</m:t>
                                  </m:r>
                                </m:e>
                              </m:d>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e>
                      </m:nary>
                      <m:nary>
                        <m:naryPr>
                          <m:chr m:val="∑"/>
                          <m:limLoc m:val="undOvr"/>
                          <m:grow m:val="on"/>
                          <m:ctrlPr>
                            <a:rPr lang="en-US" altLang="zh-CN" sz="1400" i="1">
                              <a:latin typeface="Cambria Math" panose="02040503050406030204" pitchFamily="18" charset="0"/>
                            </a:rPr>
                          </m:ctrlPr>
                        </m:naryPr>
                        <m:sub>
                          <m:r>
                            <m:rPr>
                              <m:brk/>
                              <m:aln/>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r>
                            <a:rPr lang="en-US" altLang="zh-CN" sz="1400" i="1">
                              <a:latin typeface="Cambria Math" panose="02040503050406030204" pitchFamily="18" charset="0"/>
                            </a:rPr>
                            <m:t>𝐽</m:t>
                          </m:r>
                          <m:sSub>
                            <m:sSubPr>
                              <m:ctrlPr>
                                <a:rPr lang="en-US" altLang="zh-CN" sz="1400" i="1">
                                  <a:latin typeface="Cambria Math" panose="02040503050406030204" pitchFamily="18" charset="0"/>
                                </a:rPr>
                              </m:ctrlPr>
                            </m:sSubPr>
                            <m:e>
                              <m:d>
                                <m:dPr>
                                  <m:ctrlPr>
                                    <a:rPr lang="en-US" altLang="zh-CN" sz="1400" i="1">
                                      <a:latin typeface="Cambria Math" panose="02040503050406030204" pitchFamily="18" charset="0"/>
                                    </a:rPr>
                                  </m:ctrlPr>
                                </m:dPr>
                                <m:e>
                                  <m:r>
                                    <a:rPr lang="en-US" altLang="zh-CN" sz="1400" i="1">
                                      <a:latin typeface="Cambria Math" panose="02040503050406030204" pitchFamily="18" charset="0"/>
                                    </a:rPr>
                                    <m:t>𝑇</m:t>
                                  </m:r>
                                </m:e>
                              </m:d>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e>
                      </m:nary>
                      <m:nary>
                        <m:naryPr>
                          <m:chr m:val="∑"/>
                          <m:limLoc m:val="undOvr"/>
                          <m:grow m:val="on"/>
                          <m:ctrlPr>
                            <a:rPr lang="en-US" altLang="zh-CN" sz="1400" i="1">
                              <a:latin typeface="Cambria Math" panose="02040503050406030204" pitchFamily="18" charset="0"/>
                            </a:rPr>
                          </m:ctrlPr>
                        </m:naryPr>
                        <m:sub>
                          <m:r>
                            <m:rPr>
                              <m:brk/>
                              <m:aln/>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nary>
                            <m:naryPr>
                              <m:limLoc m:val="subSup"/>
                              <m:grow m:val="on"/>
                              <m:ctrlPr>
                                <a:rPr lang="en-US" altLang="zh-CN" sz="1400" i="1">
                                  <a:latin typeface="Cambria Math" panose="02040503050406030204" pitchFamily="18" charset="0"/>
                                </a:rPr>
                              </m:ctrlPr>
                            </m:naryPr>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sub>
                              </m:sSub>
                            </m:sup>
                            <m:e>
                              <m:sSup>
                                <m:sSupPr>
                                  <m:ctrlPr>
                                    <a:rPr lang="en-US" altLang="zh-CN" sz="1400" i="1">
                                      <a:latin typeface="Cambria Math" panose="02040503050406030204" pitchFamily="18" charset="0"/>
                                    </a:rPr>
                                  </m:ctrlPr>
                                </m:sSup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𝑓</m:t>
                                      </m:r>
                                    </m:e>
                                    <m:sup>
                                      <m:r>
                                        <a:rPr lang="en-US" altLang="zh-CN" sz="1400" i="1">
                                          <a:latin typeface="Cambria Math" panose="02040503050406030204" pitchFamily="18" charset="0"/>
                                        </a:rPr>
                                        <m:t>4</m:t>
                                      </m:r>
                                    </m:sup>
                                  </m:sSup>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𝑑𝑡</m:t>
                              </m:r>
                              <m:r>
                                <a:rPr lang="en-US" altLang="zh-CN" sz="1400" i="1">
                                  <a:latin typeface="Cambria Math" panose="02040503050406030204" pitchFamily="18" charset="0"/>
                                </a:rPr>
                                <m:t> </m:t>
                              </m:r>
                            </m:e>
                          </m:nary>
                        </m:e>
                      </m:nary>
                    </m:oMath>
                  </m:oMathPara>
                </a14:m>
                <a:endParaRPr lang="en-US" altLang="zh-CN" dirty="0"/>
              </a:p>
            </p:txBody>
          </p:sp>
        </mc:Choice>
        <mc:Fallback xmlns="">
          <p:sp>
            <p:nvSpPr>
              <p:cNvPr id="3" name="内容占位符 2">
                <a:extLst>
                  <a:ext uri="{FF2B5EF4-FFF2-40B4-BE49-F238E27FC236}">
                    <a16:creationId xmlns:a16="http://schemas.microsoft.com/office/drawing/2014/main" id="{2CB8A708-CF1E-4E5A-BD67-102A5171A56B}"/>
                  </a:ext>
                </a:extLst>
              </p:cNvPr>
              <p:cNvSpPr>
                <a:spLocks noGrp="1" noRot="1" noChangeAspect="1" noMove="1" noResize="1" noEditPoints="1" noAdjustHandles="1" noChangeArrowheads="1" noChangeShapeType="1" noTextEdit="1"/>
              </p:cNvSpPr>
              <p:nvPr>
                <p:ph idx="1"/>
              </p:nvPr>
            </p:nvSpPr>
            <p:spPr>
              <a:xfrm>
                <a:off x="1371600" y="1948648"/>
                <a:ext cx="9601200" cy="3581400"/>
              </a:xfrm>
              <a:blipFill>
                <a:blip r:embed="rId2"/>
                <a:stretch>
                  <a:fillRect l="-635" t="-153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BD5957D-4976-4100-9CF4-8DF1F880852A}"/>
              </a:ext>
            </a:extLst>
          </p:cNvPr>
          <p:cNvSpPr txBox="1"/>
          <p:nvPr/>
        </p:nvSpPr>
        <p:spPr>
          <a:xfrm>
            <a:off x="1371600" y="4163627"/>
            <a:ext cx="1864311" cy="369332"/>
          </a:xfrm>
          <a:prstGeom prst="rect">
            <a:avLst/>
          </a:prstGeom>
          <a:noFill/>
        </p:spPr>
        <p:txBody>
          <a:bodyPr wrap="square" rtlCol="0">
            <a:spAutoFit/>
          </a:bodyPr>
          <a:lstStyle/>
          <a:p>
            <a:r>
              <a:rPr lang="zh-CN" altLang="en-US" dirty="0"/>
              <a:t>采用</a:t>
            </a:r>
            <a:r>
              <a:rPr lang="en-US" altLang="zh-CN" dirty="0"/>
              <a:t>7</a:t>
            </a:r>
            <a:r>
              <a:rPr lang="zh-CN" altLang="en-US" dirty="0"/>
              <a:t>次多项式：</a:t>
            </a:r>
          </a:p>
        </p:txBody>
      </p:sp>
      <p:pic>
        <p:nvPicPr>
          <p:cNvPr id="7" name="图片 6">
            <a:extLst>
              <a:ext uri="{FF2B5EF4-FFF2-40B4-BE49-F238E27FC236}">
                <a16:creationId xmlns:a16="http://schemas.microsoft.com/office/drawing/2014/main" id="{B5458575-EBE1-4974-9A59-3D64334DB98C}"/>
              </a:ext>
            </a:extLst>
          </p:cNvPr>
          <p:cNvPicPr>
            <a:picLocks noChangeAspect="1"/>
          </p:cNvPicPr>
          <p:nvPr/>
        </p:nvPicPr>
        <p:blipFill>
          <a:blip r:embed="rId3"/>
          <a:stretch>
            <a:fillRect/>
          </a:stretch>
        </p:blipFill>
        <p:spPr>
          <a:xfrm>
            <a:off x="3740727" y="4532959"/>
            <a:ext cx="4710546" cy="2064987"/>
          </a:xfrm>
          <a:prstGeom prst="rect">
            <a:avLst/>
          </a:prstGeom>
        </p:spPr>
      </p:pic>
    </p:spTree>
    <p:extLst>
      <p:ext uri="{BB962C8B-B14F-4D97-AF65-F5344CB8AC3E}">
        <p14:creationId xmlns:p14="http://schemas.microsoft.com/office/powerpoint/2010/main" val="29772847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2106691"/>
                <a:ext cx="9601200" cy="3581400"/>
              </a:xfrm>
            </p:spPr>
            <p:txBody>
              <a:bodyPr>
                <a:normAutofit/>
              </a:bodyPr>
              <a:lstStyle/>
              <a:p>
                <a:pPr marL="0" indent="0">
                  <a:buNone/>
                </a:pPr>
                <a:r>
                  <a:rPr lang="zh-CN" altLang="en-US" dirty="0">
                    <a:solidFill>
                      <a:srgbClr val="FF0000"/>
                    </a:solidFill>
                  </a:rPr>
                  <a:t>损失函数</a:t>
                </a:r>
                <a:endParaRPr lang="en-US" altLang="zh-CN" dirty="0">
                  <a:solidFill>
                    <a:srgbClr val="FF0000"/>
                  </a:solidFill>
                </a:endParaRPr>
              </a:p>
              <a:p>
                <a:pPr marL="0" indent="0">
                  <a:buNone/>
                </a:pPr>
                <a14:m>
                  <m:oMathPara xmlns:m="http://schemas.openxmlformats.org/officeDocument/2006/math">
                    <m:oMathParaPr>
                      <m:jc m:val="left"/>
                    </m:oMathParaPr>
                    <m:oMath xmlns:m="http://schemas.openxmlformats.org/officeDocument/2006/math">
                      <m:r>
                        <m:rPr>
                          <m:sty m:val="p"/>
                        </m:rPr>
                        <a:rPr lang="en-US" altLang="zh-CN" sz="1200">
                          <a:latin typeface="Cambria Math" panose="02040503050406030204" pitchFamily="18" charset="0"/>
                        </a:rPr>
                        <m:t>J</m:t>
                      </m:r>
                      <m:d>
                        <m:dPr>
                          <m:ctrlPr>
                            <a:rPr lang="en-US" altLang="zh-CN" sz="1200" i="1">
                              <a:latin typeface="Cambria Math" panose="02040503050406030204" pitchFamily="18" charset="0"/>
                            </a:rPr>
                          </m:ctrlPr>
                        </m:dPr>
                        <m:e>
                          <m:r>
                            <m:rPr>
                              <m:sty m:val="p"/>
                            </m:rPr>
                            <a:rPr lang="en-US" altLang="zh-CN" sz="1200">
                              <a:latin typeface="Cambria Math" panose="02040503050406030204" pitchFamily="18" charset="0"/>
                            </a:rPr>
                            <m:t>T</m:t>
                          </m:r>
                        </m:e>
                      </m:d>
                      <m:r>
                        <a:rPr lang="en-US" altLang="zh-CN" sz="1200">
                          <a:latin typeface="Cambria Math" panose="02040503050406030204" pitchFamily="18" charset="0"/>
                        </a:rPr>
                        <m:t>= </m:t>
                      </m:r>
                      <m:nary>
                        <m:naryPr>
                          <m:limLoc m:val="subSup"/>
                          <m:grow m:val="on"/>
                          <m:ctrlPr>
                            <a:rPr lang="en-US" altLang="zh-CN" sz="1200" i="1">
                              <a:latin typeface="Cambria Math" panose="02040503050406030204" pitchFamily="18" charset="0"/>
                            </a:rPr>
                          </m:ctrlPr>
                        </m:naryPr>
                        <m: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𝑇</m:t>
                              </m:r>
                            </m:e>
                            <m:sub>
                              <m:r>
                                <a:rPr lang="en-US" altLang="zh-CN" sz="1200" i="1">
                                  <a:latin typeface="Cambria Math" panose="02040503050406030204" pitchFamily="18" charset="0"/>
                                </a:rPr>
                                <m:t>𝑖</m:t>
                              </m:r>
                              <m:r>
                                <a:rPr lang="en-US" altLang="zh-CN" sz="1200" i="1">
                                  <a:latin typeface="Cambria Math" panose="02040503050406030204" pitchFamily="18" charset="0"/>
                                </a:rPr>
                                <m:t>−1</m:t>
                              </m:r>
                            </m:sub>
                          </m:sSub>
                        </m:sub>
                        <m:sup>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𝑇</m:t>
                              </m:r>
                            </m:e>
                            <m:sub>
                              <m:r>
                                <a:rPr lang="en-US" altLang="zh-CN" sz="1200" i="1">
                                  <a:latin typeface="Cambria Math" panose="02040503050406030204" pitchFamily="18" charset="0"/>
                                </a:rPr>
                                <m:t>𝑖</m:t>
                              </m:r>
                            </m:sub>
                          </m:sSub>
                        </m:sup>
                        <m:e>
                          <m:sSup>
                            <m:sSupPr>
                              <m:ctrlPr>
                                <a:rPr lang="en-US" altLang="zh-CN" sz="1200" i="1">
                                  <a:latin typeface="Cambria Math" panose="02040503050406030204" pitchFamily="18" charset="0"/>
                                </a:rPr>
                              </m:ctrlPr>
                            </m:sSupPr>
                            <m:e>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m:t>
                                  </m:r>
                                  <m:r>
                                    <a:rPr lang="en-US" altLang="zh-CN" sz="1200" i="1">
                                      <a:latin typeface="Cambria Math" panose="02040503050406030204" pitchFamily="18" charset="0"/>
                                    </a:rPr>
                                    <m:t>𝑓</m:t>
                                  </m:r>
                                </m:e>
                                <m:sup>
                                  <m:r>
                                    <a:rPr lang="en-US" altLang="zh-CN" sz="1200" i="1">
                                      <a:latin typeface="Cambria Math" panose="02040503050406030204" pitchFamily="18" charset="0"/>
                                    </a:rPr>
                                    <m:t>4</m:t>
                                  </m:r>
                                </m:sup>
                              </m:sSup>
                              <m:r>
                                <a:rPr lang="en-US" altLang="zh-CN" sz="1200" i="1">
                                  <a:latin typeface="Cambria Math" panose="02040503050406030204" pitchFamily="18" charset="0"/>
                                </a:rPr>
                                <m:t>(</m:t>
                              </m:r>
                              <m:r>
                                <a:rPr lang="en-US" altLang="zh-CN" sz="1200" i="1">
                                  <a:latin typeface="Cambria Math" panose="02040503050406030204" pitchFamily="18" charset="0"/>
                                </a:rPr>
                                <m:t>𝑡</m:t>
                              </m:r>
                              <m:r>
                                <a:rPr lang="en-US" altLang="zh-CN" sz="1200" i="1">
                                  <a:latin typeface="Cambria Math" panose="02040503050406030204" pitchFamily="18" charset="0"/>
                                </a:rPr>
                                <m:t>))</m:t>
                              </m:r>
                            </m:e>
                            <m:sup>
                              <m:r>
                                <a:rPr lang="en-US" altLang="zh-CN" sz="1200" i="1">
                                  <a:latin typeface="Cambria Math" panose="02040503050406030204" pitchFamily="18" charset="0"/>
                                </a:rPr>
                                <m:t>2</m:t>
                              </m:r>
                            </m:sup>
                          </m:sSup>
                          <m:r>
                            <a:rPr lang="en-US" altLang="zh-CN" sz="1200" i="1">
                              <a:latin typeface="Cambria Math" panose="02040503050406030204" pitchFamily="18" charset="0"/>
                            </a:rPr>
                            <m:t>𝑑𝑡</m:t>
                          </m:r>
                          <m:r>
                            <a:rPr lang="en-US" altLang="zh-CN" sz="1200" i="1">
                              <a:latin typeface="Cambria Math" panose="02040503050406030204" pitchFamily="18" charset="0"/>
                            </a:rPr>
                            <m:t> </m:t>
                          </m:r>
                        </m:e>
                      </m:nary>
                      <m:r>
                        <a:rPr lang="en-US" altLang="zh-CN" sz="1200" i="1">
                          <a:latin typeface="Cambria Math" panose="02040503050406030204" pitchFamily="18" charset="0"/>
                        </a:rPr>
                        <m:t>=</m:t>
                      </m:r>
                      <m:sSup>
                        <m:sSupPr>
                          <m:ctrlPr>
                            <a:rPr lang="en-US" altLang="zh-CN" sz="1200" i="1">
                              <a:latin typeface="Cambria Math" panose="02040503050406030204" pitchFamily="18" charset="0"/>
                            </a:rPr>
                          </m:ctrlPr>
                        </m:sSupPr>
                        <m:e>
                          <m:d>
                            <m:dPr>
                              <m:begChr m:val="["/>
                              <m:endChr m:val="]"/>
                              <m:ctrlPr>
                                <a:rPr lang="en-US" altLang="zh-CN" sz="1200" i="1">
                                  <a:latin typeface="Cambria Math" panose="02040503050406030204" pitchFamily="18" charset="0"/>
                                </a:rPr>
                              </m:ctrlPr>
                            </m:dPr>
                            <m:e>
                              <m:m>
                                <m:mPr>
                                  <m:mcs>
                                    <m:mc>
                                      <m:mcPr>
                                        <m:count m:val="1"/>
                                        <m:mcJc m:val="center"/>
                                      </m:mcPr>
                                    </m:mc>
                                  </m:mcs>
                                  <m:ctrlPr>
                                    <a:rPr lang="en-US" altLang="zh-CN" sz="1200" i="1">
                                      <a:latin typeface="Cambria Math" panose="02040503050406030204" pitchFamily="18" charset="0"/>
                                    </a:rPr>
                                  </m:ctrlPr>
                                </m:mPr>
                                <m:mr>
                                  <m:e>
                                    <m:r>
                                      <m:rPr>
                                        <m:brk m:alnAt="7"/>
                                      </m:rPr>
                                      <a:rPr lang="en-US" altLang="zh-CN" sz="1200" i="1">
                                        <a:latin typeface="Cambria Math" panose="02040503050406030204" pitchFamily="18" charset="0"/>
                                      </a:rPr>
                                      <m:t>⋮</m:t>
                                    </m:r>
                                  </m:e>
                                </m:mr>
                                <m:m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𝑝</m:t>
                                        </m:r>
                                      </m:e>
                                      <m:sub>
                                        <m:r>
                                          <a:rPr lang="en-US" altLang="zh-CN" sz="1200" i="1">
                                            <a:latin typeface="Cambria Math" panose="02040503050406030204" pitchFamily="18" charset="0"/>
                                          </a:rPr>
                                          <m:t>𝑗</m:t>
                                        </m:r>
                                      </m:sub>
                                    </m:sSub>
                                  </m:e>
                                </m:mr>
                                <m:mr>
                                  <m:e>
                                    <m:r>
                                      <a:rPr lang="en-US" altLang="zh-CN" sz="1200" i="1">
                                        <a:latin typeface="Cambria Math" panose="02040503050406030204" pitchFamily="18" charset="0"/>
                                      </a:rPr>
                                      <m:t>⋮</m:t>
                                    </m:r>
                                  </m:e>
                                </m:mr>
                              </m:m>
                            </m:e>
                          </m:d>
                        </m:e>
                        <m:sup>
                          <m:r>
                            <a:rPr lang="en-US" altLang="zh-CN" sz="1200" i="1">
                              <a:latin typeface="Cambria Math" panose="02040503050406030204" pitchFamily="18" charset="0"/>
                            </a:rPr>
                            <m:t>𝑇</m:t>
                          </m:r>
                        </m:sup>
                      </m:sSup>
                      <m:d>
                        <m:dPr>
                          <m:begChr m:val="["/>
                          <m:endChr m:val="]"/>
                          <m:ctrlPr>
                            <a:rPr lang="en-US" altLang="zh-CN" sz="1200" i="1">
                              <a:latin typeface="Cambria Math" panose="02040503050406030204" pitchFamily="18" charset="0"/>
                            </a:rPr>
                          </m:ctrlPr>
                        </m:dPr>
                        <m:e>
                          <m:m>
                            <m:mPr>
                              <m:mcs>
                                <m:mc>
                                  <m:mcPr>
                                    <m:count m:val="3"/>
                                    <m:mcJc m:val="center"/>
                                  </m:mcPr>
                                </m:mc>
                              </m:mcs>
                              <m:ctrlPr>
                                <a:rPr lang="en-US" altLang="zh-CN" sz="1200" i="1">
                                  <a:latin typeface="Cambria Math" panose="02040503050406030204" pitchFamily="18" charset="0"/>
                                </a:rPr>
                              </m:ctrlPr>
                            </m:mPr>
                            <m:mr>
                              <m:e>
                                <m:r>
                                  <m:rPr>
                                    <m:brk m:alnAt="7"/>
                                  </m:rPr>
                                  <a:rPr lang="en-US" altLang="zh-CN" sz="1200" i="1">
                                    <a:latin typeface="Cambria Math" panose="02040503050406030204" pitchFamily="18" charset="0"/>
                                  </a:rPr>
                                  <m:t>⋮</m:t>
                                </m:r>
                              </m:e>
                              <m:e>
                                <m:r>
                                  <a:rPr lang="en-US" altLang="zh-CN" sz="1200" i="1">
                                    <a:latin typeface="Cambria Math" panose="02040503050406030204" pitchFamily="18" charset="0"/>
                                  </a:rPr>
                                  <m:t>⋯</m:t>
                                </m:r>
                              </m:e>
                              <m:e>
                                <m:r>
                                  <a:rPr lang="en-US" altLang="zh-CN" sz="1200" i="1">
                                    <a:latin typeface="Cambria Math" panose="02040503050406030204" pitchFamily="18" charset="0"/>
                                  </a:rPr>
                                  <m:t>⋮</m:t>
                                </m:r>
                              </m:e>
                            </m:mr>
                            <m:mr>
                              <m:e>
                                <m:r>
                                  <a:rPr lang="en-US" altLang="zh-CN" sz="1200" i="1">
                                    <a:latin typeface="Cambria Math" panose="02040503050406030204" pitchFamily="18" charset="0"/>
                                  </a:rPr>
                                  <m:t>…</m:t>
                                </m:r>
                              </m:e>
                              <m:e>
                                <m:f>
                                  <m:fPr>
                                    <m:ctrlPr>
                                      <a:rPr lang="en-US" altLang="zh-CN" sz="1200" i="1">
                                        <a:latin typeface="Cambria Math" panose="02040503050406030204" pitchFamily="18" charset="0"/>
                                      </a:rPr>
                                    </m:ctrlPr>
                                  </m:fPr>
                                  <m:num>
                                    <m:r>
                                      <a:rPr lang="en-US" altLang="zh-CN" sz="1200" i="1">
                                        <a:latin typeface="Cambria Math" panose="02040503050406030204" pitchFamily="18" charset="0"/>
                                      </a:rPr>
                                      <m:t>𝑗</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𝑗</m:t>
                                        </m:r>
                                        <m:r>
                                          <a:rPr lang="en-US" altLang="zh-CN" sz="1200" i="1">
                                            <a:latin typeface="Cambria Math" panose="02040503050406030204" pitchFamily="18" charset="0"/>
                                          </a:rPr>
                                          <m:t>−1</m:t>
                                        </m:r>
                                      </m:e>
                                    </m:d>
                                    <m:d>
                                      <m:dPr>
                                        <m:ctrlPr>
                                          <a:rPr lang="en-US" altLang="zh-CN" sz="1200" i="1">
                                            <a:latin typeface="Cambria Math" panose="02040503050406030204" pitchFamily="18" charset="0"/>
                                          </a:rPr>
                                        </m:ctrlPr>
                                      </m:dPr>
                                      <m:e>
                                        <m:r>
                                          <a:rPr lang="en-US" altLang="zh-CN" sz="1200" i="1">
                                            <a:latin typeface="Cambria Math" panose="02040503050406030204" pitchFamily="18" charset="0"/>
                                          </a:rPr>
                                          <m:t>𝑗</m:t>
                                        </m:r>
                                        <m:r>
                                          <a:rPr lang="en-US" altLang="zh-CN" sz="1200" i="1">
                                            <a:latin typeface="Cambria Math" panose="02040503050406030204" pitchFamily="18" charset="0"/>
                                          </a:rPr>
                                          <m:t>−2</m:t>
                                        </m:r>
                                      </m:e>
                                    </m:d>
                                    <m:d>
                                      <m:dPr>
                                        <m:ctrlPr>
                                          <a:rPr lang="en-US" altLang="zh-CN" sz="1200" i="1">
                                            <a:latin typeface="Cambria Math" panose="02040503050406030204" pitchFamily="18" charset="0"/>
                                          </a:rPr>
                                        </m:ctrlPr>
                                      </m:dPr>
                                      <m:e>
                                        <m:r>
                                          <a:rPr lang="en-US" altLang="zh-CN" sz="1200" i="1">
                                            <a:latin typeface="Cambria Math" panose="02040503050406030204" pitchFamily="18" charset="0"/>
                                          </a:rPr>
                                          <m:t>𝑗</m:t>
                                        </m:r>
                                        <m:r>
                                          <a:rPr lang="en-US" altLang="zh-CN" sz="1200" i="1">
                                            <a:latin typeface="Cambria Math" panose="02040503050406030204" pitchFamily="18" charset="0"/>
                                          </a:rPr>
                                          <m:t>−3</m:t>
                                        </m:r>
                                      </m:e>
                                    </m:d>
                                    <m:r>
                                      <a:rPr lang="en-US" altLang="zh-CN" sz="1200" i="1">
                                        <a:latin typeface="Cambria Math" panose="02040503050406030204" pitchFamily="18" charset="0"/>
                                      </a:rPr>
                                      <m:t>𝑙</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𝑙</m:t>
                                        </m:r>
                                        <m:r>
                                          <a:rPr lang="en-US" altLang="zh-CN" sz="1200" i="1">
                                            <a:latin typeface="Cambria Math" panose="02040503050406030204" pitchFamily="18" charset="0"/>
                                          </a:rPr>
                                          <m:t>−1</m:t>
                                        </m:r>
                                      </m:e>
                                    </m:d>
                                    <m:d>
                                      <m:dPr>
                                        <m:ctrlPr>
                                          <a:rPr lang="en-US" altLang="zh-CN" sz="1200" i="1">
                                            <a:latin typeface="Cambria Math" panose="02040503050406030204" pitchFamily="18" charset="0"/>
                                          </a:rPr>
                                        </m:ctrlPr>
                                      </m:dPr>
                                      <m:e>
                                        <m:r>
                                          <a:rPr lang="en-US" altLang="zh-CN" sz="1200" i="1">
                                            <a:latin typeface="Cambria Math" panose="02040503050406030204" pitchFamily="18" charset="0"/>
                                          </a:rPr>
                                          <m:t>𝑙</m:t>
                                        </m:r>
                                        <m:r>
                                          <a:rPr lang="en-US" altLang="zh-CN" sz="1200" i="1">
                                            <a:latin typeface="Cambria Math" panose="02040503050406030204" pitchFamily="18" charset="0"/>
                                          </a:rPr>
                                          <m:t>−2</m:t>
                                        </m:r>
                                      </m:e>
                                    </m:d>
                                    <m:d>
                                      <m:dPr>
                                        <m:ctrlPr>
                                          <a:rPr lang="en-US" altLang="zh-CN" sz="1200" i="1">
                                            <a:latin typeface="Cambria Math" panose="02040503050406030204" pitchFamily="18" charset="0"/>
                                          </a:rPr>
                                        </m:ctrlPr>
                                      </m:dPr>
                                      <m:e>
                                        <m:r>
                                          <a:rPr lang="en-US" altLang="zh-CN" sz="1200" i="1">
                                            <a:latin typeface="Cambria Math" panose="02040503050406030204" pitchFamily="18" charset="0"/>
                                          </a:rPr>
                                          <m:t>𝑙</m:t>
                                        </m:r>
                                        <m:r>
                                          <a:rPr lang="en-US" altLang="zh-CN" sz="1200" i="1">
                                            <a:latin typeface="Cambria Math" panose="02040503050406030204" pitchFamily="18" charset="0"/>
                                          </a:rPr>
                                          <m:t>−3</m:t>
                                        </m:r>
                                      </m:e>
                                    </m:d>
                                  </m:num>
                                  <m:den>
                                    <m:r>
                                      <a:rPr lang="en-US" altLang="zh-CN" sz="1200" i="1">
                                        <a:latin typeface="Cambria Math" panose="02040503050406030204" pitchFamily="18" charset="0"/>
                                      </a:rPr>
                                      <m:t>𝑗</m:t>
                                    </m:r>
                                    <m:r>
                                      <a:rPr lang="en-US" altLang="zh-CN" sz="1200" i="1">
                                        <a:latin typeface="Cambria Math" panose="02040503050406030204" pitchFamily="18" charset="0"/>
                                      </a:rPr>
                                      <m:t>+</m:t>
                                    </m:r>
                                    <m:r>
                                      <a:rPr lang="en-US" altLang="zh-CN" sz="1200" i="1">
                                        <a:latin typeface="Cambria Math" panose="02040503050406030204" pitchFamily="18" charset="0"/>
                                      </a:rPr>
                                      <m:t>𝑙</m:t>
                                    </m:r>
                                    <m:r>
                                      <a:rPr lang="en-US" altLang="zh-CN" sz="1200" i="1">
                                        <a:latin typeface="Cambria Math" panose="02040503050406030204" pitchFamily="18" charset="0"/>
                                      </a:rPr>
                                      <m:t>−7</m:t>
                                    </m:r>
                                  </m:den>
                                </m:f>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𝑇</m:t>
                                    </m:r>
                                  </m:e>
                                  <m:sup>
                                    <m:r>
                                      <a:rPr lang="en-US" altLang="zh-CN" sz="1200" i="1">
                                        <a:latin typeface="Cambria Math" panose="02040503050406030204" pitchFamily="18" charset="0"/>
                                      </a:rPr>
                                      <m:t>𝑗</m:t>
                                    </m:r>
                                    <m:r>
                                      <a:rPr lang="en-US" altLang="zh-CN" sz="1200" i="1">
                                        <a:latin typeface="Cambria Math" panose="02040503050406030204" pitchFamily="18" charset="0"/>
                                      </a:rPr>
                                      <m:t>+</m:t>
                                    </m:r>
                                    <m:r>
                                      <a:rPr lang="en-US" altLang="zh-CN" sz="1200" i="1">
                                        <a:latin typeface="Cambria Math" panose="02040503050406030204" pitchFamily="18" charset="0"/>
                                      </a:rPr>
                                      <m:t>𝑙</m:t>
                                    </m:r>
                                    <m:r>
                                      <a:rPr lang="en-US" altLang="zh-CN" sz="1200" i="1">
                                        <a:latin typeface="Cambria Math" panose="02040503050406030204" pitchFamily="18" charset="0"/>
                                      </a:rPr>
                                      <m:t>−7</m:t>
                                    </m:r>
                                  </m:sup>
                                </m:sSup>
                              </m:e>
                              <m:e>
                                <m:r>
                                  <a:rPr lang="en-US" altLang="zh-CN" sz="1200" i="1">
                                    <a:latin typeface="Cambria Math" panose="02040503050406030204" pitchFamily="18" charset="0"/>
                                  </a:rPr>
                                  <m:t>…</m:t>
                                </m:r>
                              </m:e>
                            </m:mr>
                            <m:mr>
                              <m:e>
                                <m:r>
                                  <a:rPr lang="en-US" altLang="zh-CN" sz="1200" i="1">
                                    <a:latin typeface="Cambria Math" panose="02040503050406030204" pitchFamily="18" charset="0"/>
                                  </a:rPr>
                                  <m:t>⋮</m:t>
                                </m:r>
                              </m:e>
                              <m:e>
                                <m:r>
                                  <a:rPr lang="en-US" altLang="zh-CN" sz="1200" i="1">
                                    <a:latin typeface="Cambria Math" panose="02040503050406030204" pitchFamily="18" charset="0"/>
                                  </a:rPr>
                                  <m:t>…</m:t>
                                </m:r>
                              </m:e>
                              <m:e>
                                <m:r>
                                  <a:rPr lang="en-US" altLang="zh-CN" sz="1200" i="1">
                                    <a:latin typeface="Cambria Math" panose="02040503050406030204" pitchFamily="18" charset="0"/>
                                  </a:rPr>
                                  <m:t>⋮</m:t>
                                </m:r>
                              </m:e>
                            </m:mr>
                          </m:m>
                        </m:e>
                      </m:d>
                      <m:d>
                        <m:dPr>
                          <m:begChr m:val="["/>
                          <m:endChr m:val="]"/>
                          <m:ctrlPr>
                            <a:rPr lang="en-US" altLang="zh-CN" sz="1200" i="1">
                              <a:latin typeface="Cambria Math" panose="02040503050406030204" pitchFamily="18" charset="0"/>
                            </a:rPr>
                          </m:ctrlPr>
                        </m:dPr>
                        <m:e>
                          <m:m>
                            <m:mPr>
                              <m:mcs>
                                <m:mc>
                                  <m:mcPr>
                                    <m:count m:val="1"/>
                                    <m:mcJc m:val="center"/>
                                  </m:mcPr>
                                </m:mc>
                              </m:mcs>
                              <m:ctrlPr>
                                <a:rPr lang="en-US" altLang="zh-CN" sz="1200" i="1" smtClean="0">
                                  <a:latin typeface="Cambria Math" panose="02040503050406030204" pitchFamily="18" charset="0"/>
                                </a:rPr>
                              </m:ctrlPr>
                            </m:mPr>
                            <m:mr>
                              <m:e>
                                <m:r>
                                  <m:rPr>
                                    <m:brk m:alnAt="7"/>
                                  </m:rPr>
                                  <a:rPr lang="en-US" altLang="zh-CN" sz="1200" i="1">
                                    <a:latin typeface="Cambria Math" panose="02040503050406030204" pitchFamily="18" charset="0"/>
                                  </a:rPr>
                                  <m:t>⋮</m:t>
                                </m:r>
                              </m:e>
                            </m:mr>
                            <m:m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𝑝</m:t>
                                    </m:r>
                                  </m:e>
                                  <m:sub>
                                    <m:r>
                                      <a:rPr lang="en-US" altLang="zh-CN" sz="1200" b="0" i="1" smtClean="0">
                                        <a:latin typeface="Cambria Math" panose="02040503050406030204" pitchFamily="18" charset="0"/>
                                      </a:rPr>
                                      <m:t>𝑙</m:t>
                                    </m:r>
                                  </m:sub>
                                </m:sSub>
                              </m:e>
                            </m:mr>
                            <m:mr>
                              <m:e>
                                <m:r>
                                  <a:rPr lang="en-US" altLang="zh-CN" sz="1200" i="1">
                                    <a:latin typeface="Cambria Math" panose="02040503050406030204" pitchFamily="18" charset="0"/>
                                  </a:rPr>
                                  <m:t>⋮</m:t>
                                </m:r>
                              </m:e>
                            </m:mr>
                          </m:m>
                        </m:e>
                      </m:d>
                      <m:r>
                        <a:rPr lang="en-US" altLang="zh-CN" sz="1200" i="1">
                          <a:latin typeface="Cambria Math" panose="02040503050406030204" pitchFamily="18" charset="0"/>
                        </a:rPr>
                        <m:t>=</m:t>
                      </m:r>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rPr>
                            <m:t>𝑃</m:t>
                          </m:r>
                        </m:e>
                        <m:sub>
                          <m:r>
                            <a:rPr lang="en-US" altLang="zh-CN" sz="1200" i="1">
                              <a:latin typeface="Cambria Math" panose="02040503050406030204" pitchFamily="18" charset="0"/>
                            </a:rPr>
                            <m:t>𝑖</m:t>
                          </m:r>
                        </m:sub>
                        <m:sup>
                          <m:r>
                            <a:rPr lang="en-US" altLang="zh-CN" sz="1200" i="1">
                              <a:latin typeface="Cambria Math" panose="02040503050406030204" pitchFamily="18" charset="0"/>
                            </a:rPr>
                            <m:t>𝑇</m:t>
                          </m:r>
                        </m:sup>
                      </m:sSubSup>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𝑄</m:t>
                          </m:r>
                        </m:e>
                        <m:sub>
                          <m:r>
                            <a:rPr lang="en-US" altLang="zh-CN" sz="1200" i="1">
                              <a:latin typeface="Cambria Math" panose="02040503050406030204" pitchFamily="18" charset="0"/>
                            </a:rPr>
                            <m:t>𝑖</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𝑃</m:t>
                          </m:r>
                        </m:e>
                        <m:sub>
                          <m:r>
                            <a:rPr lang="en-US" altLang="zh-CN" sz="1200" i="1">
                              <a:latin typeface="Cambria Math" panose="02040503050406030204" pitchFamily="18" charset="0"/>
                            </a:rPr>
                            <m:t>𝑖</m:t>
                          </m:r>
                        </m:sub>
                      </m:sSub>
                    </m:oMath>
                  </m:oMathPara>
                </a14:m>
                <a:endParaRPr lang="en-US" altLang="zh-CN" sz="1200" dirty="0"/>
              </a:p>
              <a:p>
                <a:pPr marL="0" indent="0">
                  <a:buNone/>
                </a:pPr>
                <a:r>
                  <a:rPr lang="zh-CN" altLang="en-US" dirty="0">
                    <a:solidFill>
                      <a:srgbClr val="FF0000"/>
                    </a:solidFill>
                  </a:rPr>
                  <a:t>位置约束</a:t>
                </a:r>
                <a:endParaRPr lang="en-US" altLang="zh-CN" dirty="0">
                  <a:solidFill>
                    <a:srgbClr val="FF0000"/>
                  </a:solidFill>
                </a:endParaRPr>
              </a:p>
              <a:p>
                <a:pPr marL="0" indent="0">
                  <a:buNone/>
                </a:pP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𝑖</m:t>
                        </m:r>
                      </m:sub>
                    </m:sSub>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sub>
                            </m:sSub>
                          </m:e>
                        </m:d>
                      </m:e>
                      <m:sup>
                        <m:r>
                          <a:rPr lang="en-US" altLang="zh-CN" sz="1400" i="1">
                            <a:latin typeface="Cambria Math" panose="02040503050406030204" pitchFamily="18" charset="0"/>
                          </a:rPr>
                          <m:t>𝑘</m:t>
                        </m:r>
                      </m:sup>
                    </m:sSup>
                    <m:r>
                      <a:rPr lang="en-US" altLang="zh-CN" sz="1400" i="1">
                        <a:latin typeface="Cambria Math" panose="02040503050406030204" pitchFamily="18" charset="0"/>
                      </a:rPr>
                      <m:t>=</m:t>
                    </m:r>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𝑘</m:t>
                        </m:r>
                      </m:sup>
                    </m:sSubSup>
                    <m:r>
                      <a:rPr lang="zh-CN" altLang="en-US" sz="1400" i="1">
                        <a:latin typeface="Cambria Math" panose="02040503050406030204" pitchFamily="18" charset="0"/>
                      </a:rPr>
                      <m:t>，推出</m:t>
                    </m:r>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a:latin typeface="Cambria Math" panose="02040503050406030204" pitchFamily="18" charset="0"/>
                              </a:rPr>
                            </m:ctrlPr>
                          </m:mPr>
                          <m:mr>
                            <m:e>
                              <m:r>
                                <m:rPr>
                                  <m:brk m:alnAt="7"/>
                                </m:rPr>
                                <a:rPr lang="en-US" altLang="zh-CN" sz="1400" i="1">
                                  <a:latin typeface="Cambria Math" panose="02040503050406030204" pitchFamily="18" charset="0"/>
                                </a:rPr>
                                <m:t>…</m:t>
                              </m:r>
                            </m:e>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𝑗</m:t>
                                  </m:r>
                                  <m:r>
                                    <a:rPr lang="en-US" altLang="zh-CN" sz="1400" i="1">
                                      <a:latin typeface="Cambria Math" panose="02040503050406030204" pitchFamily="18" charset="0"/>
                                    </a:rPr>
                                    <m:t>!</m:t>
                                  </m:r>
                                </m:num>
                                <m:den>
                                  <m:r>
                                    <a:rPr lang="en-US" altLang="zh-CN" sz="1400" i="1">
                                      <a:latin typeface="Cambria Math" panose="02040503050406030204" pitchFamily="18" charset="0"/>
                                    </a:rPr>
                                    <m:t>(</m:t>
                                  </m:r>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𝑘</m:t>
                                  </m:r>
                                  <m:r>
                                    <a:rPr lang="en-US" altLang="zh-CN" sz="1400" i="1">
                                      <a:latin typeface="Cambria Math" panose="02040503050406030204" pitchFamily="18" charset="0"/>
                                    </a:rPr>
                                    <m:t>)</m:t>
                                  </m:r>
                                  <m:r>
                                    <a:rPr lang="zh-CN" altLang="en-US" sz="1400" i="1">
                                      <a:latin typeface="Cambria Math" panose="02040503050406030204" pitchFamily="18" charset="0"/>
                                    </a:rPr>
                                    <m:t>！</m:t>
                                  </m:r>
                                </m:den>
                              </m:f>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𝑘</m:t>
                                  </m:r>
                                </m:sup>
                              </m:sSubSup>
                            </m:e>
                            <m:e>
                              <m:r>
                                <m:rPr>
                                  <m:brk m:alnAt="7"/>
                                </m:rPr>
                                <a:rPr lang="en-US" altLang="zh-CN" sz="1400" i="1">
                                  <a:latin typeface="Cambria Math" panose="02040503050406030204" pitchFamily="18" charset="0"/>
                                </a:rPr>
                                <m:t>…</m:t>
                              </m:r>
                            </m:e>
                          </m:mr>
                          <m:mr>
                            <m:e>
                              <m:r>
                                <m:rPr>
                                  <m:brk m:alnAt="7"/>
                                </m:rPr>
                                <a:rPr lang="en-US" altLang="zh-CN" sz="1400" i="1">
                                  <a:latin typeface="Cambria Math" panose="02040503050406030204" pitchFamily="18" charset="0"/>
                                </a:rPr>
                                <m:t>…</m:t>
                              </m:r>
                            </m:e>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𝑗</m:t>
                                  </m:r>
                                  <m:r>
                                    <a:rPr lang="en-US" altLang="zh-CN" sz="1400" i="1">
                                      <a:latin typeface="Cambria Math" panose="02040503050406030204" pitchFamily="18" charset="0"/>
                                    </a:rPr>
                                    <m:t>!</m:t>
                                  </m:r>
                                </m:num>
                                <m:den>
                                  <m:r>
                                    <a:rPr lang="en-US" altLang="zh-CN" sz="1400" i="1">
                                      <a:latin typeface="Cambria Math" panose="02040503050406030204" pitchFamily="18" charset="0"/>
                                    </a:rPr>
                                    <m:t>(</m:t>
                                  </m:r>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𝑘</m:t>
                                  </m:r>
                                  <m:r>
                                    <a:rPr lang="en-US" altLang="zh-CN" sz="1400" i="1">
                                      <a:latin typeface="Cambria Math" panose="02040503050406030204" pitchFamily="18" charset="0"/>
                                    </a:rPr>
                                    <m:t>)</m:t>
                                  </m:r>
                                  <m:r>
                                    <a:rPr lang="zh-CN" altLang="en-US" sz="1400" i="1">
                                      <a:latin typeface="Cambria Math" panose="02040503050406030204" pitchFamily="18" charset="0"/>
                                    </a:rPr>
                                    <m:t>！</m:t>
                                  </m:r>
                                </m:den>
                              </m:f>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𝑘</m:t>
                                  </m:r>
                                </m:sup>
                              </m:sSubSup>
                            </m:e>
                            <m:e>
                              <m:r>
                                <m:rPr>
                                  <m:brk m:alnAt="7"/>
                                </m:rPr>
                                <a:rPr lang="en-US" altLang="zh-CN" sz="1400" i="1">
                                  <a:latin typeface="Cambria Math" panose="02040503050406030204" pitchFamily="18" charset="0"/>
                                </a:rPr>
                                <m:t>…</m:t>
                              </m:r>
                            </m:e>
                          </m:mr>
                        </m:m>
                      </m:e>
                    </m:d>
                    <m:d>
                      <m:dPr>
                        <m:begChr m:val="["/>
                        <m:endChr m:val="]"/>
                        <m:ctrlPr>
                          <a:rPr lang="en-US" altLang="zh-CN" sz="1400" i="1">
                            <a:latin typeface="Cambria Math" panose="02040503050406030204" pitchFamily="18" charset="0"/>
                          </a:rPr>
                        </m:ctrlPr>
                      </m:dPr>
                      <m:e>
                        <m:m>
                          <m:mPr>
                            <m:mcs>
                              <m:mc>
                                <m:mcPr>
                                  <m:count m:val="1"/>
                                  <m:mcJc m:val="center"/>
                                </m:mcPr>
                              </m:mc>
                            </m:mcs>
                            <m:ctrlPr>
                              <a:rPr lang="en-US" altLang="zh-CN" sz="1400" i="1">
                                <a:latin typeface="Cambria Math" panose="02040503050406030204" pitchFamily="18" charset="0"/>
                              </a:rPr>
                            </m:ctrlPr>
                          </m:mPr>
                          <m:mr>
                            <m:e>
                              <m:r>
                                <m:rPr>
                                  <m:brk m:alnAt="7"/>
                                </m:rP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e>
                          </m:mr>
                          <m:mr>
                            <m:e>
                              <m:r>
                                <a:rPr lang="en-US" altLang="zh-CN" sz="1400" i="1">
                                  <a:latin typeface="Cambria Math" panose="02040503050406030204" pitchFamily="18" charset="0"/>
                                </a:rPr>
                                <m:t>⋮</m:t>
                              </m:r>
                            </m:e>
                          </m:mr>
                        </m:m>
                      </m:e>
                    </m:d>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sub>
                    </m:sSub>
                  </m:oMath>
                </a14:m>
                <a:r>
                  <a:rPr lang="zh-CN" altLang="en-US" sz="1400" dirty="0"/>
                  <a:t>，</a:t>
                </a:r>
                <a:r>
                  <a:rPr lang="en-US" altLang="zh-CN" sz="1400" dirty="0"/>
                  <a:t>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𝐴</m:t>
                        </m:r>
                      </m:e>
                      <m:sub>
                        <m:r>
                          <a:rPr lang="en-US" altLang="zh-CN" sz="1400" i="1" dirty="0">
                            <a:latin typeface="Cambria Math" panose="02040503050406030204" pitchFamily="18" charset="0"/>
                          </a:rPr>
                          <m:t>𝑖</m:t>
                        </m:r>
                      </m:sub>
                    </m:sSub>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𝑃</m:t>
                        </m:r>
                      </m:e>
                      <m:sub>
                        <m:r>
                          <a:rPr lang="en-US" altLang="zh-CN" sz="1400" i="1" dirty="0">
                            <a:latin typeface="Cambria Math" panose="02040503050406030204" pitchFamily="18" charset="0"/>
                          </a:rPr>
                          <m:t>𝑖</m:t>
                        </m:r>
                      </m:sub>
                    </m:sSub>
                    <m:r>
                      <a:rPr lang="en-US" altLang="zh-CN" sz="1400" i="1" dirty="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𝑑</m:t>
                        </m:r>
                      </m:e>
                      <m:sub>
                        <m:r>
                          <a:rPr lang="en-US" altLang="zh-CN" sz="1400" i="1" dirty="0">
                            <a:latin typeface="Cambria Math" panose="02040503050406030204" pitchFamily="18" charset="0"/>
                          </a:rPr>
                          <m:t>𝑖</m:t>
                        </m:r>
                      </m:sub>
                    </m:sSub>
                  </m:oMath>
                </a14:m>
                <a:endParaRPr lang="en-US" altLang="zh-CN" sz="1200" dirty="0"/>
              </a:p>
              <a:p>
                <a:pPr marL="0" indent="0">
                  <a:buNone/>
                </a:pPr>
                <a:r>
                  <a:rPr lang="zh-CN" altLang="en-US" dirty="0">
                    <a:solidFill>
                      <a:srgbClr val="FF0000"/>
                    </a:solidFill>
                  </a:rPr>
                  <a:t>连续性约束 </a:t>
                </a:r>
                <a:endParaRPr lang="en-US" altLang="zh-CN" dirty="0">
                  <a:solidFill>
                    <a:srgbClr val="FF0000"/>
                  </a:solidFill>
                </a:endParaRPr>
              </a:p>
              <a:p>
                <a:pPr marL="0" indent="0">
                  <a:buNone/>
                </a:pPr>
                <a:r>
                  <a:rPr lang="zh-CN" altLang="en-US" sz="1400" dirty="0"/>
                  <a:t> </a:t>
                </a:r>
                <a14:m>
                  <m:oMath xmlns:m="http://schemas.openxmlformats.org/officeDocument/2006/math">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𝑓</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𝑘</m:t>
                        </m:r>
                      </m:sup>
                    </m:sSubSup>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sub>
                        </m:sSub>
                      </m:e>
                    </m:d>
                    <m:r>
                      <a:rPr lang="en-US" altLang="zh-CN" sz="1400" i="1">
                        <a:latin typeface="Cambria Math" panose="02040503050406030204" pitchFamily="18" charset="0"/>
                      </a:rPr>
                      <m:t>=  </m:t>
                    </m:r>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𝑓</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𝑘</m:t>
                        </m:r>
                      </m:sup>
                    </m:sSubSup>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zh-CN" altLang="en-US" sz="1400" i="1">
                        <a:latin typeface="Cambria Math" panose="02040503050406030204" pitchFamily="18" charset="0"/>
                      </a:rPr>
                      <m:t>推出</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e>
                    </m:d>
                    <m:d>
                      <m:dPr>
                        <m:begChr m:val="["/>
                        <m:endChr m:val="]"/>
                        <m:ctrlPr>
                          <a:rPr lang="en-US" altLang="zh-CN" sz="1400" i="1">
                            <a:latin typeface="Cambria Math" panose="02040503050406030204" pitchFamily="18" charset="0"/>
                          </a:rPr>
                        </m:ctrlPr>
                      </m:dP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m:rPr>
                                      <m:brk m:alnAt="7"/>
                                    </m:rPr>
                                    <a:rPr lang="en-US" altLang="zh-CN" sz="1400" i="1">
                                      <a:latin typeface="Cambria Math" panose="02040503050406030204" pitchFamily="18" charset="0"/>
                                    </a:rPr>
                                    <m:t>𝑃</m:t>
                                  </m:r>
                                </m:e>
                                <m:sub>
                                  <m:r>
                                    <m:rPr>
                                      <m:brk m:alnAt="7"/>
                                    </m:rPr>
                                    <a:rPr lang="en-US" altLang="zh-CN" sz="1400" i="1">
                                      <a:latin typeface="Cambria Math" panose="02040503050406030204" pitchFamily="18" charset="0"/>
                                    </a:rPr>
                                    <m:t>𝑖</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𝑃</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e>
                          </m:mr>
                        </m:m>
                      </m:e>
                    </m:d>
                    <m:r>
                      <a:rPr lang="en-US" altLang="zh-CN" sz="1400" i="1">
                        <a:latin typeface="Cambria Math" panose="02040503050406030204" pitchFamily="18" charset="0"/>
                      </a:rPr>
                      <m:t>=</m:t>
                    </m:r>
                  </m:oMath>
                </a14:m>
                <a:r>
                  <a:rPr lang="en-US" altLang="zh-CN" sz="1400" dirty="0"/>
                  <a:t>0</a:t>
                </a:r>
                <a:endParaRPr lang="zh-CN" altLang="en-US" sz="1400" dirty="0"/>
              </a:p>
              <a:p>
                <a:pPr marL="0" indent="0">
                  <a:buNone/>
                </a:pPr>
                <a:endParaRPr lang="en-US" altLang="zh-CN" sz="1200" dirty="0"/>
              </a:p>
            </p:txBody>
          </p:sp>
        </mc:Choice>
        <mc:Fallback xmlns="">
          <p:sp>
            <p:nvSpPr>
              <p:cNvPr id="3" name="内容占位符 2">
                <a:extLst>
                  <a:ext uri="{FF2B5EF4-FFF2-40B4-BE49-F238E27FC236}">
                    <a16:creationId xmlns:a16="http://schemas.microsoft.com/office/drawing/2014/main" id="{2CB8A708-CF1E-4E5A-BD67-102A5171A56B}"/>
                  </a:ext>
                </a:extLst>
              </p:cNvPr>
              <p:cNvSpPr>
                <a:spLocks noGrp="1" noRot="1" noChangeAspect="1" noMove="1" noResize="1" noEditPoints="1" noAdjustHandles="1" noChangeArrowheads="1" noChangeShapeType="1" noTextEdit="1"/>
              </p:cNvSpPr>
              <p:nvPr>
                <p:ph idx="1"/>
              </p:nvPr>
            </p:nvSpPr>
            <p:spPr>
              <a:xfrm>
                <a:off x="1371600" y="2106691"/>
                <a:ext cx="9601200" cy="3581400"/>
              </a:xfrm>
              <a:blipFill>
                <a:blip r:embed="rId2"/>
                <a:stretch>
                  <a:fillRect l="-635" t="-136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FEC32C7-3BF5-4B42-9103-71AA577E0187}"/>
              </a:ext>
            </a:extLst>
          </p:cNvPr>
          <p:cNvPicPr>
            <a:picLocks noChangeAspect="1"/>
          </p:cNvPicPr>
          <p:nvPr/>
        </p:nvPicPr>
        <p:blipFill>
          <a:blip r:embed="rId3"/>
          <a:stretch>
            <a:fillRect/>
          </a:stretch>
        </p:blipFill>
        <p:spPr>
          <a:xfrm>
            <a:off x="7277531" y="3401292"/>
            <a:ext cx="3542869" cy="2464026"/>
          </a:xfrm>
          <a:prstGeom prst="rect">
            <a:avLst/>
          </a:prstGeom>
        </p:spPr>
      </p:pic>
    </p:spTree>
    <p:extLst>
      <p:ext uri="{BB962C8B-B14F-4D97-AF65-F5344CB8AC3E}">
        <p14:creationId xmlns:p14="http://schemas.microsoft.com/office/powerpoint/2010/main" val="6052478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p:txBody>
          <a:bodyPr>
            <a:normAutofit/>
          </a:bodyPr>
          <a:lstStyle/>
          <a:p>
            <a:pPr marL="0" indent="0">
              <a:buNone/>
            </a:pPr>
            <a:r>
              <a:rPr lang="en-US" altLang="zh-CN" dirty="0">
                <a:solidFill>
                  <a:srgbClr val="FF0000"/>
                </a:solidFill>
              </a:rPr>
              <a:t>Minimum Snap</a:t>
            </a:r>
            <a:r>
              <a:rPr lang="zh-CN" altLang="en-US" dirty="0">
                <a:solidFill>
                  <a:srgbClr val="FF0000"/>
                </a:solidFill>
              </a:rPr>
              <a:t>存在的问题？</a:t>
            </a:r>
            <a:endParaRPr lang="en-US" altLang="zh-CN" dirty="0">
              <a:solidFill>
                <a:srgbClr val="FF0000"/>
              </a:solidFill>
            </a:endParaRPr>
          </a:p>
          <a:p>
            <a:r>
              <a:rPr lang="zh-CN" altLang="en-US" dirty="0">
                <a:solidFill>
                  <a:schemeClr val="tx1"/>
                </a:solidFill>
              </a:rPr>
              <a:t>每段轨迹的起始位置，终止位置和时间由于完全固定，因此对于时间的选取要求比较高。如果每段轨迹的时间间隔选取不好的话，可能会导致轨迹变得畸形。</a:t>
            </a:r>
            <a:endParaRPr lang="en-US" altLang="zh-CN" dirty="0">
              <a:solidFill>
                <a:schemeClr val="tx1"/>
              </a:solidFill>
            </a:endParaRPr>
          </a:p>
          <a:p>
            <a:r>
              <a:rPr lang="zh-CN" altLang="en-US" dirty="0">
                <a:solidFill>
                  <a:schemeClr val="tx1"/>
                </a:solidFill>
              </a:rPr>
              <a:t>同时，我们只是对于</a:t>
            </a:r>
            <a:r>
              <a:rPr lang="en-US" altLang="zh-CN" dirty="0">
                <a:solidFill>
                  <a:schemeClr val="tx1"/>
                </a:solidFill>
              </a:rPr>
              <a:t>waypoint</a:t>
            </a:r>
            <a:r>
              <a:rPr lang="zh-CN" altLang="en-US" dirty="0">
                <a:solidFill>
                  <a:schemeClr val="tx1"/>
                </a:solidFill>
              </a:rPr>
              <a:t>做了约束，因此每段轨迹中间部分实际是不受控的，因此即使路径规划出了一条无碰路线，采用这种方法生成的轨迹也有可能碰到障碍物。</a:t>
            </a:r>
            <a:endParaRPr lang="en-US" altLang="zh-CN" dirty="0">
              <a:solidFill>
                <a:schemeClr val="tx1"/>
              </a:solidFill>
            </a:endParaRPr>
          </a:p>
        </p:txBody>
      </p:sp>
      <p:pic>
        <p:nvPicPr>
          <p:cNvPr id="6" name="图片 5">
            <a:extLst>
              <a:ext uri="{FF2B5EF4-FFF2-40B4-BE49-F238E27FC236}">
                <a16:creationId xmlns:a16="http://schemas.microsoft.com/office/drawing/2014/main" id="{518A3FDE-7A64-46AA-AB6C-8BF369E45BC9}"/>
              </a:ext>
            </a:extLst>
          </p:cNvPr>
          <p:cNvPicPr>
            <a:picLocks noChangeAspect="1"/>
          </p:cNvPicPr>
          <p:nvPr/>
        </p:nvPicPr>
        <p:blipFill>
          <a:blip r:embed="rId2"/>
          <a:stretch>
            <a:fillRect/>
          </a:stretch>
        </p:blipFill>
        <p:spPr>
          <a:xfrm>
            <a:off x="7858995" y="3964000"/>
            <a:ext cx="3542869" cy="2464026"/>
          </a:xfrm>
          <a:prstGeom prst="rect">
            <a:avLst/>
          </a:prstGeom>
        </p:spPr>
      </p:pic>
    </p:spTree>
    <p:extLst>
      <p:ext uri="{BB962C8B-B14F-4D97-AF65-F5344CB8AC3E}">
        <p14:creationId xmlns:p14="http://schemas.microsoft.com/office/powerpoint/2010/main" val="26454008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751427"/>
                <a:ext cx="9601200" cy="3581400"/>
              </a:xfrm>
            </p:spPr>
            <p:txBody>
              <a:bodyPr>
                <a:normAutofit/>
              </a:bodyPr>
              <a:lstStyle/>
              <a:p>
                <a:pPr marL="0" indent="0">
                  <a:buNone/>
                </a:pPr>
                <a:r>
                  <a:rPr lang="zh-CN" altLang="en-US" dirty="0">
                    <a:solidFill>
                      <a:srgbClr val="FF0000"/>
                    </a:solidFill>
                  </a:rPr>
                  <a:t>飞行走廊</a:t>
                </a:r>
                <a:endParaRPr lang="en-US" altLang="zh-CN" dirty="0">
                  <a:solidFill>
                    <a:srgbClr val="FF0000"/>
                  </a:solidFill>
                </a:endParaRPr>
              </a:p>
              <a:p>
                <a:pPr marL="0" indent="0">
                  <a:buNone/>
                </a:pPr>
                <a:r>
                  <a:rPr lang="zh-CN" altLang="en-US" dirty="0">
                    <a:solidFill>
                      <a:schemeClr val="tx1"/>
                    </a:solidFill>
                  </a:rPr>
                  <a:t>飞行走廊是我们之前根据路径规划算法生成的一条可以通行</a:t>
                </a:r>
                <a:endParaRPr lang="en-US" altLang="zh-CN" dirty="0">
                  <a:solidFill>
                    <a:schemeClr val="tx1"/>
                  </a:solidFill>
                </a:endParaRPr>
              </a:p>
              <a:p>
                <a:pPr marL="0" indent="0">
                  <a:buNone/>
                </a:pPr>
                <a:r>
                  <a:rPr lang="zh-CN" altLang="en-US" dirty="0">
                    <a:solidFill>
                      <a:schemeClr val="tx1"/>
                    </a:solidFill>
                  </a:rPr>
                  <a:t>的通路（即将路线限制在安全范围）。</a:t>
                </a:r>
                <a:endParaRPr lang="en-US" altLang="zh-CN" dirty="0">
                  <a:solidFill>
                    <a:schemeClr val="tx1"/>
                  </a:solidFill>
                </a:endParaRPr>
              </a:p>
              <a:p>
                <a:pPr marL="0" indent="0">
                  <a:buNone/>
                </a:pPr>
                <a:r>
                  <a:rPr lang="zh-CN" altLang="en-US" dirty="0">
                    <a:solidFill>
                      <a:srgbClr val="FF0000"/>
                    </a:solidFill>
                  </a:rPr>
                  <a:t>贝塞尔曲线</a:t>
                </a:r>
                <a:endParaRPr lang="en-US" altLang="zh-CN" dirty="0">
                  <a:solidFill>
                    <a:schemeClr val="tx1"/>
                  </a:solidFill>
                </a:endParaRPr>
              </a:p>
              <a:p>
                <a:pPr marL="0" indent="0">
                  <a:buNone/>
                </a:pPr>
                <a14:m>
                  <m:oMathPara xmlns:m="http://schemas.openxmlformats.org/officeDocument/2006/math">
                    <m:oMathParaPr>
                      <m:jc m:val="left"/>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𝑗</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𝑐</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0</m:t>
                          </m:r>
                        </m:sup>
                      </m:sSubSup>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0</m:t>
                          </m:r>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m:rPr>
                              <m:sty m:val="p"/>
                            </m:rPr>
                            <a:rPr lang="en-US" altLang="zh-CN" sz="1800">
                              <a:latin typeface="Cambria Math" panose="02040503050406030204" pitchFamily="18" charset="0"/>
                            </a:rPr>
                            <m:t>c</m:t>
                          </m:r>
                        </m:e>
                        <m:sub>
                          <m:r>
                            <m:rPr>
                              <m:sty m:val="p"/>
                            </m:rPr>
                            <a:rPr lang="en-US" altLang="zh-CN" sz="1800">
                              <a:latin typeface="Cambria Math" panose="02040503050406030204" pitchFamily="18" charset="0"/>
                            </a:rPr>
                            <m:t>j</m:t>
                          </m:r>
                        </m:sub>
                        <m:sup>
                          <m:r>
                            <a:rPr lang="en-US" altLang="zh-CN" sz="1800">
                              <a:latin typeface="Cambria Math" panose="02040503050406030204" pitchFamily="18" charset="0"/>
                            </a:rPr>
                            <m:t>1</m:t>
                          </m:r>
                        </m:sup>
                      </m:sSubSup>
                      <m:sSubSup>
                        <m:sSubSupPr>
                          <m:ctrlPr>
                            <a:rPr lang="en-US" altLang="zh-CN" sz="1800" i="1">
                              <a:latin typeface="Cambria Math" panose="02040503050406030204" pitchFamily="18" charset="0"/>
                            </a:rPr>
                          </m:ctrlPr>
                        </m:sSubSupPr>
                        <m:e>
                          <m:r>
                            <m:rPr>
                              <m:sty m:val="p"/>
                            </m:rPr>
                            <a:rPr lang="en-US" altLang="zh-CN" sz="1800">
                              <a:latin typeface="Cambria Math" panose="02040503050406030204" pitchFamily="18" charset="0"/>
                            </a:rPr>
                            <m:t>b</m:t>
                          </m:r>
                        </m:e>
                        <m:sub>
                          <m:r>
                            <m:rPr>
                              <m:sty m:val="p"/>
                            </m:rPr>
                            <a:rPr lang="en-US" altLang="zh-CN" sz="1800">
                              <a:latin typeface="Cambria Math" panose="02040503050406030204" pitchFamily="18" charset="0"/>
                            </a:rPr>
                            <m:t>n</m:t>
                          </m:r>
                        </m:sub>
                        <m:sup>
                          <m:r>
                            <a:rPr lang="en-US" altLang="zh-CN" sz="1800">
                              <a:latin typeface="Cambria Math" panose="02040503050406030204" pitchFamily="18" charset="0"/>
                            </a:rPr>
                            <m:t>1</m:t>
                          </m:r>
                        </m:sup>
                      </m:sSubSup>
                      <m:d>
                        <m:dPr>
                          <m:ctrlPr>
                            <a:rPr lang="en-US" altLang="zh-CN" sz="1800" i="1">
                              <a:latin typeface="Cambria Math" panose="02040503050406030204" pitchFamily="18" charset="0"/>
                            </a:rPr>
                          </m:ctrlPr>
                        </m:dPr>
                        <m:e>
                          <m:r>
                            <m:rPr>
                              <m:sty m:val="p"/>
                            </m:rPr>
                            <a:rPr lang="en-US" altLang="zh-CN" sz="1800">
                              <a:latin typeface="Cambria Math" panose="02040503050406030204" pitchFamily="18" charset="0"/>
                            </a:rPr>
                            <m:t>t</m:t>
                          </m:r>
                        </m:e>
                      </m:d>
                      <m:r>
                        <a:rPr lang="en-US" altLang="zh-CN" sz="1800">
                          <a:latin typeface="Cambria Math" panose="02040503050406030204" pitchFamily="18" charset="0"/>
                        </a:rPr>
                        <m:t>+</m:t>
                      </m:r>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𝑐</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𝑛</m:t>
                          </m:r>
                        </m:sup>
                      </m:sSubSup>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𝑛</m:t>
                          </m:r>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m:t>
                      </m:r>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=0</m:t>
                          </m:r>
                        </m:sub>
                        <m:sup>
                          <m:r>
                            <a:rPr lang="en-US" altLang="zh-CN" sz="1800" i="1">
                              <a:latin typeface="Cambria Math" panose="02040503050406030204" pitchFamily="18" charset="0"/>
                            </a:rPr>
                            <m:t>𝑛</m:t>
                          </m:r>
                        </m:sup>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𝑐</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𝑖</m:t>
                              </m:r>
                            </m:sup>
                          </m:sSubSup>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𝑖</m:t>
                              </m:r>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e>
                      </m:nary>
                    </m:oMath>
                  </m:oMathPara>
                </a14:m>
                <a:endParaRPr lang="en-US" altLang="zh-CN" sz="1800" dirty="0"/>
              </a:p>
              <a:p>
                <a:pPr marL="0" indent="0">
                  <a:buNone/>
                </a:pPr>
                <a14:m>
                  <m:oMathPara xmlns:m="http://schemas.openxmlformats.org/officeDocument/2006/math">
                    <m:oMathParaPr>
                      <m:jc m:val="left"/>
                    </m:oMathParaPr>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𝑖</m:t>
                          </m:r>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m:t>
                      </m:r>
                      <m:d>
                        <m:dPr>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𝑛</m:t>
                                </m:r>
                              </m:e>
                            </m:mr>
                            <m:mr>
                              <m:e>
                                <m:r>
                                  <a:rPr lang="en-US" altLang="zh-CN" sz="1800" i="1">
                                    <a:latin typeface="Cambria Math" panose="02040503050406030204" pitchFamily="18" charset="0"/>
                                  </a:rPr>
                                  <m:t>𝑖</m:t>
                                </m:r>
                              </m:e>
                            </m:mr>
                          </m:m>
                        </m:e>
                      </m:d>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𝑡</m:t>
                          </m:r>
                        </m:e>
                        <m:sup>
                          <m:r>
                            <a:rPr lang="en-US" altLang="zh-CN" sz="1800" i="1">
                              <a:latin typeface="Cambria Math" panose="02040503050406030204" pitchFamily="18" charset="0"/>
                            </a:rPr>
                            <m:t>𝑖</m:t>
                          </m:r>
                        </m:sup>
                      </m:sSup>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r>
                                <a:rPr lang="en-US" altLang="zh-CN" sz="1800" i="1">
                                  <a:latin typeface="Cambria Math" panose="02040503050406030204" pitchFamily="18" charset="0"/>
                                </a:rPr>
                                <m:t>1−</m:t>
                              </m:r>
                              <m:r>
                                <a:rPr lang="en-US" altLang="zh-CN" sz="1800" i="1">
                                  <a:latin typeface="Cambria Math" panose="02040503050406030204" pitchFamily="18" charset="0"/>
                                </a:rPr>
                                <m:t>𝑡</m:t>
                              </m:r>
                            </m:e>
                          </m:d>
                        </m:e>
                        <m:sup>
                          <m:r>
                            <a:rPr lang="en-US" altLang="zh-CN" sz="1800" i="1">
                              <a:latin typeface="Cambria Math" panose="02040503050406030204" pitchFamily="18" charset="0"/>
                            </a:rPr>
                            <m:t>𝑛</m:t>
                          </m:r>
                          <m:r>
                            <a:rPr lang="en-US" altLang="zh-CN" sz="1800" i="1">
                              <a:latin typeface="Cambria Math" panose="02040503050406030204" pitchFamily="18" charset="0"/>
                            </a:rPr>
                            <m:t>−</m:t>
                          </m:r>
                          <m:r>
                            <a:rPr lang="en-US" altLang="zh-CN" sz="1800" i="1">
                              <a:latin typeface="Cambria Math" panose="02040503050406030204" pitchFamily="18" charset="0"/>
                            </a:rPr>
                            <m:t>𝑖</m:t>
                          </m:r>
                        </m:sup>
                      </m:sSup>
                    </m:oMath>
                  </m:oMathPara>
                </a14:m>
                <a:endParaRPr lang="en-US" altLang="zh-CN" sz="1800" dirty="0"/>
              </a:p>
              <a:p>
                <a:pPr marL="0" indent="0">
                  <a:buNone/>
                </a:pPr>
                <a:endParaRPr lang="en-US" altLang="zh-CN" sz="1800" dirty="0"/>
              </a:p>
              <a:p>
                <a:pPr marL="0" indent="0">
                  <a:buNone/>
                </a:pPr>
                <a:endParaRPr lang="zh-CN" altLang="en-US" dirty="0"/>
              </a:p>
              <a:p>
                <a:pPr marL="0" indent="0">
                  <a:buNone/>
                </a:pPr>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2CB8A708-CF1E-4E5A-BD67-102A5171A56B}"/>
                  </a:ext>
                </a:extLst>
              </p:cNvPr>
              <p:cNvSpPr>
                <a:spLocks noGrp="1" noRot="1" noChangeAspect="1" noMove="1" noResize="1" noEditPoints="1" noAdjustHandles="1" noChangeArrowheads="1" noChangeShapeType="1" noTextEdit="1"/>
              </p:cNvSpPr>
              <p:nvPr>
                <p:ph idx="1"/>
              </p:nvPr>
            </p:nvSpPr>
            <p:spPr>
              <a:xfrm>
                <a:off x="1371600" y="1751427"/>
                <a:ext cx="9601200" cy="3581400"/>
              </a:xfrm>
              <a:blipFill>
                <a:blip r:embed="rId2"/>
                <a:stretch>
                  <a:fillRect l="-635" t="-119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1D277D8-44E5-42D6-8D6F-F8DF9668DAEC}"/>
              </a:ext>
            </a:extLst>
          </p:cNvPr>
          <p:cNvPicPr>
            <a:picLocks noChangeAspect="1"/>
          </p:cNvPicPr>
          <p:nvPr/>
        </p:nvPicPr>
        <p:blipFill>
          <a:blip r:embed="rId3"/>
          <a:stretch>
            <a:fillRect/>
          </a:stretch>
        </p:blipFill>
        <p:spPr>
          <a:xfrm>
            <a:off x="7988976" y="4252040"/>
            <a:ext cx="4203024" cy="2394274"/>
          </a:xfrm>
          <a:prstGeom prst="rect">
            <a:avLst/>
          </a:prstGeom>
        </p:spPr>
      </p:pic>
      <p:pic>
        <p:nvPicPr>
          <p:cNvPr id="5" name="图片 4">
            <a:extLst>
              <a:ext uri="{FF2B5EF4-FFF2-40B4-BE49-F238E27FC236}">
                <a16:creationId xmlns:a16="http://schemas.microsoft.com/office/drawing/2014/main" id="{FF8DF302-7E45-453F-8478-5ED3418E0EF6}"/>
              </a:ext>
            </a:extLst>
          </p:cNvPr>
          <p:cNvPicPr>
            <a:picLocks noChangeAspect="1"/>
          </p:cNvPicPr>
          <p:nvPr/>
        </p:nvPicPr>
        <p:blipFill rotWithShape="1">
          <a:blip r:embed="rId4"/>
          <a:srcRect t="8000" r="13247" b="6811"/>
          <a:stretch/>
        </p:blipFill>
        <p:spPr>
          <a:xfrm>
            <a:off x="8094484" y="843879"/>
            <a:ext cx="4097516" cy="3017723"/>
          </a:xfrm>
          <a:prstGeom prst="rect">
            <a:avLst/>
          </a:prstGeom>
        </p:spPr>
      </p:pic>
    </p:spTree>
    <p:extLst>
      <p:ext uri="{BB962C8B-B14F-4D97-AF65-F5344CB8AC3E}">
        <p14:creationId xmlns:p14="http://schemas.microsoft.com/office/powerpoint/2010/main" val="30308685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仿真环境</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735585"/>
            <a:ext cx="5952478" cy="1034847"/>
          </a:xfrm>
        </p:spPr>
        <p:txBody>
          <a:bodyPr>
            <a:normAutofit/>
          </a:bodyPr>
          <a:lstStyle/>
          <a:p>
            <a:pPr marL="0" indent="0">
              <a:buNone/>
            </a:pPr>
            <a:r>
              <a:rPr lang="zh-CN" altLang="en-US" dirty="0"/>
              <a:t>完成仿真环境的配置，初始环境如下：</a:t>
            </a:r>
          </a:p>
        </p:txBody>
      </p:sp>
      <p:pic>
        <p:nvPicPr>
          <p:cNvPr id="4" name="图片 3">
            <a:extLst>
              <a:ext uri="{FF2B5EF4-FFF2-40B4-BE49-F238E27FC236}">
                <a16:creationId xmlns:a16="http://schemas.microsoft.com/office/drawing/2014/main" id="{ADFDFA38-ED33-4701-901A-EC4DD0F92704}"/>
              </a:ext>
            </a:extLst>
          </p:cNvPr>
          <p:cNvPicPr>
            <a:picLocks noChangeAspect="1"/>
          </p:cNvPicPr>
          <p:nvPr/>
        </p:nvPicPr>
        <p:blipFill>
          <a:blip r:embed="rId2"/>
          <a:stretch>
            <a:fillRect/>
          </a:stretch>
        </p:blipFill>
        <p:spPr>
          <a:xfrm>
            <a:off x="1918316" y="2285708"/>
            <a:ext cx="8507767" cy="3886492"/>
          </a:xfrm>
          <a:prstGeom prst="rect">
            <a:avLst/>
          </a:prstGeom>
        </p:spPr>
      </p:pic>
    </p:spTree>
    <p:extLst>
      <p:ext uri="{BB962C8B-B14F-4D97-AF65-F5344CB8AC3E}">
        <p14:creationId xmlns:p14="http://schemas.microsoft.com/office/powerpoint/2010/main" val="3804316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622584"/>
            <a:ext cx="10149112" cy="2325159"/>
          </a:xfrm>
        </p:spPr>
        <p:txBody>
          <a:bodyPr>
            <a:normAutofit/>
          </a:bodyPr>
          <a:lstStyle/>
          <a:p>
            <a:pPr marL="0" indent="0">
              <a:buNone/>
            </a:pPr>
            <a:r>
              <a:rPr lang="en-US" altLang="zh-CN" dirty="0"/>
              <a:t>	</a:t>
            </a:r>
            <a:r>
              <a:rPr lang="zh-CN" altLang="en-US" dirty="0"/>
              <a:t>首先我们将用多种算法来实现路径规划，并且集成进入我们课程的无人机</a:t>
            </a:r>
            <a:r>
              <a:rPr lang="en-US" altLang="zh-CN" dirty="0"/>
              <a:t>3D</a:t>
            </a:r>
            <a:r>
              <a:rPr lang="zh-CN" altLang="en-US" dirty="0"/>
              <a:t>仿真环境进行测试和比较运行效率。同时希望在此基础上可以在传统算法上做出合适的改进，之后我们根据路径利用多种算法进行轨迹生成并比较。最后我们还希望不止于仿真环境，可以实际上在真机试验成功。</a:t>
            </a:r>
            <a:endParaRPr lang="en-US" altLang="zh-CN" b="0" dirty="0"/>
          </a:p>
          <a:p>
            <a:pPr marL="0" indent="0">
              <a:buNone/>
            </a:pPr>
            <a:r>
              <a:rPr lang="en-US" altLang="zh-CN" b="0" dirty="0"/>
              <a:t>	</a:t>
            </a:r>
            <a:r>
              <a:rPr lang="zh-CN" altLang="en-US" b="0" dirty="0"/>
              <a:t>由于对于某些算法之前并不是太熟悉，所以我们初步打算是先</a:t>
            </a:r>
            <a:r>
              <a:rPr lang="en-US" altLang="zh-CN" b="0" dirty="0" err="1"/>
              <a:t>matlab</a:t>
            </a:r>
            <a:r>
              <a:rPr lang="zh-CN" altLang="en-US" b="0" dirty="0"/>
              <a:t>实现，再</a:t>
            </a:r>
            <a:r>
              <a:rPr lang="en-US" altLang="zh-CN" b="0" dirty="0" err="1"/>
              <a:t>ros</a:t>
            </a:r>
            <a:r>
              <a:rPr lang="en-US" altLang="zh-CN" b="0" dirty="0"/>
              <a:t> </a:t>
            </a:r>
            <a:r>
              <a:rPr lang="en-US" altLang="zh-CN" b="0" dirty="0" err="1"/>
              <a:t>c++</a:t>
            </a:r>
            <a:r>
              <a:rPr lang="zh-CN" altLang="en-US" b="0" dirty="0"/>
              <a:t>仿真实现，最后上实机。</a:t>
            </a:r>
            <a:endParaRPr lang="en-US" altLang="zh-CN" b="0" dirty="0"/>
          </a:p>
          <a:p>
            <a:pPr marL="0" indent="0">
              <a:buNone/>
            </a:pPr>
            <a:endParaRPr lang="en-US" altLang="zh-CN" dirty="0"/>
          </a:p>
          <a:p>
            <a:pPr marL="0" indent="0">
              <a:buNone/>
            </a:pPr>
            <a:endParaRPr lang="zh-CN" altLang="en-US" dirty="0"/>
          </a:p>
        </p:txBody>
      </p:sp>
      <p:sp>
        <p:nvSpPr>
          <p:cNvPr id="5" name="标题 1">
            <a:extLst>
              <a:ext uri="{FF2B5EF4-FFF2-40B4-BE49-F238E27FC236}">
                <a16:creationId xmlns:a16="http://schemas.microsoft.com/office/drawing/2014/main" id="{5A85A1A8-5ACB-4B1C-B075-40C6706721BA}"/>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dirty="0"/>
              <a:t>未来规划</a:t>
            </a:r>
          </a:p>
        </p:txBody>
      </p:sp>
    </p:spTree>
    <p:extLst>
      <p:ext uri="{BB962C8B-B14F-4D97-AF65-F5344CB8AC3E}">
        <p14:creationId xmlns:p14="http://schemas.microsoft.com/office/powerpoint/2010/main" val="7668256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E854354-52D2-409A-A5DB-AEA52C5C943D}"/>
              </a:ext>
            </a:extLst>
          </p:cNvPr>
          <p:cNvSpPr>
            <a:spLocks noGrp="1"/>
          </p:cNvSpPr>
          <p:nvPr>
            <p:ph type="ctrTitle"/>
          </p:nvPr>
        </p:nvSpPr>
        <p:spPr/>
        <p:txBody>
          <a:bodyPr/>
          <a:lstStyle/>
          <a:p>
            <a:r>
              <a:rPr lang="zh-CN" altLang="en-US" dirty="0"/>
              <a:t>谢谢观看</a:t>
            </a:r>
          </a:p>
        </p:txBody>
      </p:sp>
      <p:sp>
        <p:nvSpPr>
          <p:cNvPr id="6" name="副标题 2">
            <a:extLst>
              <a:ext uri="{FF2B5EF4-FFF2-40B4-BE49-F238E27FC236}">
                <a16:creationId xmlns:a16="http://schemas.microsoft.com/office/drawing/2014/main" id="{2A12D0BC-0D50-40E4-B85F-FAD73F94AB06}"/>
              </a:ext>
            </a:extLst>
          </p:cNvPr>
          <p:cNvSpPr>
            <a:spLocks noGrp="1"/>
          </p:cNvSpPr>
          <p:nvPr>
            <p:ph type="subTitle" idx="1"/>
          </p:nvPr>
        </p:nvSpPr>
        <p:spPr>
          <a:xfrm>
            <a:off x="2679700" y="3956050"/>
            <a:ext cx="6832600" cy="1085850"/>
          </a:xfrm>
        </p:spPr>
        <p:txBody>
          <a:bodyPr/>
          <a:lstStyle/>
          <a:p>
            <a:r>
              <a:rPr lang="zh-CN" altLang="en-US" dirty="0"/>
              <a:t>小组成员：杨晨、潘能、韩志超</a:t>
            </a:r>
            <a:endParaRPr lang="en-US" altLang="zh-CN" dirty="0"/>
          </a:p>
          <a:p>
            <a:r>
              <a:rPr lang="zh-CN" altLang="en-US" dirty="0"/>
              <a:t>日期：</a:t>
            </a:r>
            <a:r>
              <a:rPr lang="en-US" altLang="zh-CN" dirty="0"/>
              <a:t>2020.5.3</a:t>
            </a:r>
            <a:endParaRPr lang="zh-CN" altLang="en-US" dirty="0"/>
          </a:p>
        </p:txBody>
      </p:sp>
    </p:spTree>
    <p:extLst>
      <p:ext uri="{BB962C8B-B14F-4D97-AF65-F5344CB8AC3E}">
        <p14:creationId xmlns:p14="http://schemas.microsoft.com/office/powerpoint/2010/main" val="37749080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B66FF2A-1AD3-4DA8-9280-C2F232C74834}"/>
              </a:ext>
            </a:extLst>
          </p:cNvPr>
          <p:cNvSpPr>
            <a:spLocks noGrp="1"/>
          </p:cNvSpPr>
          <p:nvPr>
            <p:ph type="title"/>
          </p:nvPr>
        </p:nvSpPr>
        <p:spPr>
          <a:xfrm>
            <a:off x="1691566" y="3002871"/>
            <a:ext cx="3855720" cy="2157884"/>
          </a:xfrm>
        </p:spPr>
        <p:txBody>
          <a:bodyPr/>
          <a:lstStyle/>
          <a:p>
            <a:r>
              <a:rPr lang="zh-CN" altLang="en-US" dirty="0"/>
              <a:t>目录</a:t>
            </a:r>
          </a:p>
        </p:txBody>
      </p:sp>
      <p:sp>
        <p:nvSpPr>
          <p:cNvPr id="7" name="内容占位符 6">
            <a:extLst>
              <a:ext uri="{FF2B5EF4-FFF2-40B4-BE49-F238E27FC236}">
                <a16:creationId xmlns:a16="http://schemas.microsoft.com/office/drawing/2014/main" id="{0A5492B1-1F6C-4755-99A5-ED850855BB0C}"/>
              </a:ext>
            </a:extLst>
          </p:cNvPr>
          <p:cNvSpPr>
            <a:spLocks noGrp="1"/>
          </p:cNvSpPr>
          <p:nvPr>
            <p:ph idx="1"/>
          </p:nvPr>
        </p:nvSpPr>
        <p:spPr/>
        <p:txBody>
          <a:bodyPr>
            <a:normAutofit/>
          </a:bodyPr>
          <a:lstStyle/>
          <a:p>
            <a:r>
              <a:rPr lang="zh-CN" altLang="en-US" dirty="0"/>
              <a:t>任务要求</a:t>
            </a:r>
            <a:endParaRPr lang="en-US" altLang="zh-CN" dirty="0"/>
          </a:p>
          <a:p>
            <a:pPr marL="987552" lvl="1" indent="-457200">
              <a:buFont typeface="+mj-lt"/>
              <a:buAutoNum type="arabicPeriod"/>
            </a:pPr>
            <a:r>
              <a:rPr lang="zh-CN" altLang="en-US" i="0" dirty="0"/>
              <a:t>基本任务</a:t>
            </a:r>
            <a:endParaRPr lang="en-US" altLang="zh-CN" i="0" dirty="0"/>
          </a:p>
          <a:p>
            <a:pPr marL="987552" lvl="1" indent="-457200">
              <a:buFont typeface="+mj-lt"/>
              <a:buAutoNum type="arabicPeriod"/>
            </a:pPr>
            <a:r>
              <a:rPr lang="zh-CN" altLang="en-US" i="0" dirty="0"/>
              <a:t>进阶任务</a:t>
            </a:r>
            <a:endParaRPr lang="en-US" altLang="zh-CN" i="0" dirty="0"/>
          </a:p>
          <a:p>
            <a:r>
              <a:rPr lang="zh-CN" altLang="en-US" dirty="0"/>
              <a:t>基本思路</a:t>
            </a:r>
            <a:endParaRPr lang="en-US" altLang="zh-CN" dirty="0"/>
          </a:p>
          <a:p>
            <a:pPr marL="987552" lvl="1" indent="-457200">
              <a:buFont typeface="+mj-lt"/>
              <a:buAutoNum type="arabicPeriod"/>
            </a:pPr>
            <a:r>
              <a:rPr lang="zh-CN" altLang="en-US" i="0" dirty="0"/>
              <a:t>地图构建</a:t>
            </a:r>
            <a:endParaRPr lang="en-US" altLang="zh-CN" i="0" dirty="0"/>
          </a:p>
          <a:p>
            <a:pPr marL="987552" lvl="1" indent="-457200">
              <a:buFont typeface="+mj-lt"/>
              <a:buAutoNum type="arabicPeriod"/>
            </a:pPr>
            <a:r>
              <a:rPr lang="zh-CN" altLang="en-US" i="0" dirty="0"/>
              <a:t>路径搜索</a:t>
            </a:r>
            <a:endParaRPr lang="en-US" altLang="zh-CN" i="0" dirty="0"/>
          </a:p>
          <a:p>
            <a:pPr marL="987552" lvl="1" indent="-457200">
              <a:buFont typeface="+mj-lt"/>
              <a:buAutoNum type="arabicPeriod"/>
            </a:pPr>
            <a:r>
              <a:rPr lang="zh-CN" altLang="en-US" i="0" dirty="0"/>
              <a:t>轨迹生成</a:t>
            </a:r>
            <a:endParaRPr lang="en-US" altLang="zh-CN" i="0" dirty="0"/>
          </a:p>
          <a:p>
            <a:r>
              <a:rPr lang="zh-CN" altLang="en-US" dirty="0"/>
              <a:t>仿真环境</a:t>
            </a:r>
            <a:endParaRPr lang="en-US" altLang="zh-CN" i="0" dirty="0"/>
          </a:p>
          <a:p>
            <a:r>
              <a:rPr lang="zh-CN" altLang="en-US" dirty="0"/>
              <a:t>未来规划</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28712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任务要求</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p:txBody>
          <a:bodyPr/>
          <a:lstStyle/>
          <a:p>
            <a:pPr marL="0" indent="0">
              <a:buNone/>
            </a:pPr>
            <a:r>
              <a:rPr lang="zh-CN" altLang="en-US" b="1" dirty="0">
                <a:solidFill>
                  <a:srgbClr val="FF0000"/>
                </a:solidFill>
              </a:rPr>
              <a:t>基本任务：</a:t>
            </a:r>
            <a:endParaRPr lang="en-US" altLang="zh-CN" b="1" dirty="0">
              <a:solidFill>
                <a:srgbClr val="FF0000"/>
              </a:solidFill>
            </a:endParaRPr>
          </a:p>
          <a:p>
            <a:pPr marL="0" indent="0">
              <a:buNone/>
            </a:pPr>
            <a:r>
              <a:rPr lang="en-US" altLang="zh-CN" dirty="0"/>
              <a:t>1.</a:t>
            </a:r>
            <a:r>
              <a:rPr lang="zh-CN" altLang="en-US" dirty="0"/>
              <a:t>基于</a:t>
            </a:r>
            <a:r>
              <a:rPr lang="en-US" altLang="zh-CN" dirty="0"/>
              <a:t>ROS/C++</a:t>
            </a:r>
            <a:r>
              <a:rPr lang="zh-CN" altLang="en-US" dirty="0"/>
              <a:t>实现图搜索最短路径算法</a:t>
            </a:r>
            <a:r>
              <a:rPr lang="en-US" altLang="zh-CN" dirty="0"/>
              <a:t>/</a:t>
            </a:r>
            <a:r>
              <a:rPr lang="zh-CN" altLang="en-US" dirty="0"/>
              <a:t>采样最短路径算法</a:t>
            </a:r>
            <a:endParaRPr lang="en-US" altLang="zh-CN" dirty="0"/>
          </a:p>
          <a:p>
            <a:pPr marL="0" indent="0">
              <a:buNone/>
            </a:pPr>
            <a:r>
              <a:rPr lang="zh-CN" altLang="en-US" dirty="0"/>
              <a:t>   验收要求：仿真环境中路径的最优性、算法运行效率测试。</a:t>
            </a:r>
            <a:endParaRPr lang="en-US" altLang="zh-CN" dirty="0"/>
          </a:p>
          <a:p>
            <a:pPr marL="0" indent="0">
              <a:buNone/>
            </a:pPr>
            <a:r>
              <a:rPr lang="en-US" altLang="zh-CN" dirty="0"/>
              <a:t>2.</a:t>
            </a:r>
            <a:r>
              <a:rPr lang="zh-CN" altLang="en-US" dirty="0"/>
              <a:t>集成入课程准备好的小型无人机平台</a:t>
            </a:r>
            <a:endParaRPr lang="en-US" altLang="zh-CN" dirty="0"/>
          </a:p>
          <a:p>
            <a:pPr marL="0" indent="0">
              <a:buNone/>
            </a:pPr>
            <a:r>
              <a:rPr lang="en-US" altLang="zh-CN" dirty="0"/>
              <a:t>   </a:t>
            </a:r>
            <a:r>
              <a:rPr lang="zh-CN" altLang="en-US" dirty="0"/>
              <a:t>验收要求：实现简单环境下避障的基本功能。</a:t>
            </a:r>
            <a:endParaRPr lang="en-US" altLang="zh-CN" dirty="0"/>
          </a:p>
          <a:p>
            <a:pPr marL="0" indent="0">
              <a:buNone/>
            </a:pPr>
            <a:r>
              <a:rPr lang="zh-CN" altLang="en-US" b="1" dirty="0">
                <a:solidFill>
                  <a:srgbClr val="FF0000"/>
                </a:solidFill>
              </a:rPr>
              <a:t>进阶任务：</a:t>
            </a:r>
            <a:endParaRPr lang="en-US" altLang="zh-CN" b="1" dirty="0">
              <a:solidFill>
                <a:srgbClr val="FF0000"/>
              </a:solidFill>
            </a:endParaRPr>
          </a:p>
          <a:p>
            <a:pPr marL="0" indent="0">
              <a:buNone/>
            </a:pPr>
            <a:r>
              <a:rPr lang="en-US" altLang="zh-CN" dirty="0"/>
              <a:t>3.</a:t>
            </a:r>
            <a:r>
              <a:rPr lang="zh-CN" altLang="en-US" dirty="0"/>
              <a:t>无人机多项式轨迹生成</a:t>
            </a:r>
            <a:endParaRPr lang="en-US" altLang="zh-CN" dirty="0"/>
          </a:p>
          <a:p>
            <a:pPr marL="0" indent="0">
              <a:buNone/>
            </a:pPr>
            <a:endParaRPr lang="zh-CN" altLang="en-US" dirty="0"/>
          </a:p>
        </p:txBody>
      </p:sp>
    </p:spTree>
    <p:extLst>
      <p:ext uri="{BB962C8B-B14F-4D97-AF65-F5344CB8AC3E}">
        <p14:creationId xmlns:p14="http://schemas.microsoft.com/office/powerpoint/2010/main" val="41159552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2046303"/>
            <a:ext cx="9601200" cy="3581400"/>
          </a:xfrm>
        </p:spPr>
        <p:txBody>
          <a:bodyPr/>
          <a:lstStyle/>
          <a:p>
            <a:pPr marL="0" indent="0">
              <a:buNone/>
            </a:pPr>
            <a:r>
              <a:rPr lang="zh-CN" altLang="en-US" dirty="0">
                <a:solidFill>
                  <a:srgbClr val="FF0000"/>
                </a:solidFill>
              </a:rPr>
              <a:t>如何表示空间中的机器人？</a:t>
            </a:r>
            <a:endParaRPr lang="en-US" altLang="zh-CN" dirty="0">
              <a:solidFill>
                <a:srgbClr val="FF0000"/>
              </a:solidFill>
            </a:endParaRPr>
          </a:p>
          <a:p>
            <a:pPr marL="0" indent="0">
              <a:buNone/>
            </a:pPr>
            <a:r>
              <a:rPr lang="zh-CN" altLang="en-US" dirty="0"/>
              <a:t>采用构型空间（</a:t>
            </a:r>
            <a:r>
              <a:rPr lang="en-US" altLang="zh-CN" dirty="0"/>
              <a:t>configuration space</a:t>
            </a:r>
            <a:r>
              <a:rPr lang="zh-CN" altLang="en-US" dirty="0"/>
              <a:t>），即通过膨胀障碍物，使得可以用点来表示机器人在空间中的位置。</a:t>
            </a:r>
          </a:p>
        </p:txBody>
      </p:sp>
      <p:pic>
        <p:nvPicPr>
          <p:cNvPr id="6" name="图片 5">
            <a:extLst>
              <a:ext uri="{FF2B5EF4-FFF2-40B4-BE49-F238E27FC236}">
                <a16:creationId xmlns:a16="http://schemas.microsoft.com/office/drawing/2014/main" id="{A32B1886-5611-41BD-996A-2E68A2A5CD81}"/>
              </a:ext>
            </a:extLst>
          </p:cNvPr>
          <p:cNvPicPr>
            <a:picLocks noChangeAspect="1"/>
          </p:cNvPicPr>
          <p:nvPr/>
        </p:nvPicPr>
        <p:blipFill>
          <a:blip r:embed="rId2"/>
          <a:stretch>
            <a:fillRect/>
          </a:stretch>
        </p:blipFill>
        <p:spPr>
          <a:xfrm>
            <a:off x="2286866" y="3429000"/>
            <a:ext cx="7618268" cy="2954674"/>
          </a:xfrm>
          <a:prstGeom prst="rect">
            <a:avLst/>
          </a:prstGeom>
        </p:spPr>
      </p:pic>
    </p:spTree>
    <p:extLst>
      <p:ext uri="{BB962C8B-B14F-4D97-AF65-F5344CB8AC3E}">
        <p14:creationId xmlns:p14="http://schemas.microsoft.com/office/powerpoint/2010/main" val="8698393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p:txBody>
              <a:bodyPr>
                <a:normAutofit/>
              </a:bodyPr>
              <a:lstStyle/>
              <a:p>
                <a:pPr marL="0" indent="0">
                  <a:buNone/>
                </a:pPr>
                <a:r>
                  <a:rPr lang="zh-CN" altLang="en-US" dirty="0">
                    <a:solidFill>
                      <a:srgbClr val="FF0000"/>
                    </a:solidFill>
                  </a:rPr>
                  <a:t>如何表示地图？</a:t>
                </a:r>
                <a:endParaRPr lang="en-US" altLang="zh-CN" dirty="0">
                  <a:solidFill>
                    <a:srgbClr val="FF0000"/>
                  </a:solidFill>
                </a:endParaRPr>
              </a:p>
              <a:p>
                <a:pPr marL="0" indent="0">
                  <a:buNone/>
                </a:pPr>
                <a:r>
                  <a:rPr lang="zh-CN" altLang="en-US" dirty="0"/>
                  <a:t>将地图栅格化表示，即将地图划分为一系列栅格，值为</a:t>
                </a:r>
                <a:r>
                  <a:rPr lang="en-US" altLang="zh-CN" dirty="0"/>
                  <a:t>1</a:t>
                </a:r>
                <a:r>
                  <a:rPr lang="zh-CN" altLang="en-US" dirty="0"/>
                  <a:t>代表栅格被障碍物占据；值为</a:t>
                </a:r>
                <a:r>
                  <a:rPr lang="en-US" altLang="zh-CN" dirty="0"/>
                  <a:t>0</a:t>
                </a:r>
                <a:r>
                  <a:rPr lang="zh-CN" altLang="en-US" dirty="0"/>
                  <a:t>代表无障碍物。机器人运动路径通过相邻的两个栅格连线组成。</a:t>
                </a:r>
                <a:endParaRPr lang="en-US" altLang="zh-CN" dirty="0"/>
              </a:p>
              <a:p>
                <a:pPr marL="0" indent="0">
                  <a:buNone/>
                </a:pPr>
                <a:r>
                  <a:rPr lang="zh-CN" altLang="en-US" dirty="0">
                    <a:solidFill>
                      <a:srgbClr val="FF0000"/>
                    </a:solidFill>
                  </a:rPr>
                  <a:t>如何搜索路径？</a:t>
                </a:r>
                <a:endParaRPr lang="en-US" altLang="zh-CN" dirty="0">
                  <a:solidFill>
                    <a:srgbClr val="FF0000"/>
                  </a:solidFill>
                </a:endParaRPr>
              </a:p>
              <a:p>
                <a:pPr marL="0" indent="0">
                  <a:buNone/>
                </a:pPr>
                <a:r>
                  <a:rPr lang="zh-CN" altLang="en-US" dirty="0"/>
                  <a:t>首先们打算使用</a:t>
                </a:r>
                <a:r>
                  <a:rPr lang="en-US" altLang="zh-CN" dirty="0"/>
                  <a:t>A*</a:t>
                </a:r>
                <a:r>
                  <a:rPr lang="zh-CN" altLang="en-US" dirty="0"/>
                  <a:t>算法进行路径搜索，核心在于代价函数：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从起始点搜索到当前点的代价；</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表示从当前点到终点的代价估计。</a:t>
                </a:r>
                <a:endParaRPr lang="en-US" altLang="zh-CN" dirty="0"/>
              </a:p>
              <a:p>
                <a:pPr marL="0" indent="0">
                  <a:buNone/>
                </a:pPr>
                <a:r>
                  <a:rPr lang="zh-CN" altLang="en-US" dirty="0"/>
                  <a:t>其中要求：</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en-US" dirty="0"/>
                  <a:t>是当前点到终点的真实代价。否则有可能错失最优解</a:t>
                </a:r>
              </a:p>
            </p:txBody>
          </p:sp>
        </mc:Choice>
        <mc:Fallback xmlns="">
          <p:sp>
            <p:nvSpPr>
              <p:cNvPr id="3" name="内容占位符 2">
                <a:extLst>
                  <a:ext uri="{FF2B5EF4-FFF2-40B4-BE49-F238E27FC236}">
                    <a16:creationId xmlns:a16="http://schemas.microsoft.com/office/drawing/2014/main" id="{2CB8A708-CF1E-4E5A-BD67-102A5171A56B}"/>
                  </a:ext>
                </a:extLst>
              </p:cNvPr>
              <p:cNvSpPr>
                <a:spLocks noGrp="1" noRot="1" noChangeAspect="1" noMove="1" noResize="1" noEditPoints="1" noAdjustHandles="1" noChangeArrowheads="1" noChangeShapeType="1" noTextEdit="1"/>
              </p:cNvSpPr>
              <p:nvPr>
                <p:ph idx="1"/>
              </p:nvPr>
            </p:nvSpPr>
            <p:spPr>
              <a:blipFill>
                <a:blip r:embed="rId2"/>
                <a:stretch>
                  <a:fillRect l="-635" t="-1190"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891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p:txBody>
          <a:bodyPr>
            <a:normAutofit/>
          </a:bodyPr>
          <a:lstStyle/>
          <a:p>
            <a:pPr marL="0" indent="0">
              <a:buNone/>
            </a:pPr>
            <a:r>
              <a:rPr lang="en-US" altLang="zh-CN" dirty="0">
                <a:solidFill>
                  <a:srgbClr val="FF0000"/>
                </a:solidFill>
              </a:rPr>
              <a:t>A</a:t>
            </a:r>
            <a:r>
              <a:rPr lang="zh-CN" altLang="en-US" dirty="0">
                <a:solidFill>
                  <a:srgbClr val="FF0000"/>
                </a:solidFill>
              </a:rPr>
              <a:t>*可能存在的问题？</a:t>
            </a:r>
            <a:endParaRPr lang="en-US" altLang="zh-CN" dirty="0">
              <a:solidFill>
                <a:srgbClr val="FF0000"/>
              </a:solidFill>
            </a:endParaRPr>
          </a:p>
          <a:p>
            <a:pPr marL="0" indent="0">
              <a:buNone/>
            </a:pPr>
            <a:r>
              <a:rPr lang="en-US" altLang="zh-CN" dirty="0"/>
              <a:t>A</a:t>
            </a:r>
            <a:r>
              <a:rPr lang="zh-CN" altLang="en-US" dirty="0"/>
              <a:t>*算法存在需要内存大，和</a:t>
            </a:r>
            <a:r>
              <a:rPr lang="en-US" altLang="zh-CN" dirty="0"/>
              <a:t>tie breaker</a:t>
            </a:r>
            <a:r>
              <a:rPr lang="zh-CN" altLang="en-US" dirty="0"/>
              <a:t>（拓展许多无用的对称结点）等问题，后续我们可能会采用</a:t>
            </a:r>
            <a:r>
              <a:rPr lang="en-US" altLang="zh-CN" dirty="0"/>
              <a:t>JPS</a:t>
            </a:r>
            <a:r>
              <a:rPr lang="zh-CN" altLang="en-US" dirty="0"/>
              <a:t>或者</a:t>
            </a:r>
            <a:r>
              <a:rPr lang="en-US" altLang="zh-CN" dirty="0"/>
              <a:t>PRM</a:t>
            </a:r>
            <a:r>
              <a:rPr lang="zh-CN" altLang="en-US" dirty="0"/>
              <a:t>类算法进行比较。</a:t>
            </a:r>
            <a:endParaRPr lang="en-US" altLang="zh-CN" dirty="0">
              <a:solidFill>
                <a:srgbClr val="FF0000"/>
              </a:solidFill>
            </a:endParaRPr>
          </a:p>
        </p:txBody>
      </p:sp>
      <p:pic>
        <p:nvPicPr>
          <p:cNvPr id="4" name="图片 3">
            <a:extLst>
              <a:ext uri="{FF2B5EF4-FFF2-40B4-BE49-F238E27FC236}">
                <a16:creationId xmlns:a16="http://schemas.microsoft.com/office/drawing/2014/main" id="{F247D569-3A8D-4C19-9483-F4B35D3DB846}"/>
              </a:ext>
            </a:extLst>
          </p:cNvPr>
          <p:cNvPicPr>
            <a:picLocks noChangeAspect="1"/>
          </p:cNvPicPr>
          <p:nvPr/>
        </p:nvPicPr>
        <p:blipFill>
          <a:blip r:embed="rId2"/>
          <a:stretch>
            <a:fillRect/>
          </a:stretch>
        </p:blipFill>
        <p:spPr>
          <a:xfrm>
            <a:off x="1371600" y="3635236"/>
            <a:ext cx="4288073" cy="3076027"/>
          </a:xfrm>
          <a:prstGeom prst="rect">
            <a:avLst/>
          </a:prstGeom>
        </p:spPr>
      </p:pic>
      <p:pic>
        <p:nvPicPr>
          <p:cNvPr id="5" name="图片 4">
            <a:extLst>
              <a:ext uri="{FF2B5EF4-FFF2-40B4-BE49-F238E27FC236}">
                <a16:creationId xmlns:a16="http://schemas.microsoft.com/office/drawing/2014/main" id="{58AA421E-F1B9-4CBA-92FC-00A0480093A5}"/>
              </a:ext>
            </a:extLst>
          </p:cNvPr>
          <p:cNvPicPr>
            <a:picLocks noChangeAspect="1"/>
          </p:cNvPicPr>
          <p:nvPr/>
        </p:nvPicPr>
        <p:blipFill>
          <a:blip r:embed="rId3"/>
          <a:stretch>
            <a:fillRect/>
          </a:stretch>
        </p:blipFill>
        <p:spPr>
          <a:xfrm>
            <a:off x="6877026" y="3635236"/>
            <a:ext cx="4288073" cy="3069454"/>
          </a:xfrm>
          <a:prstGeom prst="rect">
            <a:avLst/>
          </a:prstGeom>
        </p:spPr>
      </p:pic>
    </p:spTree>
    <p:extLst>
      <p:ext uri="{BB962C8B-B14F-4D97-AF65-F5344CB8AC3E}">
        <p14:creationId xmlns:p14="http://schemas.microsoft.com/office/powerpoint/2010/main" val="16814343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723293"/>
            <a:ext cx="9601200" cy="3581400"/>
          </a:xfrm>
        </p:spPr>
        <p:txBody>
          <a:bodyPr>
            <a:normAutofit/>
          </a:bodyPr>
          <a:lstStyle/>
          <a:p>
            <a:pPr marL="0" indent="0">
              <a:buNone/>
            </a:pPr>
            <a:r>
              <a:rPr lang="en-US" altLang="zh-CN" dirty="0">
                <a:solidFill>
                  <a:srgbClr val="FF0000"/>
                </a:solidFill>
              </a:rPr>
              <a:t>JPS</a:t>
            </a:r>
            <a:r>
              <a:rPr lang="zh-CN" altLang="en-US" dirty="0">
                <a:solidFill>
                  <a:srgbClr val="FF0000"/>
                </a:solidFill>
              </a:rPr>
              <a:t>（</a:t>
            </a:r>
            <a:r>
              <a:rPr lang="en-US" altLang="zh-CN" dirty="0">
                <a:solidFill>
                  <a:srgbClr val="FF0000"/>
                </a:solidFill>
              </a:rPr>
              <a:t>Jump Point Search</a:t>
            </a:r>
            <a:r>
              <a:rPr lang="zh-CN" altLang="en-US" dirty="0">
                <a:solidFill>
                  <a:srgbClr val="FF0000"/>
                </a:solidFill>
              </a:rPr>
              <a:t>）</a:t>
            </a:r>
            <a:endParaRPr lang="en-US" altLang="zh-CN" dirty="0">
              <a:solidFill>
                <a:srgbClr val="FF0000"/>
              </a:solidFill>
            </a:endParaRPr>
          </a:p>
          <a:p>
            <a:pPr marL="0" indent="0">
              <a:buNone/>
            </a:pPr>
            <a:r>
              <a:rPr lang="en-US" altLang="zh-CN" dirty="0"/>
              <a:t>JPS</a:t>
            </a:r>
            <a:r>
              <a:rPr lang="zh-CN" altLang="en-US" dirty="0"/>
              <a:t>又名跳点搜索算法（</a:t>
            </a:r>
            <a:r>
              <a:rPr lang="en-US" altLang="zh-CN" dirty="0"/>
              <a:t>Jump Point Search</a:t>
            </a:r>
            <a:r>
              <a:rPr lang="zh-CN" altLang="en-US" dirty="0"/>
              <a:t>）</a:t>
            </a:r>
            <a:r>
              <a:rPr lang="en-US" altLang="zh-CN" dirty="0"/>
              <a:t>,JPS</a:t>
            </a:r>
            <a:r>
              <a:rPr lang="zh-CN" altLang="en-US" dirty="0"/>
              <a:t>算法在保留</a:t>
            </a:r>
            <a:r>
              <a:rPr lang="en-US" altLang="zh-CN" dirty="0"/>
              <a:t>A*</a:t>
            </a:r>
            <a:r>
              <a:rPr lang="zh-CN" altLang="en-US" dirty="0"/>
              <a:t>算法的框架的同时，进一步优化了</a:t>
            </a:r>
            <a:r>
              <a:rPr lang="en-US" altLang="zh-CN" dirty="0"/>
              <a:t>A*</a:t>
            </a:r>
            <a:r>
              <a:rPr lang="zh-CN" altLang="en-US" dirty="0"/>
              <a:t>算法寻找后继节点的操作。不同于</a:t>
            </a:r>
            <a:r>
              <a:rPr lang="en-US" altLang="zh-CN" dirty="0"/>
              <a:t>A*</a:t>
            </a:r>
            <a:r>
              <a:rPr lang="zh-CN" altLang="en-US" dirty="0"/>
              <a:t>算法中直接获取当前节点所有非关闭的可达邻居节点来进行拓展的策略，</a:t>
            </a:r>
            <a:r>
              <a:rPr lang="en-US" altLang="zh-CN" dirty="0"/>
              <a:t>JPS</a:t>
            </a:r>
            <a:r>
              <a:rPr lang="zh-CN" altLang="en-US" dirty="0"/>
              <a:t>根据当前结点</a:t>
            </a:r>
            <a:r>
              <a:rPr lang="en-US" altLang="zh-CN" dirty="0"/>
              <a:t>current</a:t>
            </a:r>
            <a:r>
              <a:rPr lang="zh-CN" altLang="en-US" dirty="0"/>
              <a:t>的方向、并基于搜索跳点的策略来扩展后继节点。</a:t>
            </a:r>
            <a:endParaRPr lang="en-US" altLang="zh-CN" dirty="0">
              <a:solidFill>
                <a:srgbClr val="FF0000"/>
              </a:solidFill>
            </a:endParaRPr>
          </a:p>
        </p:txBody>
      </p:sp>
      <p:pic>
        <p:nvPicPr>
          <p:cNvPr id="5" name="图片 4">
            <a:extLst>
              <a:ext uri="{FF2B5EF4-FFF2-40B4-BE49-F238E27FC236}">
                <a16:creationId xmlns:a16="http://schemas.microsoft.com/office/drawing/2014/main" id="{BBD8CF56-CE38-4F0B-97E7-CF8EC8EFAFB6}"/>
              </a:ext>
            </a:extLst>
          </p:cNvPr>
          <p:cNvPicPr>
            <a:picLocks noChangeAspect="1"/>
          </p:cNvPicPr>
          <p:nvPr/>
        </p:nvPicPr>
        <p:blipFill>
          <a:blip r:embed="rId2"/>
          <a:stretch>
            <a:fillRect/>
          </a:stretch>
        </p:blipFill>
        <p:spPr>
          <a:xfrm>
            <a:off x="2531445" y="3877995"/>
            <a:ext cx="7477681" cy="2914356"/>
          </a:xfrm>
          <a:prstGeom prst="rect">
            <a:avLst/>
          </a:prstGeom>
        </p:spPr>
      </p:pic>
    </p:spTree>
    <p:extLst>
      <p:ext uri="{BB962C8B-B14F-4D97-AF65-F5344CB8AC3E}">
        <p14:creationId xmlns:p14="http://schemas.microsoft.com/office/powerpoint/2010/main" val="2040658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723293"/>
            <a:ext cx="9601200" cy="3581400"/>
          </a:xfrm>
        </p:spPr>
        <p:txBody>
          <a:bodyPr>
            <a:normAutofit/>
          </a:bodyPr>
          <a:lstStyle/>
          <a:p>
            <a:pPr marL="0" indent="0">
              <a:buNone/>
            </a:pPr>
            <a:r>
              <a:rPr lang="en-US" altLang="zh-CN" dirty="0">
                <a:solidFill>
                  <a:srgbClr val="FF0000"/>
                </a:solidFill>
              </a:rPr>
              <a:t>PRM</a:t>
            </a:r>
            <a:r>
              <a:rPr lang="zh-CN" altLang="en-US" dirty="0">
                <a:solidFill>
                  <a:srgbClr val="FF0000"/>
                </a:solidFill>
              </a:rPr>
              <a:t>类</a:t>
            </a:r>
            <a:endParaRPr lang="en-US" altLang="zh-CN" dirty="0">
              <a:solidFill>
                <a:srgbClr val="FF0000"/>
              </a:solidFill>
            </a:endParaRPr>
          </a:p>
          <a:p>
            <a:pPr marL="0" indent="0">
              <a:buNone/>
            </a:pPr>
            <a:r>
              <a:rPr lang="zh-CN" altLang="en-US" dirty="0">
                <a:solidFill>
                  <a:schemeClr val="tx1"/>
                </a:solidFill>
              </a:rPr>
              <a:t>利用蒙特卡罗思想在空间中随机撒点来找到一条从起点到终点的无障碍物路径。</a:t>
            </a:r>
            <a:endParaRPr lang="en-US" altLang="zh-CN" dirty="0">
              <a:solidFill>
                <a:schemeClr val="tx1"/>
              </a:solidFill>
            </a:endParaRPr>
          </a:p>
          <a:p>
            <a:pPr marL="0" indent="0">
              <a:buNone/>
            </a:pPr>
            <a:r>
              <a:rPr lang="zh-CN" altLang="en-US" dirty="0">
                <a:solidFill>
                  <a:schemeClr val="tx1"/>
                </a:solidFill>
              </a:rPr>
              <a:t>出名的</a:t>
            </a:r>
            <a:r>
              <a:rPr lang="en-US" altLang="zh-CN" dirty="0">
                <a:solidFill>
                  <a:schemeClr val="tx1"/>
                </a:solidFill>
              </a:rPr>
              <a:t>RRT</a:t>
            </a:r>
            <a:r>
              <a:rPr lang="zh-CN" altLang="en-US" dirty="0">
                <a:solidFill>
                  <a:schemeClr val="tx1"/>
                </a:solidFill>
              </a:rPr>
              <a:t>系列。</a:t>
            </a:r>
            <a:endParaRPr lang="en-US" altLang="zh-CN" dirty="0">
              <a:solidFill>
                <a:schemeClr val="tx1"/>
              </a:solidFill>
            </a:endParaRPr>
          </a:p>
          <a:p>
            <a:pPr marL="0" indent="0">
              <a:buNone/>
            </a:pPr>
            <a:r>
              <a:rPr lang="en-US" altLang="zh-CN" dirty="0">
                <a:solidFill>
                  <a:schemeClr val="tx1"/>
                </a:solidFill>
              </a:rPr>
              <a:t>		RRT                                                                          Informed RRT*            </a:t>
            </a:r>
            <a:r>
              <a:rPr lang="en-US" altLang="zh-CN" dirty="0">
                <a:solidFill>
                  <a:srgbClr val="FF0000"/>
                </a:solidFill>
              </a:rPr>
              <a:t>				             </a:t>
            </a:r>
          </a:p>
        </p:txBody>
      </p:sp>
      <p:pic>
        <p:nvPicPr>
          <p:cNvPr id="4" name="图片 3">
            <a:extLst>
              <a:ext uri="{FF2B5EF4-FFF2-40B4-BE49-F238E27FC236}">
                <a16:creationId xmlns:a16="http://schemas.microsoft.com/office/drawing/2014/main" id="{3623580E-353C-47C2-AE60-E1ACDF28B4F4}"/>
              </a:ext>
            </a:extLst>
          </p:cNvPr>
          <p:cNvPicPr>
            <a:picLocks noChangeAspect="1"/>
          </p:cNvPicPr>
          <p:nvPr/>
        </p:nvPicPr>
        <p:blipFill>
          <a:blip r:embed="rId2"/>
          <a:stretch>
            <a:fillRect/>
          </a:stretch>
        </p:blipFill>
        <p:spPr>
          <a:xfrm>
            <a:off x="1566202" y="3429000"/>
            <a:ext cx="3986566" cy="3321438"/>
          </a:xfrm>
          <a:prstGeom prst="rect">
            <a:avLst/>
          </a:prstGeom>
        </p:spPr>
      </p:pic>
      <p:pic>
        <p:nvPicPr>
          <p:cNvPr id="5" name="图片 4">
            <a:extLst>
              <a:ext uri="{FF2B5EF4-FFF2-40B4-BE49-F238E27FC236}">
                <a16:creationId xmlns:a16="http://schemas.microsoft.com/office/drawing/2014/main" id="{2A820499-6D06-464F-BDB3-D0C9377C4A8B}"/>
              </a:ext>
            </a:extLst>
          </p:cNvPr>
          <p:cNvPicPr>
            <a:picLocks noChangeAspect="1"/>
          </p:cNvPicPr>
          <p:nvPr/>
        </p:nvPicPr>
        <p:blipFill>
          <a:blip r:embed="rId3"/>
          <a:stretch>
            <a:fillRect/>
          </a:stretch>
        </p:blipFill>
        <p:spPr>
          <a:xfrm>
            <a:off x="7529520" y="3429000"/>
            <a:ext cx="3579268" cy="3361887"/>
          </a:xfrm>
          <a:prstGeom prst="rect">
            <a:avLst/>
          </a:prstGeom>
        </p:spPr>
      </p:pic>
    </p:spTree>
    <p:extLst>
      <p:ext uri="{BB962C8B-B14F-4D97-AF65-F5344CB8AC3E}">
        <p14:creationId xmlns:p14="http://schemas.microsoft.com/office/powerpoint/2010/main" val="13440947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24C-1674-4644-AAE4-DBAD78B6A7F4}"/>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2CB8A708-CF1E-4E5A-BD67-102A5171A56B}"/>
              </a:ext>
            </a:extLst>
          </p:cNvPr>
          <p:cNvSpPr>
            <a:spLocks noGrp="1"/>
          </p:cNvSpPr>
          <p:nvPr>
            <p:ph idx="1"/>
          </p:nvPr>
        </p:nvSpPr>
        <p:spPr>
          <a:xfrm>
            <a:off x="1371600" y="1948648"/>
            <a:ext cx="9601200" cy="3581400"/>
          </a:xfrm>
        </p:spPr>
        <p:txBody>
          <a:bodyPr>
            <a:normAutofit/>
          </a:bodyPr>
          <a:lstStyle/>
          <a:p>
            <a:pPr marL="0" indent="0">
              <a:buNone/>
            </a:pPr>
            <a:r>
              <a:rPr lang="zh-CN" altLang="en-US" dirty="0">
                <a:solidFill>
                  <a:srgbClr val="FF0000"/>
                </a:solidFill>
              </a:rPr>
              <a:t>如何生成轨迹？</a:t>
            </a:r>
            <a:endParaRPr lang="en-US" altLang="zh-CN" dirty="0">
              <a:solidFill>
                <a:srgbClr val="FF0000"/>
              </a:solidFill>
            </a:endParaRPr>
          </a:p>
          <a:p>
            <a:pPr marL="0" indent="0">
              <a:buNone/>
            </a:pPr>
            <a:r>
              <a:rPr lang="zh-CN" altLang="en-US" dirty="0"/>
              <a:t>轨迹生成的目标是为了在路径规划的基础上选择出一条适合无人机运动的光滑轨迹。我们之所以需要一条光滑轨迹，是因为：</a:t>
            </a:r>
            <a:endParaRPr lang="en-US" altLang="zh-CN" dirty="0"/>
          </a:p>
          <a:p>
            <a:pPr marL="0" indent="0">
              <a:buNone/>
            </a:pPr>
            <a:r>
              <a:rPr lang="en-US" altLang="zh-CN" dirty="0"/>
              <a:t>1.</a:t>
            </a:r>
            <a:r>
              <a:rPr lang="zh-CN" altLang="en-US" dirty="0"/>
              <a:t>速度不可突变；</a:t>
            </a:r>
            <a:r>
              <a:rPr lang="en-US" altLang="zh-CN" dirty="0"/>
              <a:t>2.</a:t>
            </a:r>
            <a:r>
              <a:rPr lang="zh-CN" altLang="en-US" dirty="0"/>
              <a:t>机器人在拐角应尽量避免停止；</a:t>
            </a:r>
            <a:r>
              <a:rPr lang="en-US" altLang="zh-CN" dirty="0"/>
              <a:t>3.</a:t>
            </a:r>
            <a:r>
              <a:rPr lang="zh-CN" altLang="en-US" dirty="0"/>
              <a:t>节省能量。</a:t>
            </a:r>
          </a:p>
        </p:txBody>
      </p:sp>
      <p:pic>
        <p:nvPicPr>
          <p:cNvPr id="8" name="图片 7">
            <a:extLst>
              <a:ext uri="{FF2B5EF4-FFF2-40B4-BE49-F238E27FC236}">
                <a16:creationId xmlns:a16="http://schemas.microsoft.com/office/drawing/2014/main" id="{4355EF5D-D33E-4444-AAF2-55A1D2CF545C}"/>
              </a:ext>
            </a:extLst>
          </p:cNvPr>
          <p:cNvPicPr>
            <a:picLocks noChangeAspect="1"/>
          </p:cNvPicPr>
          <p:nvPr/>
        </p:nvPicPr>
        <p:blipFill>
          <a:blip r:embed="rId2"/>
          <a:stretch>
            <a:fillRect/>
          </a:stretch>
        </p:blipFill>
        <p:spPr>
          <a:xfrm>
            <a:off x="3352799" y="3659685"/>
            <a:ext cx="5094521" cy="2847910"/>
          </a:xfrm>
          <a:prstGeom prst="rect">
            <a:avLst/>
          </a:prstGeom>
        </p:spPr>
      </p:pic>
    </p:spTree>
    <p:extLst>
      <p:ext uri="{BB962C8B-B14F-4D97-AF65-F5344CB8AC3E}">
        <p14:creationId xmlns:p14="http://schemas.microsoft.com/office/powerpoint/2010/main" val="3470343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TM10001105[[fn=剪切]]</Template>
  <TotalTime>892</TotalTime>
  <Words>885</Words>
  <Application>Microsoft Office PowerPoint</Application>
  <PresentationFormat>宽屏</PresentationFormat>
  <Paragraphs>80</Paragraphs>
  <Slides>16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Cambria Math</vt:lpstr>
      <vt:lpstr>Franklin Gothic Book</vt:lpstr>
      <vt:lpstr>剪切</vt:lpstr>
      <vt:lpstr>无人飞行器基础路径规划</vt:lpstr>
      <vt:lpstr>目录</vt:lpstr>
      <vt:lpstr>任务要求</vt:lpstr>
      <vt:lpstr>基本思路</vt:lpstr>
      <vt:lpstr>基本思路</vt:lpstr>
      <vt:lpstr>基本思路</vt:lpstr>
      <vt:lpstr>基本思路</vt:lpstr>
      <vt:lpstr>基本思路</vt:lpstr>
      <vt:lpstr>基本思路</vt:lpstr>
      <vt:lpstr>基本思路</vt:lpstr>
      <vt:lpstr>基本思路</vt:lpstr>
      <vt:lpstr>基本思路</vt:lpstr>
      <vt:lpstr>基本思路</vt:lpstr>
      <vt:lpstr>仿真环境</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yang</dc:creator>
  <cp:lastModifiedBy>1228994385@qq.com</cp:lastModifiedBy>
  <cp:revision>47</cp:revision>
  <dcterms:created xsi:type="dcterms:W3CDTF">2020-04-28T11:35:34Z</dcterms:created>
  <dcterms:modified xsi:type="dcterms:W3CDTF">2020-05-01T12:12:02Z</dcterms:modified>
</cp:coreProperties>
</file>