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7" r:id="rId10"/>
    <p:sldId id="264" r:id="rId11"/>
    <p:sldId id="265" r:id="rId12"/>
    <p:sldId id="266" r:id="rId13"/>
    <p:sldId id="267" r:id="rId14"/>
    <p:sldId id="268" r:id="rId15"/>
    <p:sldId id="269" r:id="rId16"/>
    <p:sldId id="270" r:id="rId17"/>
    <p:sldId id="272" r:id="rId18"/>
    <p:sldId id="271" r:id="rId19"/>
    <p:sldId id="273" r:id="rId20"/>
    <p:sldId id="274" r:id="rId21"/>
    <p:sldId id="275" r:id="rId22"/>
    <p:sldId id="278" r:id="rId23"/>
    <p:sldId id="279" r:id="rId24"/>
    <p:sldId id="280" r:id="rId25"/>
    <p:sldId id="281" r:id="rId26"/>
    <p:sldId id="282" r:id="rId27"/>
    <p:sldId id="283" r:id="rId28"/>
    <p:sldId id="296" r:id="rId29"/>
    <p:sldId id="285" r:id="rId30"/>
    <p:sldId id="286" r:id="rId31"/>
    <p:sldId id="297" r:id="rId32"/>
    <p:sldId id="287" r:id="rId33"/>
    <p:sldId id="289" r:id="rId34"/>
    <p:sldId id="294" r:id="rId35"/>
    <p:sldId id="295" r:id="rId36"/>
    <p:sldId id="291" r:id="rId37"/>
    <p:sldId id="292" r:id="rId38"/>
    <p:sldId id="298" r:id="rId39"/>
    <p:sldId id="299" r:id="rId40"/>
    <p:sldId id="300" r:id="rId41"/>
    <p:sldId id="301" r:id="rId42"/>
    <p:sldId id="304" r:id="rId43"/>
    <p:sldId id="302" r:id="rId44"/>
    <p:sldId id="305" r:id="rId45"/>
    <p:sldId id="303" r:id="rId46"/>
    <p:sldId id="306" r:id="rId47"/>
    <p:sldId id="307" r:id="rId48"/>
    <p:sldId id="27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3234-9E1E-4243-A383-5B01448CA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9580783-939D-4432-B9C7-A026960F1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74D29B4-09CA-4855-94C4-D862895E593B}"/>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288B08CE-4806-477F-9B17-19D9722D8E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8CE2EF-F365-44DE-9E1D-ABA9663A8A64}"/>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85439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6C63-6083-4093-8E93-E38C5FD0789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C8236FD-49EB-45C6-B3D0-4E021DD0E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9182D1-6700-44ED-9225-38F9519379D6}"/>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BE519B92-892D-4F32-B217-64863CAEB3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C5D12B-9F50-4BAC-8028-8D76EA7C2A5D}"/>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4162945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C7817-CA36-4197-BD1B-D2101D496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385A0F8-72A0-462D-A30A-A3FA0547FF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D779D9-B8C7-48A1-829B-69411512B371}"/>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44B90C75-C7D6-4CFD-821C-0A2B0632D9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805786-FA74-4916-A94B-2A8D1AFD670A}"/>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289412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B889-F782-4D82-A12A-438FFEDCCFF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39869C9-AA08-4D7E-9B52-C1781E3F7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CAB2751-D627-4513-AA26-1760EEAC03A9}"/>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9C238AB0-8121-4A4E-9425-11EC79BFA73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8C0FCAC-85CE-47DA-AED0-028845263C98}"/>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73157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D1B2-BCC2-432A-A3AE-CA8EE3F66C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9DC8744-3324-4C38-B0E0-5C1B6B6AE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5FB379-C99B-4DD5-97F1-3A7F304A4884}"/>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208D4E39-A9A4-4945-9308-9D89D7322BB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29FA585-4DE2-48BF-96A3-D1D9B6107CBA}"/>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406223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5874-444A-4EEC-B0F3-AEB16F222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A39A128-113E-4453-82C0-718E0A06D2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B5E40C5-1840-4162-8877-FC31B96C8C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EA975E7-B215-4336-8294-74AFC7F197DC}"/>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6" name="Footer Placeholder 5">
            <a:extLst>
              <a:ext uri="{FF2B5EF4-FFF2-40B4-BE49-F238E27FC236}">
                <a16:creationId xmlns:a16="http://schemas.microsoft.com/office/drawing/2014/main" id="{CB28AFDB-CEF7-475B-84C5-4845528B42C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CA35874-F7B6-4D26-B07C-CB333F6569CF}"/>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389935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8428-B0B4-4A2F-BD26-A12CB98C5F1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E60F6AC-6CC1-4E91-808A-6D7F6300D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BE77D5-724D-44A0-9AB6-1E1066719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C55F0E4-4D26-4971-B142-7BFB4B89B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C9EC1B-BBED-4874-9D02-9DF4599A7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90D71B-451F-4F10-A63E-EB9D3909FBB7}"/>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8" name="Footer Placeholder 7">
            <a:extLst>
              <a:ext uri="{FF2B5EF4-FFF2-40B4-BE49-F238E27FC236}">
                <a16:creationId xmlns:a16="http://schemas.microsoft.com/office/drawing/2014/main" id="{52C4F363-4208-496C-9C1D-D6400AC9385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DFABFF4-80D4-4088-8E9F-2F99F66DCDBC}"/>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93454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F98E-FF17-46E4-93AA-5CBDE075813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D36968D-A780-4CAA-87C4-7227FB9F9E8F}"/>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4" name="Footer Placeholder 3">
            <a:extLst>
              <a:ext uri="{FF2B5EF4-FFF2-40B4-BE49-F238E27FC236}">
                <a16:creationId xmlns:a16="http://schemas.microsoft.com/office/drawing/2014/main" id="{C5766C72-277A-460F-A107-6DE7218802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F44CB5E-102A-4D73-A2CC-333A12AE8871}"/>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346627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DF25F-24BA-4140-8D26-E740B739A50A}"/>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3" name="Footer Placeholder 2">
            <a:extLst>
              <a:ext uri="{FF2B5EF4-FFF2-40B4-BE49-F238E27FC236}">
                <a16:creationId xmlns:a16="http://schemas.microsoft.com/office/drawing/2014/main" id="{E2F5BBB8-8C49-4CC3-AC74-071AEE82936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9099894-2E18-4AB7-9421-C1451D772BCF}"/>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1043663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385C-AC13-4B0A-8738-79DE015C8C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CEAC266-C3C0-4ED8-904E-97588237B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E9347EA-8E1B-4696-9302-D2A97FDA8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56A7D8-797F-4892-889A-4DC5B4927E28}"/>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6" name="Footer Placeholder 5">
            <a:extLst>
              <a:ext uri="{FF2B5EF4-FFF2-40B4-BE49-F238E27FC236}">
                <a16:creationId xmlns:a16="http://schemas.microsoft.com/office/drawing/2014/main" id="{28696735-F30A-419F-9F9A-B70C2B7EF18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ACA85E-0D70-439D-B767-C208D69948F7}"/>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304310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C7A5-C96E-4A6B-8F12-E710CB157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24BE4D9-0F19-4B8D-A09C-B25BBAA77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DF54622-7249-474B-9D16-83973C697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DC47C-8005-45F2-8352-8584A12EEFBF}"/>
              </a:ext>
            </a:extLst>
          </p:cNvPr>
          <p:cNvSpPr>
            <a:spLocks noGrp="1"/>
          </p:cNvSpPr>
          <p:nvPr>
            <p:ph type="dt" sz="half" idx="10"/>
          </p:nvPr>
        </p:nvSpPr>
        <p:spPr/>
        <p:txBody>
          <a:bodyPr/>
          <a:lstStyle/>
          <a:p>
            <a:fld id="{3B931B78-2183-4FB5-B3F8-397F1575F90F}" type="datetimeFigureOut">
              <a:rPr lang="en-CA" smtClean="0"/>
              <a:t>2023-01-26</a:t>
            </a:fld>
            <a:endParaRPr lang="en-CA"/>
          </a:p>
        </p:txBody>
      </p:sp>
      <p:sp>
        <p:nvSpPr>
          <p:cNvPr id="6" name="Footer Placeholder 5">
            <a:extLst>
              <a:ext uri="{FF2B5EF4-FFF2-40B4-BE49-F238E27FC236}">
                <a16:creationId xmlns:a16="http://schemas.microsoft.com/office/drawing/2014/main" id="{F0064788-F0CE-4EF1-83D7-01F99396380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84C586C-E0F3-4034-B6D0-9A0A0F11A511}"/>
              </a:ext>
            </a:extLst>
          </p:cNvPr>
          <p:cNvSpPr>
            <a:spLocks noGrp="1"/>
          </p:cNvSpPr>
          <p:nvPr>
            <p:ph type="sldNum" sz="quarter" idx="12"/>
          </p:nvPr>
        </p:nvSpPr>
        <p:spPr/>
        <p:txBody>
          <a:bodyPr/>
          <a:lstStyle/>
          <a:p>
            <a:fld id="{BAC574B5-9AC3-4C73-9499-11C6F0DB9659}" type="slidenum">
              <a:rPr lang="en-CA" smtClean="0"/>
              <a:t>‹#›</a:t>
            </a:fld>
            <a:endParaRPr lang="en-CA"/>
          </a:p>
        </p:txBody>
      </p:sp>
    </p:spTree>
    <p:extLst>
      <p:ext uri="{BB962C8B-B14F-4D97-AF65-F5344CB8AC3E}">
        <p14:creationId xmlns:p14="http://schemas.microsoft.com/office/powerpoint/2010/main" val="3847627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E885E-E9C1-45A8-8D9E-5942807B0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F8854DC-07F1-4706-8A5F-52BB078FD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5A5C51-51AB-46D7-A21A-F2668CC3F4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1B78-2183-4FB5-B3F8-397F1575F90F}" type="datetimeFigureOut">
              <a:rPr lang="en-CA" smtClean="0"/>
              <a:t>2023-01-26</a:t>
            </a:fld>
            <a:endParaRPr lang="en-CA"/>
          </a:p>
        </p:txBody>
      </p:sp>
      <p:sp>
        <p:nvSpPr>
          <p:cNvPr id="5" name="Footer Placeholder 4">
            <a:extLst>
              <a:ext uri="{FF2B5EF4-FFF2-40B4-BE49-F238E27FC236}">
                <a16:creationId xmlns:a16="http://schemas.microsoft.com/office/drawing/2014/main" id="{A183F3BA-6BF3-4FF1-8E90-69EF75073E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3A69245-008A-422A-9A86-4B4D27354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574B5-9AC3-4C73-9499-11C6F0DB9659}" type="slidenum">
              <a:rPr lang="en-CA" smtClean="0"/>
              <a:t>‹#›</a:t>
            </a:fld>
            <a:endParaRPr lang="en-CA"/>
          </a:p>
        </p:txBody>
      </p:sp>
    </p:spTree>
    <p:extLst>
      <p:ext uri="{BB962C8B-B14F-4D97-AF65-F5344CB8AC3E}">
        <p14:creationId xmlns:p14="http://schemas.microsoft.com/office/powerpoint/2010/main" val="719766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c-programming-language-tutorial"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iot-tutoria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7AAE-166B-48EB-82FB-E08755D90853}"/>
              </a:ext>
            </a:extLst>
          </p:cNvPr>
          <p:cNvSpPr>
            <a:spLocks noGrp="1"/>
          </p:cNvSpPr>
          <p:nvPr>
            <p:ph type="ctrTitle"/>
          </p:nvPr>
        </p:nvSpPr>
        <p:spPr/>
        <p:txBody>
          <a:bodyPr/>
          <a:lstStyle/>
          <a:p>
            <a:r>
              <a:rPr lang="en-CA" dirty="0"/>
              <a:t>Dart</a:t>
            </a:r>
          </a:p>
        </p:txBody>
      </p:sp>
      <p:sp>
        <p:nvSpPr>
          <p:cNvPr id="3" name="Subtitle 2">
            <a:extLst>
              <a:ext uri="{FF2B5EF4-FFF2-40B4-BE49-F238E27FC236}">
                <a16:creationId xmlns:a16="http://schemas.microsoft.com/office/drawing/2014/main" id="{EFB23416-6159-44A3-BAEB-247DA8627F43}"/>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40604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2C6C-9435-473F-B8E8-BEDD6C48447B}"/>
              </a:ext>
            </a:extLst>
          </p:cNvPr>
          <p:cNvSpPr>
            <a:spLocks noGrp="1"/>
          </p:cNvSpPr>
          <p:nvPr>
            <p:ph type="title"/>
          </p:nvPr>
        </p:nvSpPr>
        <p:spPr/>
        <p:txBody>
          <a:bodyPr/>
          <a:lstStyle/>
          <a:p>
            <a:r>
              <a:rPr lang="en-US" b="0" i="0" dirty="0">
                <a:solidFill>
                  <a:srgbClr val="610B38"/>
                </a:solidFill>
                <a:effectLst/>
                <a:latin typeface="erdana"/>
              </a:rPr>
              <a:t>Dart Printing and String Interpolation</a:t>
            </a:r>
            <a:br>
              <a:rPr lang="en-US"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53333C11-FFB2-4A0F-BF21-32B68AFD413C}"/>
              </a:ext>
            </a:extLst>
          </p:cNvPr>
          <p:cNvPicPr>
            <a:picLocks noGrp="1" noChangeAspect="1"/>
          </p:cNvPicPr>
          <p:nvPr>
            <p:ph idx="1"/>
          </p:nvPr>
        </p:nvPicPr>
        <p:blipFill>
          <a:blip r:embed="rId2"/>
          <a:stretch>
            <a:fillRect/>
          </a:stretch>
        </p:blipFill>
        <p:spPr>
          <a:xfrm>
            <a:off x="1028700" y="2012094"/>
            <a:ext cx="10134600" cy="409575"/>
          </a:xfrm>
        </p:spPr>
      </p:pic>
      <p:pic>
        <p:nvPicPr>
          <p:cNvPr id="7" name="Picture 6">
            <a:extLst>
              <a:ext uri="{FF2B5EF4-FFF2-40B4-BE49-F238E27FC236}">
                <a16:creationId xmlns:a16="http://schemas.microsoft.com/office/drawing/2014/main" id="{643B1C36-2113-4A2B-98A0-3ED559A3E9EA}"/>
              </a:ext>
            </a:extLst>
          </p:cNvPr>
          <p:cNvPicPr>
            <a:picLocks noChangeAspect="1"/>
          </p:cNvPicPr>
          <p:nvPr/>
        </p:nvPicPr>
        <p:blipFill>
          <a:blip r:embed="rId3"/>
          <a:stretch>
            <a:fillRect/>
          </a:stretch>
        </p:blipFill>
        <p:spPr>
          <a:xfrm>
            <a:off x="2530136" y="2912776"/>
            <a:ext cx="5127964" cy="1942709"/>
          </a:xfrm>
          <a:prstGeom prst="rect">
            <a:avLst/>
          </a:prstGeom>
        </p:spPr>
      </p:pic>
      <p:pic>
        <p:nvPicPr>
          <p:cNvPr id="9" name="Picture 8">
            <a:extLst>
              <a:ext uri="{FF2B5EF4-FFF2-40B4-BE49-F238E27FC236}">
                <a16:creationId xmlns:a16="http://schemas.microsoft.com/office/drawing/2014/main" id="{F5C3BB18-96C9-4268-B2D5-406500F07D4B}"/>
              </a:ext>
            </a:extLst>
          </p:cNvPr>
          <p:cNvPicPr>
            <a:picLocks noChangeAspect="1"/>
          </p:cNvPicPr>
          <p:nvPr/>
        </p:nvPicPr>
        <p:blipFill>
          <a:blip r:embed="rId4"/>
          <a:stretch>
            <a:fillRect/>
          </a:stretch>
        </p:blipFill>
        <p:spPr>
          <a:xfrm>
            <a:off x="2931249" y="5680507"/>
            <a:ext cx="3914775" cy="361950"/>
          </a:xfrm>
          <a:prstGeom prst="rect">
            <a:avLst/>
          </a:prstGeom>
        </p:spPr>
      </p:pic>
    </p:spTree>
    <p:extLst>
      <p:ext uri="{BB962C8B-B14F-4D97-AF65-F5344CB8AC3E}">
        <p14:creationId xmlns:p14="http://schemas.microsoft.com/office/powerpoint/2010/main" val="3352454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79ED-CC2A-4A8B-8EB5-D641FD0862B4}"/>
              </a:ext>
            </a:extLst>
          </p:cNvPr>
          <p:cNvSpPr>
            <a:spLocks noGrp="1"/>
          </p:cNvSpPr>
          <p:nvPr>
            <p:ph type="title"/>
          </p:nvPr>
        </p:nvSpPr>
        <p:spPr/>
        <p:txBody>
          <a:bodyPr/>
          <a:lstStyle/>
          <a:p>
            <a:r>
              <a:rPr lang="en-CA" dirty="0"/>
              <a:t>Keywords</a:t>
            </a:r>
          </a:p>
        </p:txBody>
      </p:sp>
      <p:pic>
        <p:nvPicPr>
          <p:cNvPr id="5" name="Content Placeholder 4">
            <a:extLst>
              <a:ext uri="{FF2B5EF4-FFF2-40B4-BE49-F238E27FC236}">
                <a16:creationId xmlns:a16="http://schemas.microsoft.com/office/drawing/2014/main" id="{A78C2D73-BECD-423B-BA6C-D9591C1A06C7}"/>
              </a:ext>
            </a:extLst>
          </p:cNvPr>
          <p:cNvPicPr>
            <a:picLocks noGrp="1" noChangeAspect="1"/>
          </p:cNvPicPr>
          <p:nvPr>
            <p:ph idx="1"/>
          </p:nvPr>
        </p:nvPicPr>
        <p:blipFill>
          <a:blip r:embed="rId2"/>
          <a:stretch>
            <a:fillRect/>
          </a:stretch>
        </p:blipFill>
        <p:spPr>
          <a:xfrm>
            <a:off x="2623995" y="1825625"/>
            <a:ext cx="6944010" cy="4351338"/>
          </a:xfrm>
        </p:spPr>
      </p:pic>
    </p:spTree>
    <p:extLst>
      <p:ext uri="{BB962C8B-B14F-4D97-AF65-F5344CB8AC3E}">
        <p14:creationId xmlns:p14="http://schemas.microsoft.com/office/powerpoint/2010/main" val="273096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FC2BA-A45F-4459-A38D-A595C8C173C4}"/>
              </a:ext>
            </a:extLst>
          </p:cNvPr>
          <p:cNvSpPr>
            <a:spLocks noGrp="1"/>
          </p:cNvSpPr>
          <p:nvPr>
            <p:ph type="title"/>
          </p:nvPr>
        </p:nvSpPr>
        <p:spPr/>
        <p:txBody>
          <a:bodyPr/>
          <a:lstStyle/>
          <a:p>
            <a:r>
              <a:rPr lang="en-CA" dirty="0"/>
              <a:t>Data Types</a:t>
            </a:r>
          </a:p>
        </p:txBody>
      </p:sp>
      <p:pic>
        <p:nvPicPr>
          <p:cNvPr id="5" name="Content Placeholder 4">
            <a:extLst>
              <a:ext uri="{FF2B5EF4-FFF2-40B4-BE49-F238E27FC236}">
                <a16:creationId xmlns:a16="http://schemas.microsoft.com/office/drawing/2014/main" id="{D40DA6B7-00BF-45B9-93BB-2143B4EE4D75}"/>
              </a:ext>
            </a:extLst>
          </p:cNvPr>
          <p:cNvPicPr>
            <a:picLocks noGrp="1" noChangeAspect="1"/>
          </p:cNvPicPr>
          <p:nvPr>
            <p:ph idx="1"/>
          </p:nvPr>
        </p:nvPicPr>
        <p:blipFill>
          <a:blip r:embed="rId2"/>
          <a:stretch>
            <a:fillRect/>
          </a:stretch>
        </p:blipFill>
        <p:spPr>
          <a:xfrm>
            <a:off x="1295400" y="1606588"/>
            <a:ext cx="2286000" cy="2676525"/>
          </a:xfrm>
        </p:spPr>
      </p:pic>
      <p:pic>
        <p:nvPicPr>
          <p:cNvPr id="7" name="Picture 6">
            <a:extLst>
              <a:ext uri="{FF2B5EF4-FFF2-40B4-BE49-F238E27FC236}">
                <a16:creationId xmlns:a16="http://schemas.microsoft.com/office/drawing/2014/main" id="{92112365-1E5C-4E7F-8132-8D25433FD12A}"/>
              </a:ext>
            </a:extLst>
          </p:cNvPr>
          <p:cNvPicPr>
            <a:picLocks noChangeAspect="1"/>
          </p:cNvPicPr>
          <p:nvPr/>
        </p:nvPicPr>
        <p:blipFill>
          <a:blip r:embed="rId3"/>
          <a:stretch>
            <a:fillRect/>
          </a:stretch>
        </p:blipFill>
        <p:spPr>
          <a:xfrm>
            <a:off x="4451412" y="1690688"/>
            <a:ext cx="3057525" cy="1885950"/>
          </a:xfrm>
          <a:prstGeom prst="rect">
            <a:avLst/>
          </a:prstGeom>
        </p:spPr>
      </p:pic>
      <p:pic>
        <p:nvPicPr>
          <p:cNvPr id="9" name="Picture 8">
            <a:extLst>
              <a:ext uri="{FF2B5EF4-FFF2-40B4-BE49-F238E27FC236}">
                <a16:creationId xmlns:a16="http://schemas.microsoft.com/office/drawing/2014/main" id="{83EACC73-E039-4B60-97F6-06D695B84A5F}"/>
              </a:ext>
            </a:extLst>
          </p:cNvPr>
          <p:cNvPicPr>
            <a:picLocks noChangeAspect="1"/>
          </p:cNvPicPr>
          <p:nvPr/>
        </p:nvPicPr>
        <p:blipFill>
          <a:blip r:embed="rId4"/>
          <a:stretch>
            <a:fillRect/>
          </a:stretch>
        </p:blipFill>
        <p:spPr>
          <a:xfrm>
            <a:off x="8378949" y="2231531"/>
            <a:ext cx="742950" cy="638175"/>
          </a:xfrm>
          <a:prstGeom prst="rect">
            <a:avLst/>
          </a:prstGeom>
        </p:spPr>
      </p:pic>
      <p:pic>
        <p:nvPicPr>
          <p:cNvPr id="11" name="Picture 10">
            <a:extLst>
              <a:ext uri="{FF2B5EF4-FFF2-40B4-BE49-F238E27FC236}">
                <a16:creationId xmlns:a16="http://schemas.microsoft.com/office/drawing/2014/main" id="{0F253F04-2BA0-4A0E-9B4D-0FC7460AB0E8}"/>
              </a:ext>
            </a:extLst>
          </p:cNvPr>
          <p:cNvPicPr>
            <a:picLocks noChangeAspect="1"/>
          </p:cNvPicPr>
          <p:nvPr/>
        </p:nvPicPr>
        <p:blipFill>
          <a:blip r:embed="rId5"/>
          <a:stretch>
            <a:fillRect/>
          </a:stretch>
        </p:blipFill>
        <p:spPr>
          <a:xfrm>
            <a:off x="923925" y="4823956"/>
            <a:ext cx="10344150" cy="1304925"/>
          </a:xfrm>
          <a:prstGeom prst="rect">
            <a:avLst/>
          </a:prstGeom>
        </p:spPr>
      </p:pic>
    </p:spTree>
    <p:extLst>
      <p:ext uri="{BB962C8B-B14F-4D97-AF65-F5344CB8AC3E}">
        <p14:creationId xmlns:p14="http://schemas.microsoft.com/office/powerpoint/2010/main" val="2232880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1D18-BCD1-409C-B169-700E71B67481}"/>
              </a:ext>
            </a:extLst>
          </p:cNvPr>
          <p:cNvSpPr>
            <a:spLocks noGrp="1"/>
          </p:cNvSpPr>
          <p:nvPr>
            <p:ph type="title"/>
          </p:nvPr>
        </p:nvSpPr>
        <p:spPr/>
        <p:txBody>
          <a:bodyPr/>
          <a:lstStyle/>
          <a:p>
            <a:r>
              <a:rPr lang="en-CA" b="0" i="0" dirty="0">
                <a:solidFill>
                  <a:srgbClr val="610B38"/>
                </a:solidFill>
                <a:effectLst/>
                <a:latin typeface="erdana"/>
              </a:rPr>
              <a:t>Final and const</a:t>
            </a:r>
            <a:br>
              <a:rPr lang="en-CA"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83E7B262-BC1A-4870-B8F2-19299BC281E7}"/>
              </a:ext>
            </a:extLst>
          </p:cNvPr>
          <p:cNvPicPr>
            <a:picLocks noGrp="1" noChangeAspect="1"/>
          </p:cNvPicPr>
          <p:nvPr>
            <p:ph idx="1"/>
          </p:nvPr>
        </p:nvPicPr>
        <p:blipFill>
          <a:blip r:embed="rId2"/>
          <a:stretch>
            <a:fillRect/>
          </a:stretch>
        </p:blipFill>
        <p:spPr>
          <a:xfrm>
            <a:off x="906771" y="1438330"/>
            <a:ext cx="6276975" cy="704850"/>
          </a:xfrm>
        </p:spPr>
      </p:pic>
      <p:pic>
        <p:nvPicPr>
          <p:cNvPr id="7" name="Picture 6">
            <a:extLst>
              <a:ext uri="{FF2B5EF4-FFF2-40B4-BE49-F238E27FC236}">
                <a16:creationId xmlns:a16="http://schemas.microsoft.com/office/drawing/2014/main" id="{AC90DF2B-021F-4687-9F27-3562E2C58D56}"/>
              </a:ext>
            </a:extLst>
          </p:cNvPr>
          <p:cNvPicPr>
            <a:picLocks noChangeAspect="1"/>
          </p:cNvPicPr>
          <p:nvPr/>
        </p:nvPicPr>
        <p:blipFill>
          <a:blip r:embed="rId3"/>
          <a:stretch>
            <a:fillRect/>
          </a:stretch>
        </p:blipFill>
        <p:spPr>
          <a:xfrm>
            <a:off x="7899646" y="1488308"/>
            <a:ext cx="1524000" cy="428625"/>
          </a:xfrm>
          <a:prstGeom prst="rect">
            <a:avLst/>
          </a:prstGeom>
        </p:spPr>
      </p:pic>
      <p:pic>
        <p:nvPicPr>
          <p:cNvPr id="9" name="Picture 8">
            <a:extLst>
              <a:ext uri="{FF2B5EF4-FFF2-40B4-BE49-F238E27FC236}">
                <a16:creationId xmlns:a16="http://schemas.microsoft.com/office/drawing/2014/main" id="{6F54E12B-9A2A-44DC-AF45-6DB2D2E1C038}"/>
              </a:ext>
            </a:extLst>
          </p:cNvPr>
          <p:cNvPicPr>
            <a:picLocks noChangeAspect="1"/>
          </p:cNvPicPr>
          <p:nvPr/>
        </p:nvPicPr>
        <p:blipFill>
          <a:blip r:embed="rId4"/>
          <a:stretch>
            <a:fillRect/>
          </a:stretch>
        </p:blipFill>
        <p:spPr>
          <a:xfrm>
            <a:off x="1438044" y="2625803"/>
            <a:ext cx="3705225" cy="3448050"/>
          </a:xfrm>
          <a:prstGeom prst="rect">
            <a:avLst/>
          </a:prstGeom>
        </p:spPr>
      </p:pic>
    </p:spTree>
    <p:extLst>
      <p:ext uri="{BB962C8B-B14F-4D97-AF65-F5344CB8AC3E}">
        <p14:creationId xmlns:p14="http://schemas.microsoft.com/office/powerpoint/2010/main" val="3066213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6E2EA-2E21-40CD-B97E-FEBCDE7F8D72}"/>
              </a:ext>
            </a:extLst>
          </p:cNvPr>
          <p:cNvSpPr>
            <a:spLocks noGrp="1"/>
          </p:cNvSpPr>
          <p:nvPr>
            <p:ph type="title"/>
          </p:nvPr>
        </p:nvSpPr>
        <p:spPr/>
        <p:txBody>
          <a:bodyPr/>
          <a:lstStyle/>
          <a:p>
            <a:r>
              <a:rPr lang="en-CA" b="0" i="0" dirty="0">
                <a:solidFill>
                  <a:srgbClr val="610B4B"/>
                </a:solidFill>
                <a:effectLst/>
                <a:latin typeface="erdana"/>
              </a:rPr>
              <a:t>Test Operators</a:t>
            </a:r>
            <a:br>
              <a:rPr lang="en-CA" b="0" i="0" dirty="0">
                <a:solidFill>
                  <a:srgbClr val="610B4B"/>
                </a:solidFill>
                <a:effectLst/>
                <a:latin typeface="erdana"/>
              </a:rPr>
            </a:br>
            <a:endParaRPr lang="en-CA" dirty="0"/>
          </a:p>
        </p:txBody>
      </p:sp>
      <p:pic>
        <p:nvPicPr>
          <p:cNvPr id="5" name="Content Placeholder 4">
            <a:extLst>
              <a:ext uri="{FF2B5EF4-FFF2-40B4-BE49-F238E27FC236}">
                <a16:creationId xmlns:a16="http://schemas.microsoft.com/office/drawing/2014/main" id="{EA4F3820-B608-4557-AF2F-004BE6DDC9A1}"/>
              </a:ext>
            </a:extLst>
          </p:cNvPr>
          <p:cNvPicPr>
            <a:picLocks noGrp="1" noChangeAspect="1"/>
          </p:cNvPicPr>
          <p:nvPr>
            <p:ph idx="1"/>
          </p:nvPr>
        </p:nvPicPr>
        <p:blipFill>
          <a:blip r:embed="rId2"/>
          <a:stretch>
            <a:fillRect/>
          </a:stretch>
        </p:blipFill>
        <p:spPr>
          <a:xfrm>
            <a:off x="998091" y="1768235"/>
            <a:ext cx="5810250" cy="1838325"/>
          </a:xfrm>
        </p:spPr>
      </p:pic>
      <p:pic>
        <p:nvPicPr>
          <p:cNvPr id="9" name="Picture 8">
            <a:extLst>
              <a:ext uri="{FF2B5EF4-FFF2-40B4-BE49-F238E27FC236}">
                <a16:creationId xmlns:a16="http://schemas.microsoft.com/office/drawing/2014/main" id="{A02B5747-0601-4C48-8320-ECE255E71587}"/>
              </a:ext>
            </a:extLst>
          </p:cNvPr>
          <p:cNvPicPr>
            <a:picLocks noChangeAspect="1"/>
          </p:cNvPicPr>
          <p:nvPr/>
        </p:nvPicPr>
        <p:blipFill>
          <a:blip r:embed="rId3"/>
          <a:stretch>
            <a:fillRect/>
          </a:stretch>
        </p:blipFill>
        <p:spPr>
          <a:xfrm>
            <a:off x="6398766" y="4806624"/>
            <a:ext cx="819150" cy="609600"/>
          </a:xfrm>
          <a:prstGeom prst="rect">
            <a:avLst/>
          </a:prstGeom>
        </p:spPr>
      </p:pic>
      <p:pic>
        <p:nvPicPr>
          <p:cNvPr id="3" name="Picture 2">
            <a:extLst>
              <a:ext uri="{FF2B5EF4-FFF2-40B4-BE49-F238E27FC236}">
                <a16:creationId xmlns:a16="http://schemas.microsoft.com/office/drawing/2014/main" id="{98D97E6F-F4EF-4D21-AA86-071C6AE4B2A4}"/>
              </a:ext>
            </a:extLst>
          </p:cNvPr>
          <p:cNvPicPr>
            <a:picLocks noChangeAspect="1"/>
          </p:cNvPicPr>
          <p:nvPr/>
        </p:nvPicPr>
        <p:blipFill>
          <a:blip r:embed="rId4"/>
          <a:stretch>
            <a:fillRect/>
          </a:stretch>
        </p:blipFill>
        <p:spPr>
          <a:xfrm>
            <a:off x="2572580" y="4097530"/>
            <a:ext cx="2762819" cy="1833836"/>
          </a:xfrm>
          <a:prstGeom prst="rect">
            <a:avLst/>
          </a:prstGeom>
        </p:spPr>
      </p:pic>
    </p:spTree>
    <p:extLst>
      <p:ext uri="{BB962C8B-B14F-4D97-AF65-F5344CB8AC3E}">
        <p14:creationId xmlns:p14="http://schemas.microsoft.com/office/powerpoint/2010/main" val="2017239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DC74-D3C6-4783-AF0B-1163064F60FC}"/>
              </a:ext>
            </a:extLst>
          </p:cNvPr>
          <p:cNvSpPr>
            <a:spLocks noGrp="1"/>
          </p:cNvSpPr>
          <p:nvPr>
            <p:ph type="title"/>
          </p:nvPr>
        </p:nvSpPr>
        <p:spPr/>
        <p:txBody>
          <a:bodyPr/>
          <a:lstStyle/>
          <a:p>
            <a:r>
              <a:rPr lang="en-CA" dirty="0"/>
              <a:t>List, Set, Map</a:t>
            </a:r>
          </a:p>
        </p:txBody>
      </p:sp>
      <p:pic>
        <p:nvPicPr>
          <p:cNvPr id="4" name="Content Placeholder 3">
            <a:extLst>
              <a:ext uri="{FF2B5EF4-FFF2-40B4-BE49-F238E27FC236}">
                <a16:creationId xmlns:a16="http://schemas.microsoft.com/office/drawing/2014/main" id="{725D8A2D-0C8F-47E7-94DC-5DB93719D1DA}"/>
              </a:ext>
            </a:extLst>
          </p:cNvPr>
          <p:cNvPicPr>
            <a:picLocks noGrp="1" noChangeAspect="1"/>
          </p:cNvPicPr>
          <p:nvPr>
            <p:ph idx="1"/>
          </p:nvPr>
        </p:nvPicPr>
        <p:blipFill>
          <a:blip r:embed="rId2"/>
          <a:stretch>
            <a:fillRect/>
          </a:stretch>
        </p:blipFill>
        <p:spPr>
          <a:xfrm>
            <a:off x="1003177" y="1859157"/>
            <a:ext cx="3456234" cy="4048338"/>
          </a:xfrm>
          <a:prstGeom prst="rect">
            <a:avLst/>
          </a:prstGeom>
        </p:spPr>
      </p:pic>
      <p:pic>
        <p:nvPicPr>
          <p:cNvPr id="6" name="Picture 5">
            <a:extLst>
              <a:ext uri="{FF2B5EF4-FFF2-40B4-BE49-F238E27FC236}">
                <a16:creationId xmlns:a16="http://schemas.microsoft.com/office/drawing/2014/main" id="{CD0CF6C1-6161-479C-BDA6-60B299D30471}"/>
              </a:ext>
            </a:extLst>
          </p:cNvPr>
          <p:cNvPicPr>
            <a:picLocks noChangeAspect="1"/>
          </p:cNvPicPr>
          <p:nvPr/>
        </p:nvPicPr>
        <p:blipFill>
          <a:blip r:embed="rId3"/>
          <a:stretch>
            <a:fillRect/>
          </a:stretch>
        </p:blipFill>
        <p:spPr>
          <a:xfrm>
            <a:off x="5778947" y="1800225"/>
            <a:ext cx="5019675" cy="1628775"/>
          </a:xfrm>
          <a:prstGeom prst="rect">
            <a:avLst/>
          </a:prstGeom>
        </p:spPr>
      </p:pic>
      <p:pic>
        <p:nvPicPr>
          <p:cNvPr id="8" name="Picture 7">
            <a:extLst>
              <a:ext uri="{FF2B5EF4-FFF2-40B4-BE49-F238E27FC236}">
                <a16:creationId xmlns:a16="http://schemas.microsoft.com/office/drawing/2014/main" id="{100BDC3E-7753-4A73-9B98-0EF302BB9ECB}"/>
              </a:ext>
            </a:extLst>
          </p:cNvPr>
          <p:cNvPicPr>
            <a:picLocks noChangeAspect="1"/>
          </p:cNvPicPr>
          <p:nvPr/>
        </p:nvPicPr>
        <p:blipFill>
          <a:blip r:embed="rId4"/>
          <a:stretch>
            <a:fillRect/>
          </a:stretch>
        </p:blipFill>
        <p:spPr>
          <a:xfrm>
            <a:off x="5903649" y="3986075"/>
            <a:ext cx="4800209" cy="1544622"/>
          </a:xfrm>
          <a:prstGeom prst="rect">
            <a:avLst/>
          </a:prstGeom>
        </p:spPr>
      </p:pic>
    </p:spTree>
    <p:extLst>
      <p:ext uri="{BB962C8B-B14F-4D97-AF65-F5344CB8AC3E}">
        <p14:creationId xmlns:p14="http://schemas.microsoft.com/office/powerpoint/2010/main" val="215821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A6A9B-BB66-4A10-8424-17EF19BAC7ED}"/>
              </a:ext>
            </a:extLst>
          </p:cNvPr>
          <p:cNvSpPr>
            <a:spLocks noGrp="1"/>
          </p:cNvSpPr>
          <p:nvPr>
            <p:ph type="title"/>
          </p:nvPr>
        </p:nvSpPr>
        <p:spPr/>
        <p:txBody>
          <a:bodyPr/>
          <a:lstStyle/>
          <a:p>
            <a:r>
              <a:rPr lang="en-CA" dirty="0"/>
              <a:t>Decision making</a:t>
            </a:r>
          </a:p>
        </p:txBody>
      </p:sp>
      <p:pic>
        <p:nvPicPr>
          <p:cNvPr id="5" name="Content Placeholder 4">
            <a:extLst>
              <a:ext uri="{FF2B5EF4-FFF2-40B4-BE49-F238E27FC236}">
                <a16:creationId xmlns:a16="http://schemas.microsoft.com/office/drawing/2014/main" id="{DB7A01F9-4DA1-47EB-88FC-09808E2067F0}"/>
              </a:ext>
            </a:extLst>
          </p:cNvPr>
          <p:cNvPicPr>
            <a:picLocks noGrp="1" noChangeAspect="1"/>
          </p:cNvPicPr>
          <p:nvPr>
            <p:ph idx="1"/>
          </p:nvPr>
        </p:nvPicPr>
        <p:blipFill>
          <a:blip r:embed="rId2"/>
          <a:stretch>
            <a:fillRect/>
          </a:stretch>
        </p:blipFill>
        <p:spPr>
          <a:xfrm>
            <a:off x="2838450" y="1872456"/>
            <a:ext cx="6515100" cy="4257675"/>
          </a:xfrm>
        </p:spPr>
      </p:pic>
    </p:spTree>
    <p:extLst>
      <p:ext uri="{BB962C8B-B14F-4D97-AF65-F5344CB8AC3E}">
        <p14:creationId xmlns:p14="http://schemas.microsoft.com/office/powerpoint/2010/main" val="3690858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C67C-3E1D-4B78-89B1-3BE476E3D528}"/>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B290C5BD-4895-459E-AF4E-CFE3FEDB0ED6}"/>
              </a:ext>
            </a:extLst>
          </p:cNvPr>
          <p:cNvSpPr>
            <a:spLocks noGrp="1"/>
          </p:cNvSpPr>
          <p:nvPr>
            <p:ph idx="1"/>
          </p:nvPr>
        </p:nvSpPr>
        <p:spPr/>
        <p:txBody>
          <a:bodyPr/>
          <a:lstStyle/>
          <a:p>
            <a:r>
              <a:rPr lang="en-CA" dirty="0"/>
              <a:t>Find a given number is even or odd</a:t>
            </a:r>
          </a:p>
          <a:p>
            <a:r>
              <a:rPr lang="en-CA" b="0" i="0" dirty="0">
                <a:solidFill>
                  <a:srgbClr val="610B4B"/>
                </a:solidFill>
                <a:effectLst/>
                <a:latin typeface="erdana"/>
              </a:rPr>
              <a:t>P</a:t>
            </a:r>
            <a:r>
              <a:rPr lang="en-US" b="0" i="0" dirty="0" err="1">
                <a:solidFill>
                  <a:srgbClr val="610B4B"/>
                </a:solidFill>
                <a:effectLst/>
                <a:latin typeface="erdana"/>
              </a:rPr>
              <a:t>rint</a:t>
            </a:r>
            <a:r>
              <a:rPr lang="en-US" b="0" i="0" dirty="0">
                <a:solidFill>
                  <a:srgbClr val="610B4B"/>
                </a:solidFill>
                <a:effectLst/>
                <a:latin typeface="erdana"/>
              </a:rPr>
              <a:t> the result based on the student’s grades (&gt;85 excellent, between good, &lt;60 fail)</a:t>
            </a:r>
          </a:p>
          <a:p>
            <a:r>
              <a:rPr lang="en-US" dirty="0">
                <a:solidFill>
                  <a:srgbClr val="610B4B"/>
                </a:solidFill>
                <a:latin typeface="erdana"/>
              </a:rPr>
              <a:t>Find the largest of three numbers</a:t>
            </a:r>
            <a:endParaRPr lang="en-US" b="0" i="0" dirty="0">
              <a:solidFill>
                <a:srgbClr val="610B4B"/>
              </a:solidFill>
              <a:effectLst/>
              <a:latin typeface="erdana"/>
            </a:endParaRPr>
          </a:p>
          <a:p>
            <a:endParaRPr lang="en-CA" dirty="0"/>
          </a:p>
        </p:txBody>
      </p:sp>
    </p:spTree>
    <p:extLst>
      <p:ext uri="{BB962C8B-B14F-4D97-AF65-F5344CB8AC3E}">
        <p14:creationId xmlns:p14="http://schemas.microsoft.com/office/powerpoint/2010/main" val="376284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B99C-8329-41F2-9790-FD779A4FE851}"/>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3EE35698-F1CC-4EF9-8D71-3006B425B2CB}"/>
              </a:ext>
            </a:extLst>
          </p:cNvPr>
          <p:cNvPicPr>
            <a:picLocks noGrp="1" noChangeAspect="1"/>
          </p:cNvPicPr>
          <p:nvPr>
            <p:ph idx="1"/>
          </p:nvPr>
        </p:nvPicPr>
        <p:blipFill>
          <a:blip r:embed="rId2"/>
          <a:stretch>
            <a:fillRect/>
          </a:stretch>
        </p:blipFill>
        <p:spPr>
          <a:xfrm>
            <a:off x="673038" y="1350523"/>
            <a:ext cx="3619500" cy="3419475"/>
          </a:xfrm>
        </p:spPr>
      </p:pic>
      <p:pic>
        <p:nvPicPr>
          <p:cNvPr id="7" name="Picture 6">
            <a:extLst>
              <a:ext uri="{FF2B5EF4-FFF2-40B4-BE49-F238E27FC236}">
                <a16:creationId xmlns:a16="http://schemas.microsoft.com/office/drawing/2014/main" id="{2ACE4984-8C25-42D9-9AA0-26152DAD522A}"/>
              </a:ext>
            </a:extLst>
          </p:cNvPr>
          <p:cNvPicPr>
            <a:picLocks noChangeAspect="1"/>
          </p:cNvPicPr>
          <p:nvPr/>
        </p:nvPicPr>
        <p:blipFill>
          <a:blip r:embed="rId3"/>
          <a:stretch>
            <a:fillRect/>
          </a:stretch>
        </p:blipFill>
        <p:spPr>
          <a:xfrm>
            <a:off x="4719637" y="500062"/>
            <a:ext cx="2752725" cy="5857875"/>
          </a:xfrm>
          <a:prstGeom prst="rect">
            <a:avLst/>
          </a:prstGeom>
        </p:spPr>
      </p:pic>
      <p:pic>
        <p:nvPicPr>
          <p:cNvPr id="9" name="Picture 8">
            <a:extLst>
              <a:ext uri="{FF2B5EF4-FFF2-40B4-BE49-F238E27FC236}">
                <a16:creationId xmlns:a16="http://schemas.microsoft.com/office/drawing/2014/main" id="{ABCC61B9-0098-46AB-8F63-EC31FDB96BDD}"/>
              </a:ext>
            </a:extLst>
          </p:cNvPr>
          <p:cNvPicPr>
            <a:picLocks noChangeAspect="1"/>
          </p:cNvPicPr>
          <p:nvPr/>
        </p:nvPicPr>
        <p:blipFill>
          <a:blip r:embed="rId4"/>
          <a:stretch>
            <a:fillRect/>
          </a:stretch>
        </p:blipFill>
        <p:spPr>
          <a:xfrm>
            <a:off x="7899461" y="365125"/>
            <a:ext cx="2819400" cy="6248400"/>
          </a:xfrm>
          <a:prstGeom prst="rect">
            <a:avLst/>
          </a:prstGeom>
        </p:spPr>
      </p:pic>
    </p:spTree>
    <p:extLst>
      <p:ext uri="{BB962C8B-B14F-4D97-AF65-F5344CB8AC3E}">
        <p14:creationId xmlns:p14="http://schemas.microsoft.com/office/powerpoint/2010/main" val="3009549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B9B2-803A-46BA-B45E-E9C4CDCA7FE7}"/>
              </a:ext>
            </a:extLst>
          </p:cNvPr>
          <p:cNvSpPr>
            <a:spLocks noGrp="1"/>
          </p:cNvSpPr>
          <p:nvPr>
            <p:ph type="title"/>
          </p:nvPr>
        </p:nvSpPr>
        <p:spPr>
          <a:xfrm>
            <a:off x="84800" y="91775"/>
            <a:ext cx="10515600" cy="938036"/>
          </a:xfrm>
        </p:spPr>
        <p:txBody>
          <a:bodyPr/>
          <a:lstStyle/>
          <a:p>
            <a:r>
              <a:rPr lang="en-CA" dirty="0" err="1"/>
              <a:t>Switch,loop</a:t>
            </a:r>
            <a:endParaRPr lang="en-CA" dirty="0"/>
          </a:p>
        </p:txBody>
      </p:sp>
      <p:pic>
        <p:nvPicPr>
          <p:cNvPr id="5" name="Content Placeholder 4">
            <a:extLst>
              <a:ext uri="{FF2B5EF4-FFF2-40B4-BE49-F238E27FC236}">
                <a16:creationId xmlns:a16="http://schemas.microsoft.com/office/drawing/2014/main" id="{35DED190-F83C-4325-9C74-FBF53EC621B2}"/>
              </a:ext>
            </a:extLst>
          </p:cNvPr>
          <p:cNvPicPr>
            <a:picLocks noGrp="1" noChangeAspect="1"/>
          </p:cNvPicPr>
          <p:nvPr>
            <p:ph idx="1"/>
          </p:nvPr>
        </p:nvPicPr>
        <p:blipFill>
          <a:blip r:embed="rId2"/>
          <a:stretch>
            <a:fillRect/>
          </a:stretch>
        </p:blipFill>
        <p:spPr>
          <a:xfrm>
            <a:off x="1065322" y="783304"/>
            <a:ext cx="3776144" cy="5895073"/>
          </a:xfrm>
        </p:spPr>
      </p:pic>
      <p:pic>
        <p:nvPicPr>
          <p:cNvPr id="7" name="Picture 6">
            <a:extLst>
              <a:ext uri="{FF2B5EF4-FFF2-40B4-BE49-F238E27FC236}">
                <a16:creationId xmlns:a16="http://schemas.microsoft.com/office/drawing/2014/main" id="{7F37F721-ECBC-428E-9E6F-253AE626F858}"/>
              </a:ext>
            </a:extLst>
          </p:cNvPr>
          <p:cNvPicPr>
            <a:picLocks noChangeAspect="1"/>
          </p:cNvPicPr>
          <p:nvPr/>
        </p:nvPicPr>
        <p:blipFill>
          <a:blip r:embed="rId3"/>
          <a:stretch>
            <a:fillRect/>
          </a:stretch>
        </p:blipFill>
        <p:spPr>
          <a:xfrm>
            <a:off x="5087828" y="783304"/>
            <a:ext cx="6038850" cy="2447925"/>
          </a:xfrm>
          <a:prstGeom prst="rect">
            <a:avLst/>
          </a:prstGeom>
        </p:spPr>
      </p:pic>
      <p:pic>
        <p:nvPicPr>
          <p:cNvPr id="9" name="Picture 8">
            <a:extLst>
              <a:ext uri="{FF2B5EF4-FFF2-40B4-BE49-F238E27FC236}">
                <a16:creationId xmlns:a16="http://schemas.microsoft.com/office/drawing/2014/main" id="{4C50CE7A-7ECC-4722-BC78-BC3604777475}"/>
              </a:ext>
            </a:extLst>
          </p:cNvPr>
          <p:cNvPicPr>
            <a:picLocks noChangeAspect="1"/>
          </p:cNvPicPr>
          <p:nvPr/>
        </p:nvPicPr>
        <p:blipFill>
          <a:blip r:embed="rId4"/>
          <a:stretch>
            <a:fillRect/>
          </a:stretch>
        </p:blipFill>
        <p:spPr>
          <a:xfrm>
            <a:off x="5692665" y="3534515"/>
            <a:ext cx="4829175" cy="2495550"/>
          </a:xfrm>
          <a:prstGeom prst="rect">
            <a:avLst/>
          </a:prstGeom>
        </p:spPr>
      </p:pic>
    </p:spTree>
    <p:extLst>
      <p:ext uri="{BB962C8B-B14F-4D97-AF65-F5344CB8AC3E}">
        <p14:creationId xmlns:p14="http://schemas.microsoft.com/office/powerpoint/2010/main" val="32301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CA1C-8F03-4B6A-8621-4F9819A978F9}"/>
              </a:ext>
            </a:extLst>
          </p:cNvPr>
          <p:cNvSpPr>
            <a:spLocks noGrp="1"/>
          </p:cNvSpPr>
          <p:nvPr>
            <p:ph type="title"/>
          </p:nvPr>
        </p:nvSpPr>
        <p:spPr/>
        <p:txBody>
          <a:bodyPr/>
          <a:lstStyle/>
          <a:p>
            <a:r>
              <a:rPr lang="en-CA" dirty="0"/>
              <a:t>Intro</a:t>
            </a:r>
          </a:p>
        </p:txBody>
      </p:sp>
      <p:sp>
        <p:nvSpPr>
          <p:cNvPr id="3" name="Content Placeholder 2">
            <a:extLst>
              <a:ext uri="{FF2B5EF4-FFF2-40B4-BE49-F238E27FC236}">
                <a16:creationId xmlns:a16="http://schemas.microsoft.com/office/drawing/2014/main" id="{46E62FAB-954A-4F7D-B7EF-41ABE28AD4E2}"/>
              </a:ext>
            </a:extLst>
          </p:cNvPr>
          <p:cNvSpPr>
            <a:spLocks noGrp="1"/>
          </p:cNvSpPr>
          <p:nvPr>
            <p:ph idx="1"/>
          </p:nvPr>
        </p:nvSpPr>
        <p:spPr/>
        <p:txBody>
          <a:bodyPr>
            <a:normAutofit lnSpcReduction="10000"/>
          </a:bodyPr>
          <a:lstStyle/>
          <a:p>
            <a:pPr algn="just"/>
            <a:r>
              <a:rPr lang="en-US" b="0" i="0" dirty="0">
                <a:solidFill>
                  <a:srgbClr val="333333"/>
                </a:solidFill>
                <a:effectLst/>
                <a:latin typeface="inter-regular"/>
              </a:rPr>
              <a:t>Dart is a general-purpose, high-level modern programming language which is originally developed by Google. </a:t>
            </a:r>
          </a:p>
          <a:p>
            <a:pPr algn="just"/>
            <a:r>
              <a:rPr lang="en-US" dirty="0">
                <a:solidFill>
                  <a:srgbClr val="333333"/>
                </a:solidFill>
                <a:latin typeface="inter-regular"/>
              </a:rPr>
              <a:t>N</a:t>
            </a:r>
            <a:r>
              <a:rPr lang="en-US" b="0" i="0" dirty="0">
                <a:solidFill>
                  <a:srgbClr val="333333"/>
                </a:solidFill>
                <a:effectLst/>
                <a:latin typeface="inter-regular"/>
              </a:rPr>
              <a:t>ew programming language emerged in 2011, but its stable version was released in June 2017.</a:t>
            </a:r>
          </a:p>
          <a:p>
            <a:pPr algn="just"/>
            <a:r>
              <a:rPr lang="en-US" dirty="0">
                <a:solidFill>
                  <a:srgbClr val="333333"/>
                </a:solidFill>
                <a:latin typeface="inter-regular"/>
              </a:rPr>
              <a:t>It</a:t>
            </a:r>
            <a:r>
              <a:rPr lang="en-US" b="0" i="0" dirty="0">
                <a:solidFill>
                  <a:srgbClr val="333333"/>
                </a:solidFill>
                <a:effectLst/>
                <a:latin typeface="inter-regular"/>
              </a:rPr>
              <a:t> is a dynamic, class-based, object-oriented programming language with closure and lexical scope. Syntactically, it is quite similar to </a:t>
            </a:r>
            <a:r>
              <a:rPr lang="en-US" b="0" i="0" u="none" strike="noStrike" dirty="0">
                <a:solidFill>
                  <a:srgbClr val="008000"/>
                </a:solidFill>
                <a:effectLst/>
                <a:latin typeface="inter-regular"/>
                <a:hlinkClick r:id="rId2"/>
              </a:rPr>
              <a:t>Java</a:t>
            </a:r>
            <a:r>
              <a:rPr lang="en-US" b="0" i="0" dirty="0">
                <a:solidFill>
                  <a:srgbClr val="333333"/>
                </a:solidFill>
                <a:effectLst/>
                <a:latin typeface="inter-regular"/>
              </a:rPr>
              <a:t>, </a:t>
            </a:r>
            <a:r>
              <a:rPr lang="en-US" b="0" i="0" u="none" strike="noStrike" dirty="0">
                <a:solidFill>
                  <a:srgbClr val="008000"/>
                </a:solidFill>
                <a:effectLst/>
                <a:latin typeface="inter-regular"/>
                <a:hlinkClick r:id="rId3"/>
              </a:rPr>
              <a:t>C</a:t>
            </a:r>
            <a:r>
              <a:rPr lang="en-US" b="0" i="0" dirty="0">
                <a:solidFill>
                  <a:srgbClr val="333333"/>
                </a:solidFill>
                <a:effectLst/>
                <a:latin typeface="inter-regular"/>
              </a:rPr>
              <a:t>, and JavaScript. </a:t>
            </a:r>
          </a:p>
          <a:p>
            <a:pPr algn="just"/>
            <a:r>
              <a:rPr lang="en-US" b="0" i="0" dirty="0">
                <a:solidFill>
                  <a:srgbClr val="333333"/>
                </a:solidFill>
                <a:effectLst/>
                <a:latin typeface="inter-regular"/>
              </a:rPr>
              <a:t>Dart is an open-source programming language which is widely used to develop the mobile application, modern web-applications, desktop application, and the </a:t>
            </a:r>
            <a:r>
              <a:rPr lang="en-US" b="0" i="0" u="none" strike="noStrike" dirty="0">
                <a:solidFill>
                  <a:srgbClr val="008000"/>
                </a:solidFill>
                <a:effectLst/>
                <a:latin typeface="inter-regular"/>
                <a:hlinkClick r:id="rId4"/>
              </a:rPr>
              <a:t>Internet of Things</a:t>
            </a:r>
            <a:r>
              <a:rPr lang="en-US" b="0" i="0" dirty="0">
                <a:solidFill>
                  <a:srgbClr val="333333"/>
                </a:solidFill>
                <a:effectLst/>
                <a:latin typeface="inter-regular"/>
              </a:rPr>
              <a:t> (IoT) using by Flutter framework. </a:t>
            </a:r>
            <a:endParaRPr lang="en-CA" dirty="0"/>
          </a:p>
        </p:txBody>
      </p:sp>
    </p:spTree>
    <p:extLst>
      <p:ext uri="{BB962C8B-B14F-4D97-AF65-F5344CB8AC3E}">
        <p14:creationId xmlns:p14="http://schemas.microsoft.com/office/powerpoint/2010/main" val="156703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42A7-55C4-4BC9-8CB5-6B37D0B23E37}"/>
              </a:ext>
            </a:extLst>
          </p:cNvPr>
          <p:cNvSpPr>
            <a:spLocks noGrp="1"/>
          </p:cNvSpPr>
          <p:nvPr>
            <p:ph type="title"/>
          </p:nvPr>
        </p:nvSpPr>
        <p:spPr/>
        <p:txBody>
          <a:bodyPr/>
          <a:lstStyle/>
          <a:p>
            <a:r>
              <a:rPr lang="en-CA" dirty="0"/>
              <a:t>While, do while</a:t>
            </a:r>
          </a:p>
        </p:txBody>
      </p:sp>
      <p:pic>
        <p:nvPicPr>
          <p:cNvPr id="5" name="Content Placeholder 4">
            <a:extLst>
              <a:ext uri="{FF2B5EF4-FFF2-40B4-BE49-F238E27FC236}">
                <a16:creationId xmlns:a16="http://schemas.microsoft.com/office/drawing/2014/main" id="{797E9E30-DF3D-40CD-ACB2-20177F3BBBC7}"/>
              </a:ext>
            </a:extLst>
          </p:cNvPr>
          <p:cNvPicPr>
            <a:picLocks noGrp="1" noChangeAspect="1"/>
          </p:cNvPicPr>
          <p:nvPr>
            <p:ph idx="1"/>
          </p:nvPr>
        </p:nvPicPr>
        <p:blipFill>
          <a:blip r:embed="rId2"/>
          <a:stretch>
            <a:fillRect/>
          </a:stretch>
        </p:blipFill>
        <p:spPr>
          <a:xfrm>
            <a:off x="905523" y="2039125"/>
            <a:ext cx="3024696" cy="3597925"/>
          </a:xfrm>
        </p:spPr>
      </p:pic>
      <p:pic>
        <p:nvPicPr>
          <p:cNvPr id="7" name="Picture 6">
            <a:extLst>
              <a:ext uri="{FF2B5EF4-FFF2-40B4-BE49-F238E27FC236}">
                <a16:creationId xmlns:a16="http://schemas.microsoft.com/office/drawing/2014/main" id="{E4B64553-7EAB-461F-85C8-1C6BAFAA7003}"/>
              </a:ext>
            </a:extLst>
          </p:cNvPr>
          <p:cNvPicPr>
            <a:picLocks noChangeAspect="1"/>
          </p:cNvPicPr>
          <p:nvPr/>
        </p:nvPicPr>
        <p:blipFill>
          <a:blip r:embed="rId3"/>
          <a:stretch>
            <a:fillRect/>
          </a:stretch>
        </p:blipFill>
        <p:spPr>
          <a:xfrm>
            <a:off x="5270700" y="2039125"/>
            <a:ext cx="3341013" cy="3736813"/>
          </a:xfrm>
          <a:prstGeom prst="rect">
            <a:avLst/>
          </a:prstGeom>
        </p:spPr>
      </p:pic>
    </p:spTree>
    <p:extLst>
      <p:ext uri="{BB962C8B-B14F-4D97-AF65-F5344CB8AC3E}">
        <p14:creationId xmlns:p14="http://schemas.microsoft.com/office/powerpoint/2010/main" val="380832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9C01-FBCE-403A-962D-6D8D22E9ED78}"/>
              </a:ext>
            </a:extLst>
          </p:cNvPr>
          <p:cNvSpPr>
            <a:spLocks noGrp="1"/>
          </p:cNvSpPr>
          <p:nvPr>
            <p:ph type="title"/>
          </p:nvPr>
        </p:nvSpPr>
        <p:spPr/>
        <p:txBody>
          <a:bodyPr/>
          <a:lstStyle/>
          <a:p>
            <a:r>
              <a:rPr lang="en-CA" dirty="0"/>
              <a:t>For loop</a:t>
            </a:r>
          </a:p>
        </p:txBody>
      </p:sp>
      <p:pic>
        <p:nvPicPr>
          <p:cNvPr id="5" name="Content Placeholder 4">
            <a:extLst>
              <a:ext uri="{FF2B5EF4-FFF2-40B4-BE49-F238E27FC236}">
                <a16:creationId xmlns:a16="http://schemas.microsoft.com/office/drawing/2014/main" id="{EA0A56E6-DF97-4A5F-BFD2-9C22F120B5F1}"/>
              </a:ext>
            </a:extLst>
          </p:cNvPr>
          <p:cNvPicPr>
            <a:picLocks noGrp="1" noChangeAspect="1"/>
          </p:cNvPicPr>
          <p:nvPr>
            <p:ph idx="1"/>
          </p:nvPr>
        </p:nvPicPr>
        <p:blipFill>
          <a:blip r:embed="rId2"/>
          <a:stretch>
            <a:fillRect/>
          </a:stretch>
        </p:blipFill>
        <p:spPr>
          <a:xfrm>
            <a:off x="227989" y="2438638"/>
            <a:ext cx="3429518" cy="2825820"/>
          </a:xfrm>
        </p:spPr>
      </p:pic>
      <p:pic>
        <p:nvPicPr>
          <p:cNvPr id="7" name="Picture 6">
            <a:extLst>
              <a:ext uri="{FF2B5EF4-FFF2-40B4-BE49-F238E27FC236}">
                <a16:creationId xmlns:a16="http://schemas.microsoft.com/office/drawing/2014/main" id="{1092CD6C-99FE-4DD6-B9A6-3F25A4D6BD5B}"/>
              </a:ext>
            </a:extLst>
          </p:cNvPr>
          <p:cNvPicPr>
            <a:picLocks noChangeAspect="1"/>
          </p:cNvPicPr>
          <p:nvPr/>
        </p:nvPicPr>
        <p:blipFill>
          <a:blip r:embed="rId3"/>
          <a:stretch>
            <a:fillRect/>
          </a:stretch>
        </p:blipFill>
        <p:spPr>
          <a:xfrm>
            <a:off x="3781796" y="2022748"/>
            <a:ext cx="4095750" cy="3657600"/>
          </a:xfrm>
          <a:prstGeom prst="rect">
            <a:avLst/>
          </a:prstGeom>
        </p:spPr>
      </p:pic>
      <p:pic>
        <p:nvPicPr>
          <p:cNvPr id="9" name="Picture 8">
            <a:extLst>
              <a:ext uri="{FF2B5EF4-FFF2-40B4-BE49-F238E27FC236}">
                <a16:creationId xmlns:a16="http://schemas.microsoft.com/office/drawing/2014/main" id="{BEE4AFA3-D671-4997-B1F5-BDE83B8C6A26}"/>
              </a:ext>
            </a:extLst>
          </p:cNvPr>
          <p:cNvPicPr>
            <a:picLocks noChangeAspect="1"/>
          </p:cNvPicPr>
          <p:nvPr/>
        </p:nvPicPr>
        <p:blipFill>
          <a:blip r:embed="rId4"/>
          <a:stretch>
            <a:fillRect/>
          </a:stretch>
        </p:blipFill>
        <p:spPr>
          <a:xfrm>
            <a:off x="8140823" y="2181342"/>
            <a:ext cx="3513247" cy="2665935"/>
          </a:xfrm>
          <a:prstGeom prst="rect">
            <a:avLst/>
          </a:prstGeom>
        </p:spPr>
      </p:pic>
    </p:spTree>
    <p:extLst>
      <p:ext uri="{BB962C8B-B14F-4D97-AF65-F5344CB8AC3E}">
        <p14:creationId xmlns:p14="http://schemas.microsoft.com/office/powerpoint/2010/main" val="2854419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C7BC5-2B92-403C-94F0-4727D58C5218}"/>
              </a:ext>
            </a:extLst>
          </p:cNvPr>
          <p:cNvSpPr>
            <a:spLocks noGrp="1"/>
          </p:cNvSpPr>
          <p:nvPr>
            <p:ph type="title"/>
          </p:nvPr>
        </p:nvSpPr>
        <p:spPr>
          <a:xfrm>
            <a:off x="838200" y="365125"/>
            <a:ext cx="10515600" cy="771217"/>
          </a:xfrm>
        </p:spPr>
        <p:txBody>
          <a:bodyPr/>
          <a:lstStyle/>
          <a:p>
            <a:r>
              <a:rPr lang="en-CA" dirty="0"/>
              <a:t>Enhanced For Loop, </a:t>
            </a:r>
            <a:r>
              <a:rPr lang="en-CA" dirty="0" err="1"/>
              <a:t>boolean</a:t>
            </a:r>
            <a:endParaRPr lang="en-CA" dirty="0"/>
          </a:p>
        </p:txBody>
      </p:sp>
      <p:pic>
        <p:nvPicPr>
          <p:cNvPr id="5" name="Content Placeholder 4">
            <a:extLst>
              <a:ext uri="{FF2B5EF4-FFF2-40B4-BE49-F238E27FC236}">
                <a16:creationId xmlns:a16="http://schemas.microsoft.com/office/drawing/2014/main" id="{649DEAE9-F3E3-4952-8979-8FB40BA40A0D}"/>
              </a:ext>
            </a:extLst>
          </p:cNvPr>
          <p:cNvPicPr>
            <a:picLocks noGrp="1" noChangeAspect="1"/>
          </p:cNvPicPr>
          <p:nvPr>
            <p:ph idx="1"/>
          </p:nvPr>
        </p:nvPicPr>
        <p:blipFill>
          <a:blip r:embed="rId2"/>
          <a:stretch>
            <a:fillRect/>
          </a:stretch>
        </p:blipFill>
        <p:spPr>
          <a:xfrm>
            <a:off x="825993" y="1388847"/>
            <a:ext cx="4094965" cy="3170295"/>
          </a:xfrm>
        </p:spPr>
      </p:pic>
      <p:pic>
        <p:nvPicPr>
          <p:cNvPr id="7" name="Picture 6">
            <a:extLst>
              <a:ext uri="{FF2B5EF4-FFF2-40B4-BE49-F238E27FC236}">
                <a16:creationId xmlns:a16="http://schemas.microsoft.com/office/drawing/2014/main" id="{8B0DDDE4-D65E-45AB-B6CF-7F10242DF361}"/>
              </a:ext>
            </a:extLst>
          </p:cNvPr>
          <p:cNvPicPr>
            <a:picLocks noChangeAspect="1"/>
          </p:cNvPicPr>
          <p:nvPr/>
        </p:nvPicPr>
        <p:blipFill>
          <a:blip r:embed="rId3"/>
          <a:stretch>
            <a:fillRect/>
          </a:stretch>
        </p:blipFill>
        <p:spPr>
          <a:xfrm>
            <a:off x="6096000" y="1278439"/>
            <a:ext cx="4591050" cy="3724275"/>
          </a:xfrm>
          <a:prstGeom prst="rect">
            <a:avLst/>
          </a:prstGeom>
        </p:spPr>
      </p:pic>
      <p:pic>
        <p:nvPicPr>
          <p:cNvPr id="8" name="Content Placeholder 4">
            <a:extLst>
              <a:ext uri="{FF2B5EF4-FFF2-40B4-BE49-F238E27FC236}">
                <a16:creationId xmlns:a16="http://schemas.microsoft.com/office/drawing/2014/main" id="{59D6E761-E7CE-4733-89C7-2371459F00A5}"/>
              </a:ext>
            </a:extLst>
          </p:cNvPr>
          <p:cNvPicPr>
            <a:picLocks noChangeAspect="1"/>
          </p:cNvPicPr>
          <p:nvPr/>
        </p:nvPicPr>
        <p:blipFill>
          <a:blip r:embed="rId4"/>
          <a:stretch>
            <a:fillRect/>
          </a:stretch>
        </p:blipFill>
        <p:spPr>
          <a:xfrm>
            <a:off x="1203480" y="5002714"/>
            <a:ext cx="3162300" cy="1619250"/>
          </a:xfrm>
          <a:prstGeom prst="rect">
            <a:avLst/>
          </a:prstGeom>
        </p:spPr>
      </p:pic>
    </p:spTree>
    <p:extLst>
      <p:ext uri="{BB962C8B-B14F-4D97-AF65-F5344CB8AC3E}">
        <p14:creationId xmlns:p14="http://schemas.microsoft.com/office/powerpoint/2010/main" val="3502760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1172-213A-4FCB-A1EA-60782CB65710}"/>
              </a:ext>
            </a:extLst>
          </p:cNvPr>
          <p:cNvSpPr>
            <a:spLocks noGrp="1"/>
          </p:cNvSpPr>
          <p:nvPr>
            <p:ph type="title"/>
          </p:nvPr>
        </p:nvSpPr>
        <p:spPr/>
        <p:txBody>
          <a:bodyPr/>
          <a:lstStyle/>
          <a:p>
            <a:r>
              <a:rPr lang="en-CA" dirty="0"/>
              <a:t>Function</a:t>
            </a:r>
          </a:p>
        </p:txBody>
      </p:sp>
      <p:pic>
        <p:nvPicPr>
          <p:cNvPr id="6" name="Picture 5">
            <a:extLst>
              <a:ext uri="{FF2B5EF4-FFF2-40B4-BE49-F238E27FC236}">
                <a16:creationId xmlns:a16="http://schemas.microsoft.com/office/drawing/2014/main" id="{0DA54A9D-3831-44C7-B89B-F1646C66CAB4}"/>
              </a:ext>
            </a:extLst>
          </p:cNvPr>
          <p:cNvPicPr>
            <a:picLocks noChangeAspect="1"/>
          </p:cNvPicPr>
          <p:nvPr/>
        </p:nvPicPr>
        <p:blipFill>
          <a:blip r:embed="rId2"/>
          <a:stretch>
            <a:fillRect/>
          </a:stretch>
        </p:blipFill>
        <p:spPr>
          <a:xfrm>
            <a:off x="3382610" y="249237"/>
            <a:ext cx="6772275" cy="3152775"/>
          </a:xfrm>
          <a:prstGeom prst="rect">
            <a:avLst/>
          </a:prstGeom>
        </p:spPr>
      </p:pic>
      <p:pic>
        <p:nvPicPr>
          <p:cNvPr id="8" name="Picture 7">
            <a:extLst>
              <a:ext uri="{FF2B5EF4-FFF2-40B4-BE49-F238E27FC236}">
                <a16:creationId xmlns:a16="http://schemas.microsoft.com/office/drawing/2014/main" id="{06FF5842-6663-4EB1-90D2-7D387EC99411}"/>
              </a:ext>
            </a:extLst>
          </p:cNvPr>
          <p:cNvPicPr>
            <a:picLocks noChangeAspect="1"/>
          </p:cNvPicPr>
          <p:nvPr/>
        </p:nvPicPr>
        <p:blipFill>
          <a:blip r:embed="rId3"/>
          <a:stretch>
            <a:fillRect/>
          </a:stretch>
        </p:blipFill>
        <p:spPr>
          <a:xfrm>
            <a:off x="695186" y="3579273"/>
            <a:ext cx="5972175" cy="2933700"/>
          </a:xfrm>
          <a:prstGeom prst="rect">
            <a:avLst/>
          </a:prstGeom>
        </p:spPr>
      </p:pic>
    </p:spTree>
    <p:extLst>
      <p:ext uri="{BB962C8B-B14F-4D97-AF65-F5344CB8AC3E}">
        <p14:creationId xmlns:p14="http://schemas.microsoft.com/office/powerpoint/2010/main" val="267389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2B3F-E90E-4D83-A554-EF0FB9F2450B}"/>
              </a:ext>
            </a:extLst>
          </p:cNvPr>
          <p:cNvSpPr>
            <a:spLocks noGrp="1"/>
          </p:cNvSpPr>
          <p:nvPr>
            <p:ph type="title"/>
          </p:nvPr>
        </p:nvSpPr>
        <p:spPr/>
        <p:txBody>
          <a:bodyPr/>
          <a:lstStyle/>
          <a:p>
            <a:r>
              <a:rPr lang="en-US" b="0" i="0" dirty="0">
                <a:solidFill>
                  <a:srgbClr val="333333"/>
                </a:solidFill>
                <a:effectLst/>
                <a:latin typeface="inter-regular"/>
              </a:rPr>
              <a:t>Anonymous function </a:t>
            </a:r>
            <a:endParaRPr lang="en-CA" dirty="0"/>
          </a:p>
        </p:txBody>
      </p:sp>
      <p:sp>
        <p:nvSpPr>
          <p:cNvPr id="3" name="Content Placeholder 2">
            <a:extLst>
              <a:ext uri="{FF2B5EF4-FFF2-40B4-BE49-F238E27FC236}">
                <a16:creationId xmlns:a16="http://schemas.microsoft.com/office/drawing/2014/main" id="{34501347-3E35-4CA4-8B3F-52777F0434D5}"/>
              </a:ext>
            </a:extLst>
          </p:cNvPr>
          <p:cNvSpPr>
            <a:spLocks noGrp="1"/>
          </p:cNvSpPr>
          <p:nvPr>
            <p:ph idx="1"/>
          </p:nvPr>
        </p:nvSpPr>
        <p:spPr/>
        <p:txBody>
          <a:bodyPr/>
          <a:lstStyle/>
          <a:p>
            <a:r>
              <a:rPr lang="en-US" b="0" i="0" dirty="0">
                <a:solidFill>
                  <a:srgbClr val="333333"/>
                </a:solidFill>
                <a:effectLst/>
                <a:latin typeface="inter-regular"/>
              </a:rPr>
              <a:t>In the below example, we defined an anonymous function called for each item in the list and printed the strings with its specified index value.</a:t>
            </a:r>
            <a:endParaRPr lang="en-CA" dirty="0"/>
          </a:p>
        </p:txBody>
      </p:sp>
      <p:pic>
        <p:nvPicPr>
          <p:cNvPr id="5" name="Picture 4">
            <a:extLst>
              <a:ext uri="{FF2B5EF4-FFF2-40B4-BE49-F238E27FC236}">
                <a16:creationId xmlns:a16="http://schemas.microsoft.com/office/drawing/2014/main" id="{5F00DC01-2AC8-495C-9D13-0413B9F49E79}"/>
              </a:ext>
            </a:extLst>
          </p:cNvPr>
          <p:cNvPicPr>
            <a:picLocks noChangeAspect="1"/>
          </p:cNvPicPr>
          <p:nvPr/>
        </p:nvPicPr>
        <p:blipFill>
          <a:blip r:embed="rId2"/>
          <a:stretch>
            <a:fillRect/>
          </a:stretch>
        </p:blipFill>
        <p:spPr>
          <a:xfrm>
            <a:off x="1396605" y="4001294"/>
            <a:ext cx="2603160" cy="1447747"/>
          </a:xfrm>
          <a:prstGeom prst="rect">
            <a:avLst/>
          </a:prstGeom>
        </p:spPr>
      </p:pic>
      <p:pic>
        <p:nvPicPr>
          <p:cNvPr id="6" name="Picture 5">
            <a:extLst>
              <a:ext uri="{FF2B5EF4-FFF2-40B4-BE49-F238E27FC236}">
                <a16:creationId xmlns:a16="http://schemas.microsoft.com/office/drawing/2014/main" id="{ADF7C15D-DF4F-43AA-90F3-981C7B6FAAAB}"/>
              </a:ext>
            </a:extLst>
          </p:cNvPr>
          <p:cNvPicPr>
            <a:picLocks noChangeAspect="1"/>
          </p:cNvPicPr>
          <p:nvPr/>
        </p:nvPicPr>
        <p:blipFill>
          <a:blip r:embed="rId3"/>
          <a:stretch>
            <a:fillRect/>
          </a:stretch>
        </p:blipFill>
        <p:spPr>
          <a:xfrm>
            <a:off x="4931268" y="3675632"/>
            <a:ext cx="5276850" cy="1885950"/>
          </a:xfrm>
          <a:prstGeom prst="rect">
            <a:avLst/>
          </a:prstGeom>
        </p:spPr>
      </p:pic>
    </p:spTree>
    <p:extLst>
      <p:ext uri="{BB962C8B-B14F-4D97-AF65-F5344CB8AC3E}">
        <p14:creationId xmlns:p14="http://schemas.microsoft.com/office/powerpoint/2010/main" val="3973910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54A94-EC3D-4A5E-9E14-D319F5DFDE80}"/>
              </a:ext>
            </a:extLst>
          </p:cNvPr>
          <p:cNvSpPr>
            <a:spLocks noGrp="1"/>
          </p:cNvSpPr>
          <p:nvPr>
            <p:ph type="title"/>
          </p:nvPr>
        </p:nvSpPr>
        <p:spPr>
          <a:xfrm>
            <a:off x="838200" y="365125"/>
            <a:ext cx="10515600" cy="824483"/>
          </a:xfrm>
        </p:spPr>
        <p:txBody>
          <a:bodyPr/>
          <a:lstStyle/>
          <a:p>
            <a:r>
              <a:rPr lang="en-CA" dirty="0"/>
              <a:t>Recursion</a:t>
            </a:r>
          </a:p>
        </p:txBody>
      </p:sp>
      <p:sp>
        <p:nvSpPr>
          <p:cNvPr id="9" name="Content Placeholder 8">
            <a:extLst>
              <a:ext uri="{FF2B5EF4-FFF2-40B4-BE49-F238E27FC236}">
                <a16:creationId xmlns:a16="http://schemas.microsoft.com/office/drawing/2014/main" id="{617E4635-B5F9-4F16-8893-533DEF39D373}"/>
              </a:ext>
            </a:extLst>
          </p:cNvPr>
          <p:cNvSpPr>
            <a:spLocks noGrp="1"/>
          </p:cNvSpPr>
          <p:nvPr>
            <p:ph idx="1"/>
          </p:nvPr>
        </p:nvSpPr>
        <p:spPr/>
        <p:txBody>
          <a:bodyPr/>
          <a:lstStyle/>
          <a:p>
            <a:endParaRPr lang="en-CA"/>
          </a:p>
        </p:txBody>
      </p:sp>
      <p:pic>
        <p:nvPicPr>
          <p:cNvPr id="11" name="Picture 10">
            <a:extLst>
              <a:ext uri="{FF2B5EF4-FFF2-40B4-BE49-F238E27FC236}">
                <a16:creationId xmlns:a16="http://schemas.microsoft.com/office/drawing/2014/main" id="{C3B5F8F4-B547-4426-B77A-B1F810CBC57F}"/>
              </a:ext>
            </a:extLst>
          </p:cNvPr>
          <p:cNvPicPr>
            <a:picLocks noChangeAspect="1"/>
          </p:cNvPicPr>
          <p:nvPr/>
        </p:nvPicPr>
        <p:blipFill>
          <a:blip r:embed="rId2"/>
          <a:stretch>
            <a:fillRect/>
          </a:stretch>
        </p:blipFill>
        <p:spPr>
          <a:xfrm>
            <a:off x="1132386" y="1595437"/>
            <a:ext cx="8578352" cy="4351338"/>
          </a:xfrm>
          <a:prstGeom prst="rect">
            <a:avLst/>
          </a:prstGeom>
        </p:spPr>
      </p:pic>
    </p:spTree>
    <p:extLst>
      <p:ext uri="{BB962C8B-B14F-4D97-AF65-F5344CB8AC3E}">
        <p14:creationId xmlns:p14="http://schemas.microsoft.com/office/powerpoint/2010/main" val="168774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5363-75EC-45A6-AA8E-B49405E9C46B}"/>
              </a:ext>
            </a:extLst>
          </p:cNvPr>
          <p:cNvSpPr>
            <a:spLocks noGrp="1"/>
          </p:cNvSpPr>
          <p:nvPr>
            <p:ph type="title"/>
          </p:nvPr>
        </p:nvSpPr>
        <p:spPr>
          <a:xfrm>
            <a:off x="296662" y="63284"/>
            <a:ext cx="10515600" cy="1325563"/>
          </a:xfrm>
        </p:spPr>
        <p:txBody>
          <a:bodyPr/>
          <a:lstStyle/>
          <a:p>
            <a:r>
              <a:rPr lang="en-CA" dirty="0"/>
              <a:t>Class and Objects</a:t>
            </a:r>
          </a:p>
        </p:txBody>
      </p:sp>
      <p:pic>
        <p:nvPicPr>
          <p:cNvPr id="5" name="Content Placeholder 4">
            <a:extLst>
              <a:ext uri="{FF2B5EF4-FFF2-40B4-BE49-F238E27FC236}">
                <a16:creationId xmlns:a16="http://schemas.microsoft.com/office/drawing/2014/main" id="{175F7256-B73B-4675-A2C2-4DF093BFA8A5}"/>
              </a:ext>
            </a:extLst>
          </p:cNvPr>
          <p:cNvPicPr>
            <a:picLocks noGrp="1" noChangeAspect="1"/>
          </p:cNvPicPr>
          <p:nvPr>
            <p:ph idx="1"/>
          </p:nvPr>
        </p:nvPicPr>
        <p:blipFill>
          <a:blip r:embed="rId2"/>
          <a:stretch>
            <a:fillRect/>
          </a:stretch>
        </p:blipFill>
        <p:spPr>
          <a:xfrm>
            <a:off x="1553685" y="2466975"/>
            <a:ext cx="2000250" cy="1924050"/>
          </a:xfrm>
        </p:spPr>
      </p:pic>
      <p:pic>
        <p:nvPicPr>
          <p:cNvPr id="4" name="Picture 3">
            <a:extLst>
              <a:ext uri="{FF2B5EF4-FFF2-40B4-BE49-F238E27FC236}">
                <a16:creationId xmlns:a16="http://schemas.microsoft.com/office/drawing/2014/main" id="{88EECF9D-8B41-4B03-9BE3-8C583E8FB930}"/>
              </a:ext>
            </a:extLst>
          </p:cNvPr>
          <p:cNvPicPr>
            <a:picLocks noChangeAspect="1"/>
          </p:cNvPicPr>
          <p:nvPr/>
        </p:nvPicPr>
        <p:blipFill>
          <a:blip r:embed="rId3"/>
          <a:stretch>
            <a:fillRect/>
          </a:stretch>
        </p:blipFill>
        <p:spPr>
          <a:xfrm>
            <a:off x="4989251" y="447066"/>
            <a:ext cx="6787950" cy="5943415"/>
          </a:xfrm>
          <a:prstGeom prst="rect">
            <a:avLst/>
          </a:prstGeom>
        </p:spPr>
      </p:pic>
    </p:spTree>
    <p:extLst>
      <p:ext uri="{BB962C8B-B14F-4D97-AF65-F5344CB8AC3E}">
        <p14:creationId xmlns:p14="http://schemas.microsoft.com/office/powerpoint/2010/main" val="318298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D6D5-69A6-40F5-A918-1F079B2B2F70}"/>
              </a:ext>
            </a:extLst>
          </p:cNvPr>
          <p:cNvSpPr>
            <a:spLocks noGrp="1"/>
          </p:cNvSpPr>
          <p:nvPr>
            <p:ph type="title"/>
          </p:nvPr>
        </p:nvSpPr>
        <p:spPr/>
        <p:txBody>
          <a:bodyPr/>
          <a:lstStyle/>
          <a:p>
            <a:r>
              <a:rPr lang="en-CA" dirty="0"/>
              <a:t>Constructor</a:t>
            </a:r>
          </a:p>
        </p:txBody>
      </p:sp>
      <p:pic>
        <p:nvPicPr>
          <p:cNvPr id="8" name="Picture 7">
            <a:extLst>
              <a:ext uri="{FF2B5EF4-FFF2-40B4-BE49-F238E27FC236}">
                <a16:creationId xmlns:a16="http://schemas.microsoft.com/office/drawing/2014/main" id="{89441DB6-0FE2-434A-B61E-B315D8AB8192}"/>
              </a:ext>
            </a:extLst>
          </p:cNvPr>
          <p:cNvPicPr>
            <a:picLocks noChangeAspect="1"/>
          </p:cNvPicPr>
          <p:nvPr/>
        </p:nvPicPr>
        <p:blipFill>
          <a:blip r:embed="rId2"/>
          <a:stretch>
            <a:fillRect/>
          </a:stretch>
        </p:blipFill>
        <p:spPr>
          <a:xfrm>
            <a:off x="5276850" y="206729"/>
            <a:ext cx="4991100" cy="2733675"/>
          </a:xfrm>
          <a:prstGeom prst="rect">
            <a:avLst/>
          </a:prstGeom>
        </p:spPr>
      </p:pic>
      <p:pic>
        <p:nvPicPr>
          <p:cNvPr id="10" name="Picture 9">
            <a:extLst>
              <a:ext uri="{FF2B5EF4-FFF2-40B4-BE49-F238E27FC236}">
                <a16:creationId xmlns:a16="http://schemas.microsoft.com/office/drawing/2014/main" id="{16215175-B8EF-4BE9-A7FE-6CC538E88958}"/>
              </a:ext>
            </a:extLst>
          </p:cNvPr>
          <p:cNvPicPr>
            <a:picLocks noChangeAspect="1"/>
          </p:cNvPicPr>
          <p:nvPr/>
        </p:nvPicPr>
        <p:blipFill>
          <a:blip r:embed="rId3"/>
          <a:stretch>
            <a:fillRect/>
          </a:stretch>
        </p:blipFill>
        <p:spPr>
          <a:xfrm>
            <a:off x="2214054" y="3600357"/>
            <a:ext cx="6915150" cy="2533650"/>
          </a:xfrm>
          <a:prstGeom prst="rect">
            <a:avLst/>
          </a:prstGeom>
        </p:spPr>
      </p:pic>
    </p:spTree>
    <p:extLst>
      <p:ext uri="{BB962C8B-B14F-4D97-AF65-F5344CB8AC3E}">
        <p14:creationId xmlns:p14="http://schemas.microsoft.com/office/powerpoint/2010/main" val="4127595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B30D-B205-4EC9-A646-22651C912F01}"/>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9D3B1012-8BF0-4E0A-B5B5-666E687375B7}"/>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7C632699-A95E-4B67-AAED-DA75382B3D88}"/>
              </a:ext>
            </a:extLst>
          </p:cNvPr>
          <p:cNvPicPr>
            <a:picLocks noChangeAspect="1"/>
          </p:cNvPicPr>
          <p:nvPr/>
        </p:nvPicPr>
        <p:blipFill>
          <a:blip r:embed="rId2"/>
          <a:stretch>
            <a:fillRect/>
          </a:stretch>
        </p:blipFill>
        <p:spPr>
          <a:xfrm>
            <a:off x="3499281" y="0"/>
            <a:ext cx="5193437" cy="6858000"/>
          </a:xfrm>
          <a:prstGeom prst="rect">
            <a:avLst/>
          </a:prstGeom>
        </p:spPr>
      </p:pic>
    </p:spTree>
    <p:extLst>
      <p:ext uri="{BB962C8B-B14F-4D97-AF65-F5344CB8AC3E}">
        <p14:creationId xmlns:p14="http://schemas.microsoft.com/office/powerpoint/2010/main" val="921948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D16-15BC-4075-AB5D-9E8348240AD2}"/>
              </a:ext>
            </a:extLst>
          </p:cNvPr>
          <p:cNvSpPr>
            <a:spLocks noGrp="1"/>
          </p:cNvSpPr>
          <p:nvPr>
            <p:ph type="title"/>
          </p:nvPr>
        </p:nvSpPr>
        <p:spPr>
          <a:xfrm>
            <a:off x="133165" y="365125"/>
            <a:ext cx="11913833" cy="1325563"/>
          </a:xfrm>
        </p:spPr>
        <p:txBody>
          <a:bodyPr>
            <a:normAutofit fontScale="90000"/>
          </a:bodyPr>
          <a:lstStyle/>
          <a:p>
            <a:r>
              <a:rPr lang="en-US" b="0" i="0" dirty="0">
                <a:solidFill>
                  <a:srgbClr val="610B38"/>
                </a:solidFill>
                <a:effectLst/>
                <a:latin typeface="erdana"/>
              </a:rPr>
              <a:t>Difference Between Class Variable and Instance Variable</a:t>
            </a:r>
            <a:br>
              <a:rPr lang="en-US" b="0" i="0" dirty="0">
                <a:solidFill>
                  <a:srgbClr val="610B38"/>
                </a:solidFill>
                <a:effectLst/>
                <a:latin typeface="erdana"/>
              </a:rPr>
            </a:br>
            <a:endParaRPr lang="en-CA" dirty="0"/>
          </a:p>
        </p:txBody>
      </p:sp>
      <p:pic>
        <p:nvPicPr>
          <p:cNvPr id="5" name="Content Placeholder 4">
            <a:extLst>
              <a:ext uri="{FF2B5EF4-FFF2-40B4-BE49-F238E27FC236}">
                <a16:creationId xmlns:a16="http://schemas.microsoft.com/office/drawing/2014/main" id="{9AD7879F-FB3D-4ED7-A835-65C4DC996E4D}"/>
              </a:ext>
            </a:extLst>
          </p:cNvPr>
          <p:cNvPicPr>
            <a:picLocks noGrp="1" noChangeAspect="1"/>
          </p:cNvPicPr>
          <p:nvPr>
            <p:ph idx="1"/>
          </p:nvPr>
        </p:nvPicPr>
        <p:blipFill>
          <a:blip r:embed="rId2"/>
          <a:stretch>
            <a:fillRect/>
          </a:stretch>
        </p:blipFill>
        <p:spPr>
          <a:xfrm>
            <a:off x="1571566" y="1358284"/>
            <a:ext cx="9048868" cy="4639354"/>
          </a:xfrm>
        </p:spPr>
      </p:pic>
    </p:spTree>
    <p:extLst>
      <p:ext uri="{BB962C8B-B14F-4D97-AF65-F5344CB8AC3E}">
        <p14:creationId xmlns:p14="http://schemas.microsoft.com/office/powerpoint/2010/main" val="55986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2C836-C157-4AA7-BA51-133AB1BFDFFD}"/>
              </a:ext>
            </a:extLst>
          </p:cNvPr>
          <p:cNvSpPr>
            <a:spLocks noGrp="1"/>
          </p:cNvSpPr>
          <p:nvPr>
            <p:ph type="title"/>
          </p:nvPr>
        </p:nvSpPr>
        <p:spPr/>
        <p:txBody>
          <a:bodyPr/>
          <a:lstStyle/>
          <a:p>
            <a:r>
              <a:rPr lang="en-CA" dirty="0"/>
              <a:t>Compiled language</a:t>
            </a:r>
          </a:p>
        </p:txBody>
      </p:sp>
      <p:sp>
        <p:nvSpPr>
          <p:cNvPr id="3" name="Content Placeholder 2">
            <a:extLst>
              <a:ext uri="{FF2B5EF4-FFF2-40B4-BE49-F238E27FC236}">
                <a16:creationId xmlns:a16="http://schemas.microsoft.com/office/drawing/2014/main" id="{15B26052-FA57-45DD-B464-26BC8CDBA90C}"/>
              </a:ext>
            </a:extLst>
          </p:cNvPr>
          <p:cNvSpPr>
            <a:spLocks noGrp="1"/>
          </p:cNvSpPr>
          <p:nvPr>
            <p:ph idx="1"/>
          </p:nvPr>
        </p:nvSpPr>
        <p:spPr/>
        <p:txBody>
          <a:bodyPr/>
          <a:lstStyle/>
          <a:p>
            <a:pPr algn="just">
              <a:buFont typeface="Arial" panose="020B0604020202020204" pitchFamily="34" charset="0"/>
              <a:buChar char="•"/>
            </a:pPr>
            <a:r>
              <a:rPr lang="en-US" dirty="0">
                <a:solidFill>
                  <a:srgbClr val="333333"/>
                </a:solidFill>
                <a:latin typeface="inter-regular"/>
              </a:rPr>
              <a:t>S</a:t>
            </a:r>
            <a:r>
              <a:rPr lang="en-US" b="0" i="0" dirty="0">
                <a:solidFill>
                  <a:srgbClr val="333333"/>
                </a:solidFill>
                <a:effectLst/>
                <a:latin typeface="inter-regular"/>
              </a:rPr>
              <a:t>upports two types of compilation techniques</a:t>
            </a:r>
            <a:endParaRPr lang="en-US" b="1" i="0" dirty="0">
              <a:solidFill>
                <a:srgbClr val="000000"/>
              </a:solidFill>
              <a:effectLst/>
              <a:latin typeface="inter-bold"/>
            </a:endParaRPr>
          </a:p>
          <a:p>
            <a:pPr lvl="1" algn="just"/>
            <a:r>
              <a:rPr lang="en-US" b="1" i="0" dirty="0">
                <a:solidFill>
                  <a:srgbClr val="000000"/>
                </a:solidFill>
                <a:effectLst/>
                <a:latin typeface="inter-bold"/>
              </a:rPr>
              <a:t>AOT (Ahead of Time) -</a:t>
            </a:r>
            <a:r>
              <a:rPr lang="en-US" b="0" i="0" dirty="0">
                <a:solidFill>
                  <a:srgbClr val="000000"/>
                </a:solidFill>
                <a:effectLst/>
                <a:latin typeface="inter-regular"/>
              </a:rPr>
              <a:t> It converts the Dart code in the optimized JavaScript code with the help of the dar2js compiler and runs on all modern web-browser. It compiles the code at build time.</a:t>
            </a:r>
          </a:p>
          <a:p>
            <a:pPr lvl="1" algn="just"/>
            <a:r>
              <a:rPr lang="en-US" b="1" i="0" dirty="0">
                <a:solidFill>
                  <a:srgbClr val="000000"/>
                </a:solidFill>
                <a:effectLst/>
                <a:latin typeface="inter-bold"/>
              </a:rPr>
              <a:t>JOT (Just-In-Time) -</a:t>
            </a:r>
            <a:r>
              <a:rPr lang="en-US" b="0" i="0" dirty="0">
                <a:solidFill>
                  <a:srgbClr val="000000"/>
                </a:solidFill>
                <a:effectLst/>
                <a:latin typeface="inter-regular"/>
              </a:rPr>
              <a:t> It converts the byte code in the machine code (native code)</a:t>
            </a:r>
          </a:p>
          <a:p>
            <a:endParaRPr lang="en-CA" dirty="0"/>
          </a:p>
        </p:txBody>
      </p:sp>
    </p:spTree>
    <p:extLst>
      <p:ext uri="{BB962C8B-B14F-4D97-AF65-F5344CB8AC3E}">
        <p14:creationId xmlns:p14="http://schemas.microsoft.com/office/powerpoint/2010/main" val="2460592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43BFE-D09A-4F9B-B8F7-F1D2ADA4DECE}"/>
              </a:ext>
            </a:extLst>
          </p:cNvPr>
          <p:cNvSpPr>
            <a:spLocks noGrp="1"/>
          </p:cNvSpPr>
          <p:nvPr>
            <p:ph type="title"/>
          </p:nvPr>
        </p:nvSpPr>
        <p:spPr/>
        <p:txBody>
          <a:bodyPr/>
          <a:lstStyle/>
          <a:p>
            <a:r>
              <a:rPr lang="en-CA" dirty="0"/>
              <a:t>Static keyword</a:t>
            </a:r>
          </a:p>
        </p:txBody>
      </p:sp>
      <p:sp>
        <p:nvSpPr>
          <p:cNvPr id="4" name="Content Placeholder 3">
            <a:extLst>
              <a:ext uri="{FF2B5EF4-FFF2-40B4-BE49-F238E27FC236}">
                <a16:creationId xmlns:a16="http://schemas.microsoft.com/office/drawing/2014/main" id="{4EF56DBE-4526-4F19-B0AB-8199F3AA6E53}"/>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7872CCAE-EBFF-49F1-A103-015B06990ED9}"/>
              </a:ext>
            </a:extLst>
          </p:cNvPr>
          <p:cNvPicPr>
            <a:picLocks noChangeAspect="1"/>
          </p:cNvPicPr>
          <p:nvPr/>
        </p:nvPicPr>
        <p:blipFill>
          <a:blip r:embed="rId2"/>
          <a:stretch>
            <a:fillRect/>
          </a:stretch>
        </p:blipFill>
        <p:spPr>
          <a:xfrm>
            <a:off x="4255316" y="238125"/>
            <a:ext cx="7534275" cy="6381750"/>
          </a:xfrm>
          <a:prstGeom prst="rect">
            <a:avLst/>
          </a:prstGeom>
        </p:spPr>
      </p:pic>
    </p:spTree>
    <p:extLst>
      <p:ext uri="{BB962C8B-B14F-4D97-AF65-F5344CB8AC3E}">
        <p14:creationId xmlns:p14="http://schemas.microsoft.com/office/powerpoint/2010/main" val="240490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5F9D-CA31-46C0-BFE0-35E54AEDBFB9}"/>
              </a:ext>
            </a:extLst>
          </p:cNvPr>
          <p:cNvSpPr>
            <a:spLocks noGrp="1"/>
          </p:cNvSpPr>
          <p:nvPr>
            <p:ph type="title"/>
          </p:nvPr>
        </p:nvSpPr>
        <p:spPr/>
        <p:txBody>
          <a:bodyPr/>
          <a:lstStyle/>
          <a:p>
            <a:r>
              <a:rPr lang="en-CA" dirty="0"/>
              <a:t>super</a:t>
            </a:r>
          </a:p>
        </p:txBody>
      </p:sp>
      <p:pic>
        <p:nvPicPr>
          <p:cNvPr id="5" name="Content Placeholder 4">
            <a:extLst>
              <a:ext uri="{FF2B5EF4-FFF2-40B4-BE49-F238E27FC236}">
                <a16:creationId xmlns:a16="http://schemas.microsoft.com/office/drawing/2014/main" id="{E818AB59-C548-4A87-AE54-1485A65E4D69}"/>
              </a:ext>
            </a:extLst>
          </p:cNvPr>
          <p:cNvPicPr>
            <a:picLocks noGrp="1" noChangeAspect="1"/>
          </p:cNvPicPr>
          <p:nvPr>
            <p:ph idx="1"/>
          </p:nvPr>
        </p:nvPicPr>
        <p:blipFill>
          <a:blip r:embed="rId2"/>
          <a:stretch>
            <a:fillRect/>
          </a:stretch>
        </p:blipFill>
        <p:spPr>
          <a:xfrm>
            <a:off x="3223437" y="1825625"/>
            <a:ext cx="5745125" cy="4351338"/>
          </a:xfrm>
        </p:spPr>
      </p:pic>
    </p:spTree>
    <p:extLst>
      <p:ext uri="{BB962C8B-B14F-4D97-AF65-F5344CB8AC3E}">
        <p14:creationId xmlns:p14="http://schemas.microsoft.com/office/powerpoint/2010/main" val="240953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D9E8-9580-4763-8A90-9DD173A9E9D9}"/>
              </a:ext>
            </a:extLst>
          </p:cNvPr>
          <p:cNvSpPr>
            <a:spLocks noGrp="1"/>
          </p:cNvSpPr>
          <p:nvPr>
            <p:ph type="title"/>
          </p:nvPr>
        </p:nvSpPr>
        <p:spPr>
          <a:xfrm>
            <a:off x="234519" y="72163"/>
            <a:ext cx="10515600" cy="638052"/>
          </a:xfrm>
        </p:spPr>
        <p:txBody>
          <a:bodyPr>
            <a:normAutofit fontScale="90000"/>
          </a:bodyPr>
          <a:lstStyle/>
          <a:p>
            <a:r>
              <a:rPr lang="en-CA" dirty="0"/>
              <a:t>Inheritance</a:t>
            </a:r>
          </a:p>
        </p:txBody>
      </p:sp>
      <p:pic>
        <p:nvPicPr>
          <p:cNvPr id="4" name="Picture 3">
            <a:extLst>
              <a:ext uri="{FF2B5EF4-FFF2-40B4-BE49-F238E27FC236}">
                <a16:creationId xmlns:a16="http://schemas.microsoft.com/office/drawing/2014/main" id="{629FEEFE-0284-4BBC-819A-1CF5CE5216C5}"/>
              </a:ext>
            </a:extLst>
          </p:cNvPr>
          <p:cNvPicPr>
            <a:picLocks noChangeAspect="1"/>
          </p:cNvPicPr>
          <p:nvPr/>
        </p:nvPicPr>
        <p:blipFill>
          <a:blip r:embed="rId2"/>
          <a:stretch>
            <a:fillRect/>
          </a:stretch>
        </p:blipFill>
        <p:spPr>
          <a:xfrm>
            <a:off x="638175" y="1092369"/>
            <a:ext cx="5457825" cy="4886325"/>
          </a:xfrm>
          <a:prstGeom prst="rect">
            <a:avLst/>
          </a:prstGeom>
        </p:spPr>
      </p:pic>
      <p:pic>
        <p:nvPicPr>
          <p:cNvPr id="11" name="Picture 10">
            <a:extLst>
              <a:ext uri="{FF2B5EF4-FFF2-40B4-BE49-F238E27FC236}">
                <a16:creationId xmlns:a16="http://schemas.microsoft.com/office/drawing/2014/main" id="{93321F11-9789-4D9F-8A27-8347733F8867}"/>
              </a:ext>
            </a:extLst>
          </p:cNvPr>
          <p:cNvPicPr>
            <a:picLocks noChangeAspect="1"/>
          </p:cNvPicPr>
          <p:nvPr/>
        </p:nvPicPr>
        <p:blipFill>
          <a:blip r:embed="rId3"/>
          <a:stretch>
            <a:fillRect/>
          </a:stretch>
        </p:blipFill>
        <p:spPr>
          <a:xfrm>
            <a:off x="6468585" y="1547442"/>
            <a:ext cx="4972050" cy="4295775"/>
          </a:xfrm>
          <a:prstGeom prst="rect">
            <a:avLst/>
          </a:prstGeom>
        </p:spPr>
      </p:pic>
    </p:spTree>
    <p:extLst>
      <p:ext uri="{BB962C8B-B14F-4D97-AF65-F5344CB8AC3E}">
        <p14:creationId xmlns:p14="http://schemas.microsoft.com/office/powerpoint/2010/main" val="2280239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0917-5E23-4ADE-8679-B3E8A9DC1DE0}"/>
              </a:ext>
            </a:extLst>
          </p:cNvPr>
          <p:cNvSpPr>
            <a:spLocks noGrp="1"/>
          </p:cNvSpPr>
          <p:nvPr>
            <p:ph type="title"/>
          </p:nvPr>
        </p:nvSpPr>
        <p:spPr>
          <a:xfrm>
            <a:off x="177318" y="0"/>
            <a:ext cx="10515600" cy="877749"/>
          </a:xfrm>
        </p:spPr>
        <p:txBody>
          <a:bodyPr/>
          <a:lstStyle/>
          <a:p>
            <a:r>
              <a:rPr lang="en-CA" dirty="0"/>
              <a:t>Cascading Super</a:t>
            </a:r>
          </a:p>
        </p:txBody>
      </p:sp>
      <p:sp>
        <p:nvSpPr>
          <p:cNvPr id="4" name="Content Placeholder 3">
            <a:extLst>
              <a:ext uri="{FF2B5EF4-FFF2-40B4-BE49-F238E27FC236}">
                <a16:creationId xmlns:a16="http://schemas.microsoft.com/office/drawing/2014/main" id="{6E6E9DBD-8178-4C31-B731-5BC467AC133A}"/>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FF1F284-E779-4DDC-9D0C-9361C95F870E}"/>
              </a:ext>
            </a:extLst>
          </p:cNvPr>
          <p:cNvPicPr>
            <a:picLocks noChangeAspect="1"/>
          </p:cNvPicPr>
          <p:nvPr/>
        </p:nvPicPr>
        <p:blipFill>
          <a:blip r:embed="rId2"/>
          <a:stretch>
            <a:fillRect/>
          </a:stretch>
        </p:blipFill>
        <p:spPr>
          <a:xfrm>
            <a:off x="2547475" y="799731"/>
            <a:ext cx="8677275" cy="5791200"/>
          </a:xfrm>
          <a:prstGeom prst="rect">
            <a:avLst/>
          </a:prstGeom>
        </p:spPr>
      </p:pic>
    </p:spTree>
    <p:extLst>
      <p:ext uri="{BB962C8B-B14F-4D97-AF65-F5344CB8AC3E}">
        <p14:creationId xmlns:p14="http://schemas.microsoft.com/office/powerpoint/2010/main" val="404904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4991-8B92-4A10-B5FB-F2D87970DAFD}"/>
              </a:ext>
            </a:extLst>
          </p:cNvPr>
          <p:cNvSpPr>
            <a:spLocks noGrp="1"/>
          </p:cNvSpPr>
          <p:nvPr>
            <p:ph type="title"/>
          </p:nvPr>
        </p:nvSpPr>
        <p:spPr>
          <a:xfrm>
            <a:off x="838200" y="365125"/>
            <a:ext cx="10515600" cy="593663"/>
          </a:xfrm>
        </p:spPr>
        <p:txBody>
          <a:bodyPr>
            <a:normAutofit fontScale="90000"/>
          </a:bodyPr>
          <a:lstStyle/>
          <a:p>
            <a:r>
              <a:rPr lang="en-CA" dirty="0"/>
              <a:t>Method overriding</a:t>
            </a:r>
          </a:p>
        </p:txBody>
      </p:sp>
      <p:pic>
        <p:nvPicPr>
          <p:cNvPr id="5" name="Content Placeholder 4">
            <a:extLst>
              <a:ext uri="{FF2B5EF4-FFF2-40B4-BE49-F238E27FC236}">
                <a16:creationId xmlns:a16="http://schemas.microsoft.com/office/drawing/2014/main" id="{8989C34B-C506-4DA1-9818-E0A4E6837B79}"/>
              </a:ext>
            </a:extLst>
          </p:cNvPr>
          <p:cNvPicPr>
            <a:picLocks noGrp="1" noChangeAspect="1"/>
          </p:cNvPicPr>
          <p:nvPr>
            <p:ph idx="1"/>
          </p:nvPr>
        </p:nvPicPr>
        <p:blipFill>
          <a:blip r:embed="rId2"/>
          <a:stretch>
            <a:fillRect/>
          </a:stretch>
        </p:blipFill>
        <p:spPr>
          <a:xfrm>
            <a:off x="2237173" y="1164665"/>
            <a:ext cx="7081375" cy="5015496"/>
          </a:xfrm>
        </p:spPr>
      </p:pic>
    </p:spTree>
    <p:extLst>
      <p:ext uri="{BB962C8B-B14F-4D97-AF65-F5344CB8AC3E}">
        <p14:creationId xmlns:p14="http://schemas.microsoft.com/office/powerpoint/2010/main" val="3229607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4EDA-AE50-4AB1-A593-7760725EF929}"/>
              </a:ext>
            </a:extLst>
          </p:cNvPr>
          <p:cNvSpPr>
            <a:spLocks noGrp="1"/>
          </p:cNvSpPr>
          <p:nvPr>
            <p:ph type="title"/>
          </p:nvPr>
        </p:nvSpPr>
        <p:spPr>
          <a:xfrm>
            <a:off x="243396" y="0"/>
            <a:ext cx="10515600" cy="1325563"/>
          </a:xfrm>
        </p:spPr>
        <p:txBody>
          <a:bodyPr/>
          <a:lstStyle/>
          <a:p>
            <a:r>
              <a:rPr lang="en-CA" dirty="0"/>
              <a:t>Look at </a:t>
            </a:r>
            <a:r>
              <a:rPr lang="en-CA" dirty="0" err="1"/>
              <a:t>super.run</a:t>
            </a:r>
            <a:r>
              <a:rPr lang="en-CA" dirty="0"/>
              <a:t>()</a:t>
            </a:r>
          </a:p>
        </p:txBody>
      </p:sp>
      <p:pic>
        <p:nvPicPr>
          <p:cNvPr id="5" name="Content Placeholder 4">
            <a:extLst>
              <a:ext uri="{FF2B5EF4-FFF2-40B4-BE49-F238E27FC236}">
                <a16:creationId xmlns:a16="http://schemas.microsoft.com/office/drawing/2014/main" id="{746A2D0C-97DF-409C-94A7-43A049E7DF73}"/>
              </a:ext>
            </a:extLst>
          </p:cNvPr>
          <p:cNvPicPr>
            <a:picLocks noGrp="1" noChangeAspect="1"/>
          </p:cNvPicPr>
          <p:nvPr>
            <p:ph idx="1"/>
          </p:nvPr>
        </p:nvPicPr>
        <p:blipFill>
          <a:blip r:embed="rId2"/>
          <a:stretch>
            <a:fillRect/>
          </a:stretch>
        </p:blipFill>
        <p:spPr>
          <a:xfrm>
            <a:off x="2361460" y="1177165"/>
            <a:ext cx="6960093" cy="5263354"/>
          </a:xfrm>
        </p:spPr>
      </p:pic>
    </p:spTree>
    <p:extLst>
      <p:ext uri="{BB962C8B-B14F-4D97-AF65-F5344CB8AC3E}">
        <p14:creationId xmlns:p14="http://schemas.microsoft.com/office/powerpoint/2010/main" val="4287999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2FAE6-44B9-4D06-8324-D00545E10189}"/>
              </a:ext>
            </a:extLst>
          </p:cNvPr>
          <p:cNvSpPr>
            <a:spLocks noGrp="1"/>
          </p:cNvSpPr>
          <p:nvPr>
            <p:ph type="title"/>
          </p:nvPr>
        </p:nvSpPr>
        <p:spPr>
          <a:xfrm>
            <a:off x="838200" y="365125"/>
            <a:ext cx="10515600" cy="762339"/>
          </a:xfrm>
        </p:spPr>
        <p:txBody>
          <a:bodyPr/>
          <a:lstStyle/>
          <a:p>
            <a:r>
              <a:rPr lang="en-CA" dirty="0"/>
              <a:t>Abstract classes</a:t>
            </a:r>
          </a:p>
        </p:txBody>
      </p:sp>
      <p:sp>
        <p:nvSpPr>
          <p:cNvPr id="4" name="Content Placeholder 3">
            <a:extLst>
              <a:ext uri="{FF2B5EF4-FFF2-40B4-BE49-F238E27FC236}">
                <a16:creationId xmlns:a16="http://schemas.microsoft.com/office/drawing/2014/main" id="{6A153932-BC1F-4BA5-BC60-943F2EDB7310}"/>
              </a:ext>
            </a:extLst>
          </p:cNvPr>
          <p:cNvSpPr>
            <a:spLocks noGrp="1"/>
          </p:cNvSpPr>
          <p:nvPr>
            <p:ph idx="1"/>
          </p:nvPr>
        </p:nvSpPr>
        <p:spPr/>
        <p:txBody>
          <a:bodyPr/>
          <a:lstStyle/>
          <a:p>
            <a:endParaRPr lang="en-CA" dirty="0"/>
          </a:p>
        </p:txBody>
      </p:sp>
      <p:pic>
        <p:nvPicPr>
          <p:cNvPr id="8" name="Picture 7">
            <a:extLst>
              <a:ext uri="{FF2B5EF4-FFF2-40B4-BE49-F238E27FC236}">
                <a16:creationId xmlns:a16="http://schemas.microsoft.com/office/drawing/2014/main" id="{AE8C47E4-4DB4-4B38-8B39-D0A89D0DD4F6}"/>
              </a:ext>
            </a:extLst>
          </p:cNvPr>
          <p:cNvPicPr>
            <a:picLocks noChangeAspect="1"/>
          </p:cNvPicPr>
          <p:nvPr/>
        </p:nvPicPr>
        <p:blipFill>
          <a:blip r:embed="rId2"/>
          <a:stretch>
            <a:fillRect/>
          </a:stretch>
        </p:blipFill>
        <p:spPr>
          <a:xfrm>
            <a:off x="5092907" y="0"/>
            <a:ext cx="5841339" cy="6858000"/>
          </a:xfrm>
          <a:prstGeom prst="rect">
            <a:avLst/>
          </a:prstGeom>
        </p:spPr>
      </p:pic>
    </p:spTree>
    <p:extLst>
      <p:ext uri="{BB962C8B-B14F-4D97-AF65-F5344CB8AC3E}">
        <p14:creationId xmlns:p14="http://schemas.microsoft.com/office/powerpoint/2010/main" val="1198020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BF54-88B9-40C4-A0BE-B1CB7B70412C}"/>
              </a:ext>
            </a:extLst>
          </p:cNvPr>
          <p:cNvSpPr>
            <a:spLocks noGrp="1"/>
          </p:cNvSpPr>
          <p:nvPr>
            <p:ph type="title"/>
          </p:nvPr>
        </p:nvSpPr>
        <p:spPr>
          <a:xfrm>
            <a:off x="3875715" y="0"/>
            <a:ext cx="4772025" cy="1197864"/>
          </a:xfrm>
        </p:spPr>
        <p:txBody>
          <a:bodyPr/>
          <a:lstStyle/>
          <a:p>
            <a:r>
              <a:rPr lang="en-CA" dirty="0"/>
              <a:t>Interface</a:t>
            </a:r>
          </a:p>
        </p:txBody>
      </p:sp>
      <p:pic>
        <p:nvPicPr>
          <p:cNvPr id="3" name="Picture 2">
            <a:extLst>
              <a:ext uri="{FF2B5EF4-FFF2-40B4-BE49-F238E27FC236}">
                <a16:creationId xmlns:a16="http://schemas.microsoft.com/office/drawing/2014/main" id="{9761550A-343D-4C85-9208-27B15DDFAE51}"/>
              </a:ext>
            </a:extLst>
          </p:cNvPr>
          <p:cNvPicPr>
            <a:picLocks noChangeAspect="1"/>
          </p:cNvPicPr>
          <p:nvPr/>
        </p:nvPicPr>
        <p:blipFill>
          <a:blip r:embed="rId2"/>
          <a:stretch>
            <a:fillRect/>
          </a:stretch>
        </p:blipFill>
        <p:spPr>
          <a:xfrm>
            <a:off x="245727" y="836418"/>
            <a:ext cx="11339469" cy="1720304"/>
          </a:xfrm>
          <a:prstGeom prst="rect">
            <a:avLst/>
          </a:prstGeom>
        </p:spPr>
      </p:pic>
      <p:pic>
        <p:nvPicPr>
          <p:cNvPr id="6" name="Picture 5">
            <a:extLst>
              <a:ext uri="{FF2B5EF4-FFF2-40B4-BE49-F238E27FC236}">
                <a16:creationId xmlns:a16="http://schemas.microsoft.com/office/drawing/2014/main" id="{C6877A1B-D6AC-4625-BF4C-7B6F6D22431D}"/>
              </a:ext>
            </a:extLst>
          </p:cNvPr>
          <p:cNvPicPr>
            <a:picLocks noChangeAspect="1"/>
          </p:cNvPicPr>
          <p:nvPr/>
        </p:nvPicPr>
        <p:blipFill>
          <a:blip r:embed="rId3"/>
          <a:stretch>
            <a:fillRect/>
          </a:stretch>
        </p:blipFill>
        <p:spPr>
          <a:xfrm>
            <a:off x="3687617" y="2691423"/>
            <a:ext cx="4162425" cy="3857625"/>
          </a:xfrm>
          <a:prstGeom prst="rect">
            <a:avLst/>
          </a:prstGeom>
        </p:spPr>
      </p:pic>
    </p:spTree>
    <p:extLst>
      <p:ext uri="{BB962C8B-B14F-4D97-AF65-F5344CB8AC3E}">
        <p14:creationId xmlns:p14="http://schemas.microsoft.com/office/powerpoint/2010/main" val="2586403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5485-3273-49C0-864D-B6A605A9552C}"/>
              </a:ext>
            </a:extLst>
          </p:cNvPr>
          <p:cNvSpPr>
            <a:spLocks noGrp="1"/>
          </p:cNvSpPr>
          <p:nvPr>
            <p:ph type="title"/>
          </p:nvPr>
        </p:nvSpPr>
        <p:spPr>
          <a:xfrm>
            <a:off x="838200" y="365125"/>
            <a:ext cx="10515600" cy="487131"/>
          </a:xfrm>
        </p:spPr>
        <p:txBody>
          <a:bodyPr>
            <a:normAutofit fontScale="90000"/>
          </a:bodyPr>
          <a:lstStyle/>
          <a:p>
            <a:r>
              <a:rPr lang="en-CA" dirty="0"/>
              <a:t>Getters  and setters</a:t>
            </a:r>
          </a:p>
        </p:txBody>
      </p:sp>
      <p:pic>
        <p:nvPicPr>
          <p:cNvPr id="5" name="Content Placeholder 4">
            <a:extLst>
              <a:ext uri="{FF2B5EF4-FFF2-40B4-BE49-F238E27FC236}">
                <a16:creationId xmlns:a16="http://schemas.microsoft.com/office/drawing/2014/main" id="{FC8EBE4B-A58B-4369-B8BC-CE247FB222C4}"/>
              </a:ext>
            </a:extLst>
          </p:cNvPr>
          <p:cNvPicPr>
            <a:picLocks noGrp="1" noChangeAspect="1"/>
          </p:cNvPicPr>
          <p:nvPr>
            <p:ph idx="1"/>
          </p:nvPr>
        </p:nvPicPr>
        <p:blipFill>
          <a:blip r:embed="rId2"/>
          <a:stretch>
            <a:fillRect/>
          </a:stretch>
        </p:blipFill>
        <p:spPr>
          <a:xfrm>
            <a:off x="75215" y="914908"/>
            <a:ext cx="6020785" cy="5577967"/>
          </a:xfrm>
        </p:spPr>
      </p:pic>
      <p:pic>
        <p:nvPicPr>
          <p:cNvPr id="7" name="Picture 6">
            <a:extLst>
              <a:ext uri="{FF2B5EF4-FFF2-40B4-BE49-F238E27FC236}">
                <a16:creationId xmlns:a16="http://schemas.microsoft.com/office/drawing/2014/main" id="{1F08B9AC-9C2B-4863-8D70-15BBE4A6F52D}"/>
              </a:ext>
            </a:extLst>
          </p:cNvPr>
          <p:cNvPicPr>
            <a:picLocks noChangeAspect="1"/>
          </p:cNvPicPr>
          <p:nvPr/>
        </p:nvPicPr>
        <p:blipFill>
          <a:blip r:embed="rId3"/>
          <a:stretch>
            <a:fillRect/>
          </a:stretch>
        </p:blipFill>
        <p:spPr>
          <a:xfrm>
            <a:off x="5991225" y="2438400"/>
            <a:ext cx="6200775" cy="1981200"/>
          </a:xfrm>
          <a:prstGeom prst="rect">
            <a:avLst/>
          </a:prstGeom>
        </p:spPr>
      </p:pic>
    </p:spTree>
    <p:extLst>
      <p:ext uri="{BB962C8B-B14F-4D97-AF65-F5344CB8AC3E}">
        <p14:creationId xmlns:p14="http://schemas.microsoft.com/office/powerpoint/2010/main" val="1344909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6D9B-82F3-42EA-8422-15530779ABBA}"/>
              </a:ext>
            </a:extLst>
          </p:cNvPr>
          <p:cNvSpPr>
            <a:spLocks noGrp="1"/>
          </p:cNvSpPr>
          <p:nvPr>
            <p:ph type="title"/>
          </p:nvPr>
        </p:nvSpPr>
        <p:spPr/>
        <p:txBody>
          <a:bodyPr/>
          <a:lstStyle/>
          <a:p>
            <a:r>
              <a:rPr lang="en-CA" dirty="0"/>
              <a:t>Basic calculator</a:t>
            </a:r>
          </a:p>
        </p:txBody>
      </p:sp>
      <p:pic>
        <p:nvPicPr>
          <p:cNvPr id="5" name="Content Placeholder 4">
            <a:extLst>
              <a:ext uri="{FF2B5EF4-FFF2-40B4-BE49-F238E27FC236}">
                <a16:creationId xmlns:a16="http://schemas.microsoft.com/office/drawing/2014/main" id="{8698248A-2573-4733-84B0-80E53E68F317}"/>
              </a:ext>
            </a:extLst>
          </p:cNvPr>
          <p:cNvPicPr>
            <a:picLocks noGrp="1" noChangeAspect="1"/>
          </p:cNvPicPr>
          <p:nvPr>
            <p:ph idx="1"/>
          </p:nvPr>
        </p:nvPicPr>
        <p:blipFill>
          <a:blip r:embed="rId2"/>
          <a:stretch>
            <a:fillRect/>
          </a:stretch>
        </p:blipFill>
        <p:spPr>
          <a:xfrm>
            <a:off x="1442235" y="1275850"/>
            <a:ext cx="9805141" cy="4622817"/>
          </a:xfrm>
        </p:spPr>
      </p:pic>
    </p:spTree>
    <p:extLst>
      <p:ext uri="{BB962C8B-B14F-4D97-AF65-F5344CB8AC3E}">
        <p14:creationId xmlns:p14="http://schemas.microsoft.com/office/powerpoint/2010/main" val="46920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5C52-62E5-4E0C-872F-46627C8DDFF4}"/>
              </a:ext>
            </a:extLst>
          </p:cNvPr>
          <p:cNvSpPr>
            <a:spLocks noGrp="1"/>
          </p:cNvSpPr>
          <p:nvPr>
            <p:ph type="title"/>
          </p:nvPr>
        </p:nvSpPr>
        <p:spPr/>
        <p:txBody>
          <a:bodyPr/>
          <a:lstStyle/>
          <a:p>
            <a:r>
              <a:rPr lang="en-CA" dirty="0"/>
              <a:t>Why Dart?</a:t>
            </a:r>
          </a:p>
        </p:txBody>
      </p:sp>
      <p:sp>
        <p:nvSpPr>
          <p:cNvPr id="3" name="Content Placeholder 2">
            <a:extLst>
              <a:ext uri="{FF2B5EF4-FFF2-40B4-BE49-F238E27FC236}">
                <a16:creationId xmlns:a16="http://schemas.microsoft.com/office/drawing/2014/main" id="{F983CB8E-E2BA-4B48-9718-DB26173B31D2}"/>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Dart is a platform-independent language and supports all operating systems such as Windows, Mac, Linux, etc.</a:t>
            </a:r>
          </a:p>
          <a:p>
            <a:pPr algn="just">
              <a:buFont typeface="Arial" panose="020B0604020202020204" pitchFamily="34" charset="0"/>
              <a:buChar char="•"/>
            </a:pPr>
            <a:r>
              <a:rPr lang="en-US" b="0" i="0" dirty="0">
                <a:solidFill>
                  <a:srgbClr val="000000"/>
                </a:solidFill>
                <a:effectLst/>
                <a:latin typeface="inter-regular"/>
              </a:rPr>
              <a:t>It is an open-source language, which means it available free for everyone. </a:t>
            </a:r>
          </a:p>
          <a:p>
            <a:pPr algn="just">
              <a:buFont typeface="Arial" panose="020B0604020202020204" pitchFamily="34" charset="0"/>
              <a:buChar char="•"/>
            </a:pPr>
            <a:r>
              <a:rPr lang="en-US" dirty="0">
                <a:solidFill>
                  <a:srgbClr val="000000"/>
                </a:solidFill>
                <a:latin typeface="inter-regular"/>
              </a:rPr>
              <a:t>A</a:t>
            </a:r>
            <a:r>
              <a:rPr lang="en-US" b="0" i="0" dirty="0">
                <a:solidFill>
                  <a:srgbClr val="000000"/>
                </a:solidFill>
                <a:effectLst/>
                <a:latin typeface="inter-regular"/>
              </a:rPr>
              <a:t>n object-oriented programming language supports all features of oops such as inheritance, interfaces, and optional type features.</a:t>
            </a:r>
          </a:p>
          <a:p>
            <a:pPr algn="just">
              <a:buFont typeface="Arial" panose="020B0604020202020204" pitchFamily="34" charset="0"/>
              <a:buChar char="•"/>
            </a:pPr>
            <a:r>
              <a:rPr lang="en-US" dirty="0">
                <a:solidFill>
                  <a:srgbClr val="000000"/>
                </a:solidFill>
                <a:latin typeface="inter-regular"/>
              </a:rPr>
              <a:t>U</a:t>
            </a:r>
            <a:r>
              <a:rPr lang="en-US" b="0" i="0" dirty="0">
                <a:solidFill>
                  <a:srgbClr val="000000"/>
                </a:solidFill>
                <a:effectLst/>
                <a:latin typeface="inter-regular"/>
              </a:rPr>
              <a:t>seful in building real-time applications because of its stability.</a:t>
            </a:r>
          </a:p>
          <a:p>
            <a:pPr algn="just">
              <a:buFont typeface="Arial" panose="020B0604020202020204" pitchFamily="34" charset="0"/>
              <a:buChar char="•"/>
            </a:pPr>
            <a:r>
              <a:rPr lang="en-US" b="0" i="0" dirty="0">
                <a:solidFill>
                  <a:srgbClr val="000000"/>
                </a:solidFill>
                <a:effectLst/>
                <a:latin typeface="inter-regular"/>
              </a:rPr>
              <a:t>The stand-alone Dart VM permits Dart code to run in a command-line interface environment.</a:t>
            </a:r>
          </a:p>
          <a:p>
            <a:endParaRPr lang="en-CA" dirty="0"/>
          </a:p>
        </p:txBody>
      </p:sp>
    </p:spTree>
    <p:extLst>
      <p:ext uri="{BB962C8B-B14F-4D97-AF65-F5344CB8AC3E}">
        <p14:creationId xmlns:p14="http://schemas.microsoft.com/office/powerpoint/2010/main" val="323731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44EF5-463E-4EFB-B082-933AC736DA6F}"/>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ECA299E0-6B01-4CF0-B442-7C645C15C1A0}"/>
              </a:ext>
            </a:extLst>
          </p:cNvPr>
          <p:cNvPicPr>
            <a:picLocks noGrp="1" noChangeAspect="1"/>
          </p:cNvPicPr>
          <p:nvPr>
            <p:ph idx="1"/>
          </p:nvPr>
        </p:nvPicPr>
        <p:blipFill>
          <a:blip r:embed="rId2"/>
          <a:stretch>
            <a:fillRect/>
          </a:stretch>
        </p:blipFill>
        <p:spPr>
          <a:xfrm>
            <a:off x="4518735" y="770711"/>
            <a:ext cx="4249410" cy="5722164"/>
          </a:xfrm>
        </p:spPr>
      </p:pic>
    </p:spTree>
    <p:extLst>
      <p:ext uri="{BB962C8B-B14F-4D97-AF65-F5344CB8AC3E}">
        <p14:creationId xmlns:p14="http://schemas.microsoft.com/office/powerpoint/2010/main" val="58530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52E4-89A9-4D56-8EE6-AA40EE73BD2B}"/>
              </a:ext>
            </a:extLst>
          </p:cNvPr>
          <p:cNvSpPr>
            <a:spLocks noGrp="1"/>
          </p:cNvSpPr>
          <p:nvPr>
            <p:ph type="title"/>
          </p:nvPr>
        </p:nvSpPr>
        <p:spPr/>
        <p:txBody>
          <a:bodyPr/>
          <a:lstStyle/>
          <a:p>
            <a:r>
              <a:rPr lang="en-CA" dirty="0"/>
              <a:t>Uppercase to lowercase</a:t>
            </a:r>
          </a:p>
        </p:txBody>
      </p:sp>
      <p:pic>
        <p:nvPicPr>
          <p:cNvPr id="5" name="Content Placeholder 4">
            <a:extLst>
              <a:ext uri="{FF2B5EF4-FFF2-40B4-BE49-F238E27FC236}">
                <a16:creationId xmlns:a16="http://schemas.microsoft.com/office/drawing/2014/main" id="{CA3F9800-3EBA-4ED2-ADF0-8AEF82F224D5}"/>
              </a:ext>
            </a:extLst>
          </p:cNvPr>
          <p:cNvPicPr>
            <a:picLocks noGrp="1" noChangeAspect="1"/>
          </p:cNvPicPr>
          <p:nvPr>
            <p:ph idx="1"/>
          </p:nvPr>
        </p:nvPicPr>
        <p:blipFill>
          <a:blip r:embed="rId2"/>
          <a:stretch>
            <a:fillRect/>
          </a:stretch>
        </p:blipFill>
        <p:spPr>
          <a:xfrm>
            <a:off x="1533446" y="2112885"/>
            <a:ext cx="7853442" cy="3250484"/>
          </a:xfrm>
        </p:spPr>
      </p:pic>
    </p:spTree>
    <p:extLst>
      <p:ext uri="{BB962C8B-B14F-4D97-AF65-F5344CB8AC3E}">
        <p14:creationId xmlns:p14="http://schemas.microsoft.com/office/powerpoint/2010/main" val="443017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6F93-EBA2-4BA7-80FE-E581211B088E}"/>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3ED9B57-A0D6-4428-AE39-7363BD48121D}"/>
              </a:ext>
            </a:extLst>
          </p:cNvPr>
          <p:cNvPicPr>
            <a:picLocks noGrp="1" noChangeAspect="1"/>
          </p:cNvPicPr>
          <p:nvPr>
            <p:ph idx="1"/>
          </p:nvPr>
        </p:nvPicPr>
        <p:blipFill>
          <a:blip r:embed="rId2"/>
          <a:stretch>
            <a:fillRect/>
          </a:stretch>
        </p:blipFill>
        <p:spPr>
          <a:xfrm>
            <a:off x="3151573" y="1653400"/>
            <a:ext cx="4777989" cy="3809981"/>
          </a:xfrm>
        </p:spPr>
      </p:pic>
    </p:spTree>
    <p:extLst>
      <p:ext uri="{BB962C8B-B14F-4D97-AF65-F5344CB8AC3E}">
        <p14:creationId xmlns:p14="http://schemas.microsoft.com/office/powerpoint/2010/main" val="3320719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092B-18E0-4079-92AE-4D9DE7775E22}"/>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2757E6B2-CFA5-4771-979C-CAD0BD55C2C4}"/>
              </a:ext>
            </a:extLst>
          </p:cNvPr>
          <p:cNvPicPr>
            <a:picLocks noGrp="1" noChangeAspect="1"/>
          </p:cNvPicPr>
          <p:nvPr>
            <p:ph idx="1"/>
          </p:nvPr>
        </p:nvPicPr>
        <p:blipFill>
          <a:blip r:embed="rId2"/>
          <a:stretch>
            <a:fillRect/>
          </a:stretch>
        </p:blipFill>
        <p:spPr>
          <a:xfrm>
            <a:off x="1816743" y="1090681"/>
            <a:ext cx="7935514" cy="4676637"/>
          </a:xfrm>
        </p:spPr>
      </p:pic>
    </p:spTree>
    <p:extLst>
      <p:ext uri="{BB962C8B-B14F-4D97-AF65-F5344CB8AC3E}">
        <p14:creationId xmlns:p14="http://schemas.microsoft.com/office/powerpoint/2010/main" val="3761964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513A-1D07-4664-A4F7-61C0BBA46AA4}"/>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56A2D3BD-5CE2-48EB-945A-354D5DDD71FF}"/>
              </a:ext>
            </a:extLst>
          </p:cNvPr>
          <p:cNvPicPr>
            <a:picLocks noGrp="1" noChangeAspect="1"/>
          </p:cNvPicPr>
          <p:nvPr>
            <p:ph idx="1"/>
          </p:nvPr>
        </p:nvPicPr>
        <p:blipFill>
          <a:blip r:embed="rId2"/>
          <a:stretch>
            <a:fillRect/>
          </a:stretch>
        </p:blipFill>
        <p:spPr>
          <a:xfrm>
            <a:off x="1843087" y="2548731"/>
            <a:ext cx="8505825" cy="2905125"/>
          </a:xfrm>
        </p:spPr>
      </p:pic>
    </p:spTree>
    <p:extLst>
      <p:ext uri="{BB962C8B-B14F-4D97-AF65-F5344CB8AC3E}">
        <p14:creationId xmlns:p14="http://schemas.microsoft.com/office/powerpoint/2010/main" val="3258451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0FB7-42AB-44DA-9E14-EC0B2C860FD2}"/>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6AF1519A-D54C-4BC5-9911-CD22920F76DC}"/>
              </a:ext>
            </a:extLst>
          </p:cNvPr>
          <p:cNvPicPr>
            <a:picLocks noGrp="1" noChangeAspect="1"/>
          </p:cNvPicPr>
          <p:nvPr>
            <p:ph idx="1"/>
          </p:nvPr>
        </p:nvPicPr>
        <p:blipFill>
          <a:blip r:embed="rId2"/>
          <a:stretch>
            <a:fillRect/>
          </a:stretch>
        </p:blipFill>
        <p:spPr>
          <a:xfrm>
            <a:off x="2059481" y="2240880"/>
            <a:ext cx="7674685" cy="2100301"/>
          </a:xfrm>
        </p:spPr>
      </p:pic>
    </p:spTree>
    <p:extLst>
      <p:ext uri="{BB962C8B-B14F-4D97-AF65-F5344CB8AC3E}">
        <p14:creationId xmlns:p14="http://schemas.microsoft.com/office/powerpoint/2010/main" val="6516208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47B94-3D2E-40E1-B1BA-D454F3F1D909}"/>
              </a:ext>
            </a:extLst>
          </p:cNvPr>
          <p:cNvSpPr>
            <a:spLocks noGrp="1"/>
          </p:cNvSpPr>
          <p:nvPr>
            <p:ph type="title"/>
          </p:nvPr>
        </p:nvSpPr>
        <p:spPr/>
        <p:txBody>
          <a:bodyPr/>
          <a:lstStyle/>
          <a:p>
            <a:endParaRPr lang="en-CA"/>
          </a:p>
        </p:txBody>
      </p:sp>
      <p:pic>
        <p:nvPicPr>
          <p:cNvPr id="5" name="Content Placeholder 4">
            <a:extLst>
              <a:ext uri="{FF2B5EF4-FFF2-40B4-BE49-F238E27FC236}">
                <a16:creationId xmlns:a16="http://schemas.microsoft.com/office/drawing/2014/main" id="{72A95DC6-1920-4BD9-B753-10E6A9805FDD}"/>
              </a:ext>
            </a:extLst>
          </p:cNvPr>
          <p:cNvPicPr>
            <a:picLocks noGrp="1" noChangeAspect="1"/>
          </p:cNvPicPr>
          <p:nvPr>
            <p:ph idx="1"/>
          </p:nvPr>
        </p:nvPicPr>
        <p:blipFill>
          <a:blip r:embed="rId2"/>
          <a:stretch>
            <a:fillRect/>
          </a:stretch>
        </p:blipFill>
        <p:spPr>
          <a:xfrm>
            <a:off x="2868168" y="2272684"/>
            <a:ext cx="5104257" cy="2733498"/>
          </a:xfrm>
        </p:spPr>
      </p:pic>
    </p:spTree>
    <p:extLst>
      <p:ext uri="{BB962C8B-B14F-4D97-AF65-F5344CB8AC3E}">
        <p14:creationId xmlns:p14="http://schemas.microsoft.com/office/powerpoint/2010/main" val="11236311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F126E-E4D7-4A84-8CCA-E91EF331C87C}"/>
              </a:ext>
            </a:extLst>
          </p:cNvPr>
          <p:cNvSpPr>
            <a:spLocks noGrp="1"/>
          </p:cNvSpPr>
          <p:nvPr>
            <p:ph type="title"/>
          </p:nvPr>
        </p:nvSpPr>
        <p:spPr/>
        <p:txBody>
          <a:bodyPr/>
          <a:lstStyle/>
          <a:p>
            <a:r>
              <a:rPr lang="en-CA" dirty="0"/>
              <a:t>Call an Abstract class</a:t>
            </a:r>
          </a:p>
        </p:txBody>
      </p:sp>
      <p:sp>
        <p:nvSpPr>
          <p:cNvPr id="3" name="Content Placeholder 2">
            <a:extLst>
              <a:ext uri="{FF2B5EF4-FFF2-40B4-BE49-F238E27FC236}">
                <a16:creationId xmlns:a16="http://schemas.microsoft.com/office/drawing/2014/main" id="{7EF3577F-18D4-43DC-88DD-9A752F59CA77}"/>
              </a:ext>
            </a:extLst>
          </p:cNvPr>
          <p:cNvSpPr>
            <a:spLocks noGrp="1"/>
          </p:cNvSpPr>
          <p:nvPr>
            <p:ph idx="1"/>
          </p:nvPr>
        </p:nvSpPr>
        <p:spPr/>
        <p:txBody>
          <a:bodyPr/>
          <a:lstStyle/>
          <a:p>
            <a:r>
              <a:rPr lang="en-CA" b="1" i="0" dirty="0">
                <a:solidFill>
                  <a:srgbClr val="24292F"/>
                </a:solidFill>
                <a:effectLst/>
                <a:latin typeface="-apple-system"/>
              </a:rPr>
              <a:t>Exercise: Area and Perimeter</a:t>
            </a:r>
          </a:p>
          <a:p>
            <a:endParaRPr lang="en-CA" dirty="0"/>
          </a:p>
        </p:txBody>
      </p:sp>
      <p:pic>
        <p:nvPicPr>
          <p:cNvPr id="5" name="Picture 4">
            <a:extLst>
              <a:ext uri="{FF2B5EF4-FFF2-40B4-BE49-F238E27FC236}">
                <a16:creationId xmlns:a16="http://schemas.microsoft.com/office/drawing/2014/main" id="{0AFC1C0D-3782-4623-894F-C15A7163204B}"/>
              </a:ext>
            </a:extLst>
          </p:cNvPr>
          <p:cNvPicPr>
            <a:picLocks noChangeAspect="1"/>
          </p:cNvPicPr>
          <p:nvPr/>
        </p:nvPicPr>
        <p:blipFill>
          <a:blip r:embed="rId2"/>
          <a:stretch>
            <a:fillRect/>
          </a:stretch>
        </p:blipFill>
        <p:spPr>
          <a:xfrm>
            <a:off x="1000125" y="3048794"/>
            <a:ext cx="10191750" cy="1905000"/>
          </a:xfrm>
          <a:prstGeom prst="rect">
            <a:avLst/>
          </a:prstGeom>
        </p:spPr>
      </p:pic>
    </p:spTree>
    <p:extLst>
      <p:ext uri="{BB962C8B-B14F-4D97-AF65-F5344CB8AC3E}">
        <p14:creationId xmlns:p14="http://schemas.microsoft.com/office/powerpoint/2010/main" val="3708777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429D-3E0F-4AEA-B807-7D3A4B895EC6}"/>
              </a:ext>
            </a:extLst>
          </p:cNvPr>
          <p:cNvSpPr>
            <a:spLocks noGrp="1"/>
          </p:cNvSpPr>
          <p:nvPr>
            <p:ph type="title"/>
          </p:nvPr>
        </p:nvSpPr>
        <p:spPr/>
        <p:txBody>
          <a:bodyPr/>
          <a:lstStyle/>
          <a:p>
            <a:r>
              <a:rPr lang="en-CA" dirty="0"/>
              <a:t>Exercise</a:t>
            </a:r>
          </a:p>
        </p:txBody>
      </p:sp>
      <p:sp>
        <p:nvSpPr>
          <p:cNvPr id="3" name="Content Placeholder 2">
            <a:extLst>
              <a:ext uri="{FF2B5EF4-FFF2-40B4-BE49-F238E27FC236}">
                <a16:creationId xmlns:a16="http://schemas.microsoft.com/office/drawing/2014/main" id="{AAB0DF12-7B9D-4428-8FB9-03A8604EA520}"/>
              </a:ext>
            </a:extLst>
          </p:cNvPr>
          <p:cNvSpPr>
            <a:spLocks noGrp="1"/>
          </p:cNvSpPr>
          <p:nvPr>
            <p:ph idx="1"/>
          </p:nvPr>
        </p:nvSpPr>
        <p:spPr/>
        <p:txBody>
          <a:bodyPr/>
          <a:lstStyle/>
          <a:p>
            <a:r>
              <a:rPr lang="en-CA" dirty="0"/>
              <a:t>From the given list of number, find the sum and average </a:t>
            </a:r>
          </a:p>
          <a:p>
            <a:r>
              <a:rPr lang="en-CA" dirty="0"/>
              <a:t>Find the factorial</a:t>
            </a:r>
          </a:p>
          <a:p>
            <a:r>
              <a:rPr lang="en-CA" dirty="0"/>
              <a:t>Print the following triangles</a:t>
            </a:r>
          </a:p>
          <a:p>
            <a:endParaRPr lang="en-CA" dirty="0"/>
          </a:p>
        </p:txBody>
      </p:sp>
      <p:pic>
        <p:nvPicPr>
          <p:cNvPr id="5" name="Picture 4">
            <a:extLst>
              <a:ext uri="{FF2B5EF4-FFF2-40B4-BE49-F238E27FC236}">
                <a16:creationId xmlns:a16="http://schemas.microsoft.com/office/drawing/2014/main" id="{1E95C809-A666-4249-8AC1-46055159E1D4}"/>
              </a:ext>
            </a:extLst>
          </p:cNvPr>
          <p:cNvPicPr>
            <a:picLocks noChangeAspect="1"/>
          </p:cNvPicPr>
          <p:nvPr/>
        </p:nvPicPr>
        <p:blipFill>
          <a:blip r:embed="rId2"/>
          <a:stretch>
            <a:fillRect/>
          </a:stretch>
        </p:blipFill>
        <p:spPr>
          <a:xfrm>
            <a:off x="879629" y="3817398"/>
            <a:ext cx="1508550" cy="1739699"/>
          </a:xfrm>
          <a:prstGeom prst="rect">
            <a:avLst/>
          </a:prstGeom>
        </p:spPr>
      </p:pic>
      <p:pic>
        <p:nvPicPr>
          <p:cNvPr id="7" name="Picture 6">
            <a:extLst>
              <a:ext uri="{FF2B5EF4-FFF2-40B4-BE49-F238E27FC236}">
                <a16:creationId xmlns:a16="http://schemas.microsoft.com/office/drawing/2014/main" id="{8511C461-D506-46E4-A2AE-D588052BACB8}"/>
              </a:ext>
            </a:extLst>
          </p:cNvPr>
          <p:cNvPicPr>
            <a:picLocks noChangeAspect="1"/>
          </p:cNvPicPr>
          <p:nvPr/>
        </p:nvPicPr>
        <p:blipFill>
          <a:blip r:embed="rId3"/>
          <a:stretch>
            <a:fillRect/>
          </a:stretch>
        </p:blipFill>
        <p:spPr>
          <a:xfrm>
            <a:off x="2831412" y="3910473"/>
            <a:ext cx="2124917" cy="1739698"/>
          </a:xfrm>
          <a:prstGeom prst="rect">
            <a:avLst/>
          </a:prstGeom>
        </p:spPr>
      </p:pic>
      <p:pic>
        <p:nvPicPr>
          <p:cNvPr id="9" name="Picture 8">
            <a:extLst>
              <a:ext uri="{FF2B5EF4-FFF2-40B4-BE49-F238E27FC236}">
                <a16:creationId xmlns:a16="http://schemas.microsoft.com/office/drawing/2014/main" id="{FE8544E0-286C-4A98-9AC8-BEC8B8C77AC9}"/>
              </a:ext>
            </a:extLst>
          </p:cNvPr>
          <p:cNvPicPr>
            <a:picLocks noChangeAspect="1"/>
          </p:cNvPicPr>
          <p:nvPr/>
        </p:nvPicPr>
        <p:blipFill>
          <a:blip r:embed="rId4"/>
          <a:stretch>
            <a:fillRect/>
          </a:stretch>
        </p:blipFill>
        <p:spPr>
          <a:xfrm>
            <a:off x="5538640" y="3910473"/>
            <a:ext cx="1846741" cy="1823065"/>
          </a:xfrm>
          <a:prstGeom prst="rect">
            <a:avLst/>
          </a:prstGeom>
        </p:spPr>
      </p:pic>
      <p:pic>
        <p:nvPicPr>
          <p:cNvPr id="11" name="Picture 10">
            <a:extLst>
              <a:ext uri="{FF2B5EF4-FFF2-40B4-BE49-F238E27FC236}">
                <a16:creationId xmlns:a16="http://schemas.microsoft.com/office/drawing/2014/main" id="{35A45B15-9CCC-4E79-9E19-90A493B0649F}"/>
              </a:ext>
            </a:extLst>
          </p:cNvPr>
          <p:cNvPicPr>
            <a:picLocks noChangeAspect="1"/>
          </p:cNvPicPr>
          <p:nvPr/>
        </p:nvPicPr>
        <p:blipFill>
          <a:blip r:embed="rId5"/>
          <a:stretch>
            <a:fillRect/>
          </a:stretch>
        </p:blipFill>
        <p:spPr>
          <a:xfrm>
            <a:off x="8105261" y="3910473"/>
            <a:ext cx="2502093" cy="1746510"/>
          </a:xfrm>
          <a:prstGeom prst="rect">
            <a:avLst/>
          </a:prstGeom>
        </p:spPr>
      </p:pic>
    </p:spTree>
    <p:extLst>
      <p:ext uri="{BB962C8B-B14F-4D97-AF65-F5344CB8AC3E}">
        <p14:creationId xmlns:p14="http://schemas.microsoft.com/office/powerpoint/2010/main" val="62836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7C64-54EB-4E7B-BA83-12DE0C9B5F6A}"/>
              </a:ext>
            </a:extLst>
          </p:cNvPr>
          <p:cNvSpPr>
            <a:spLocks noGrp="1"/>
          </p:cNvSpPr>
          <p:nvPr>
            <p:ph type="title"/>
          </p:nvPr>
        </p:nvSpPr>
        <p:spPr/>
        <p:txBody>
          <a:bodyPr/>
          <a:lstStyle/>
          <a:p>
            <a:r>
              <a:rPr lang="en-CA" dirty="0"/>
              <a:t>Points to remember</a:t>
            </a:r>
          </a:p>
        </p:txBody>
      </p:sp>
      <p:sp>
        <p:nvSpPr>
          <p:cNvPr id="3" name="Content Placeholder 2">
            <a:extLst>
              <a:ext uri="{FF2B5EF4-FFF2-40B4-BE49-F238E27FC236}">
                <a16:creationId xmlns:a16="http://schemas.microsoft.com/office/drawing/2014/main" id="{32784667-1EF9-4407-8F60-8D6BFF147940}"/>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Everything in Dart is treated as an object including, numbers, Boolean, function, etc. like Python. All objects inherit from the Object class.</a:t>
            </a:r>
          </a:p>
          <a:p>
            <a:pPr algn="just">
              <a:buFont typeface="Arial" panose="020B0604020202020204" pitchFamily="34" charset="0"/>
              <a:buChar char="•"/>
            </a:pPr>
            <a:r>
              <a:rPr lang="en-US" b="0" i="0" dirty="0">
                <a:solidFill>
                  <a:srgbClr val="000000"/>
                </a:solidFill>
                <a:effectLst/>
                <a:latin typeface="inter-regular"/>
              </a:rPr>
              <a:t>Dart tools can report two types of problems while coding, warnings and errors. Warnings are the indication that your code may have some problem, but it doesn't interrupt the code's execution, whereas error can prevent the execution of code.</a:t>
            </a:r>
          </a:p>
          <a:p>
            <a:pPr algn="just">
              <a:buFont typeface="Arial" panose="020B0604020202020204" pitchFamily="34" charset="0"/>
              <a:buChar char="•"/>
            </a:pPr>
            <a:r>
              <a:rPr lang="en-US" b="0" i="0" dirty="0">
                <a:solidFill>
                  <a:srgbClr val="000000"/>
                </a:solidFill>
                <a:effectLst/>
                <a:latin typeface="inter-regular"/>
              </a:rPr>
              <a:t>Dart supports generic types, like </a:t>
            </a:r>
            <a:r>
              <a:rPr lang="en-US" b="1" i="0" dirty="0">
                <a:solidFill>
                  <a:srgbClr val="000000"/>
                </a:solidFill>
                <a:effectLst/>
                <a:latin typeface="inter-bold"/>
              </a:rPr>
              <a:t>List&lt;int&gt;</a:t>
            </a:r>
            <a:r>
              <a:rPr lang="en-US" b="0" i="0" dirty="0">
                <a:solidFill>
                  <a:srgbClr val="000000"/>
                </a:solidFill>
                <a:effectLst/>
                <a:latin typeface="inter-regular"/>
              </a:rPr>
              <a:t>(a list of integers) or </a:t>
            </a:r>
            <a:r>
              <a:rPr lang="en-US" b="1" i="0" dirty="0">
                <a:solidFill>
                  <a:srgbClr val="000000"/>
                </a:solidFill>
                <a:effectLst/>
                <a:latin typeface="inter-bold"/>
              </a:rPr>
              <a:t>List&lt;dynamic&gt;</a:t>
            </a:r>
            <a:r>
              <a:rPr lang="en-US" b="0" i="0" dirty="0">
                <a:solidFill>
                  <a:srgbClr val="000000"/>
                </a:solidFill>
                <a:effectLst/>
                <a:latin typeface="inter-regular"/>
              </a:rPr>
              <a:t> (a list of objects of any type).</a:t>
            </a:r>
          </a:p>
          <a:p>
            <a:endParaRPr lang="en-CA" dirty="0"/>
          </a:p>
        </p:txBody>
      </p:sp>
    </p:spTree>
    <p:extLst>
      <p:ext uri="{BB962C8B-B14F-4D97-AF65-F5344CB8AC3E}">
        <p14:creationId xmlns:p14="http://schemas.microsoft.com/office/powerpoint/2010/main" val="754851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A5A62F-38ED-4384-8357-DC11A5FFB1E6}"/>
              </a:ext>
            </a:extLst>
          </p:cNvPr>
          <p:cNvSpPr>
            <a:spLocks noGrp="1"/>
          </p:cNvSpPr>
          <p:nvPr>
            <p:ph idx="1"/>
          </p:nvPr>
        </p:nvSpPr>
        <p:spPr>
          <a:xfrm>
            <a:off x="838200" y="621437"/>
            <a:ext cx="10515600" cy="5555526"/>
          </a:xfrm>
        </p:spPr>
        <p:txBody>
          <a:bodyPr/>
          <a:lstStyle/>
          <a:p>
            <a:pPr algn="just"/>
            <a:r>
              <a:rPr lang="en-US" dirty="0">
                <a:solidFill>
                  <a:srgbClr val="333333"/>
                </a:solidFill>
                <a:latin typeface="inter-regular"/>
              </a:rPr>
              <a:t>S</a:t>
            </a:r>
            <a:r>
              <a:rPr lang="en-US" b="0" i="0" dirty="0">
                <a:solidFill>
                  <a:srgbClr val="333333"/>
                </a:solidFill>
                <a:effectLst/>
                <a:latin typeface="inter-regular"/>
              </a:rPr>
              <a:t>upports an extensive range of programming utilities such as interface, collections, classes, dynamic and optional typing. It is developed for the server as well as the browser. </a:t>
            </a:r>
            <a:endParaRPr lang="en-CA" dirty="0"/>
          </a:p>
        </p:txBody>
      </p:sp>
      <p:pic>
        <p:nvPicPr>
          <p:cNvPr id="5" name="Picture 4">
            <a:extLst>
              <a:ext uri="{FF2B5EF4-FFF2-40B4-BE49-F238E27FC236}">
                <a16:creationId xmlns:a16="http://schemas.microsoft.com/office/drawing/2014/main" id="{A791B1A8-82B5-45EA-8B53-56FAA9655D0C}"/>
              </a:ext>
            </a:extLst>
          </p:cNvPr>
          <p:cNvPicPr>
            <a:picLocks noChangeAspect="1"/>
          </p:cNvPicPr>
          <p:nvPr/>
        </p:nvPicPr>
        <p:blipFill>
          <a:blip r:embed="rId2"/>
          <a:stretch>
            <a:fillRect/>
          </a:stretch>
        </p:blipFill>
        <p:spPr>
          <a:xfrm>
            <a:off x="2490693" y="1971398"/>
            <a:ext cx="6429375" cy="4400550"/>
          </a:xfrm>
          <a:prstGeom prst="rect">
            <a:avLst/>
          </a:prstGeom>
        </p:spPr>
      </p:pic>
    </p:spTree>
    <p:extLst>
      <p:ext uri="{BB962C8B-B14F-4D97-AF65-F5344CB8AC3E}">
        <p14:creationId xmlns:p14="http://schemas.microsoft.com/office/powerpoint/2010/main" val="37569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C959B-54FA-4B2C-A4A1-3C2F0CEA252E}"/>
              </a:ext>
            </a:extLst>
          </p:cNvPr>
          <p:cNvSpPr>
            <a:spLocks noGrp="1"/>
          </p:cNvSpPr>
          <p:nvPr>
            <p:ph type="title"/>
          </p:nvPr>
        </p:nvSpPr>
        <p:spPr>
          <a:xfrm>
            <a:off x="838200" y="365125"/>
            <a:ext cx="10515600" cy="966525"/>
          </a:xfrm>
        </p:spPr>
        <p:txBody>
          <a:bodyPr/>
          <a:lstStyle/>
          <a:p>
            <a:endParaRPr lang="en-CA" dirty="0"/>
          </a:p>
        </p:txBody>
      </p:sp>
      <p:pic>
        <p:nvPicPr>
          <p:cNvPr id="5" name="Content Placeholder 4">
            <a:extLst>
              <a:ext uri="{FF2B5EF4-FFF2-40B4-BE49-F238E27FC236}">
                <a16:creationId xmlns:a16="http://schemas.microsoft.com/office/drawing/2014/main" id="{319A0C50-7FC5-446C-9BEA-612989EE565C}"/>
              </a:ext>
            </a:extLst>
          </p:cNvPr>
          <p:cNvPicPr>
            <a:picLocks noGrp="1" noChangeAspect="1"/>
          </p:cNvPicPr>
          <p:nvPr>
            <p:ph idx="1"/>
          </p:nvPr>
        </p:nvPicPr>
        <p:blipFill>
          <a:blip r:embed="rId2"/>
          <a:stretch>
            <a:fillRect/>
          </a:stretch>
        </p:blipFill>
        <p:spPr>
          <a:xfrm>
            <a:off x="429687" y="1193539"/>
            <a:ext cx="11159278" cy="4320381"/>
          </a:xfrm>
        </p:spPr>
      </p:pic>
    </p:spTree>
    <p:extLst>
      <p:ext uri="{BB962C8B-B14F-4D97-AF65-F5344CB8AC3E}">
        <p14:creationId xmlns:p14="http://schemas.microsoft.com/office/powerpoint/2010/main" val="24951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4274C-29CA-4056-93E2-76D22FD7E334}"/>
              </a:ext>
            </a:extLst>
          </p:cNvPr>
          <p:cNvSpPr>
            <a:spLocks noGrp="1"/>
          </p:cNvSpPr>
          <p:nvPr>
            <p:ph type="title"/>
          </p:nvPr>
        </p:nvSpPr>
        <p:spPr/>
        <p:txBody>
          <a:bodyPr/>
          <a:lstStyle/>
          <a:p>
            <a:endParaRPr lang="en-CA"/>
          </a:p>
        </p:txBody>
      </p:sp>
      <p:pic>
        <p:nvPicPr>
          <p:cNvPr id="9" name="Content Placeholder 8">
            <a:extLst>
              <a:ext uri="{FF2B5EF4-FFF2-40B4-BE49-F238E27FC236}">
                <a16:creationId xmlns:a16="http://schemas.microsoft.com/office/drawing/2014/main" id="{9797C4B5-BD4D-43E2-B3E3-5A7488CF556C}"/>
              </a:ext>
            </a:extLst>
          </p:cNvPr>
          <p:cNvPicPr>
            <a:picLocks noGrp="1" noChangeAspect="1"/>
          </p:cNvPicPr>
          <p:nvPr>
            <p:ph idx="1"/>
          </p:nvPr>
        </p:nvPicPr>
        <p:blipFill>
          <a:blip r:embed="rId2"/>
          <a:stretch>
            <a:fillRect/>
          </a:stretch>
        </p:blipFill>
        <p:spPr>
          <a:xfrm>
            <a:off x="1722961" y="1690688"/>
            <a:ext cx="7077075" cy="1562100"/>
          </a:xfrm>
        </p:spPr>
      </p:pic>
      <p:pic>
        <p:nvPicPr>
          <p:cNvPr id="11" name="Picture 10">
            <a:extLst>
              <a:ext uri="{FF2B5EF4-FFF2-40B4-BE49-F238E27FC236}">
                <a16:creationId xmlns:a16="http://schemas.microsoft.com/office/drawing/2014/main" id="{CF96CF9D-C143-4974-84D0-C7E548972901}"/>
              </a:ext>
            </a:extLst>
          </p:cNvPr>
          <p:cNvPicPr>
            <a:picLocks noChangeAspect="1"/>
          </p:cNvPicPr>
          <p:nvPr/>
        </p:nvPicPr>
        <p:blipFill>
          <a:blip r:embed="rId3"/>
          <a:stretch>
            <a:fillRect/>
          </a:stretch>
        </p:blipFill>
        <p:spPr>
          <a:xfrm>
            <a:off x="1702246" y="3312775"/>
            <a:ext cx="7046255" cy="1507800"/>
          </a:xfrm>
          <a:prstGeom prst="rect">
            <a:avLst/>
          </a:prstGeom>
        </p:spPr>
      </p:pic>
    </p:spTree>
    <p:extLst>
      <p:ext uri="{BB962C8B-B14F-4D97-AF65-F5344CB8AC3E}">
        <p14:creationId xmlns:p14="http://schemas.microsoft.com/office/powerpoint/2010/main" val="270292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CFED-FFB1-4F57-96C7-3E890661AF79}"/>
              </a:ext>
            </a:extLst>
          </p:cNvPr>
          <p:cNvSpPr>
            <a:spLocks noGrp="1"/>
          </p:cNvSpPr>
          <p:nvPr>
            <p:ph type="title"/>
          </p:nvPr>
        </p:nvSpPr>
        <p:spPr/>
        <p:txBody>
          <a:bodyPr/>
          <a:lstStyle/>
          <a:p>
            <a:r>
              <a:rPr lang="en-CA" dirty="0"/>
              <a:t>Here is the first program</a:t>
            </a:r>
          </a:p>
        </p:txBody>
      </p:sp>
      <p:pic>
        <p:nvPicPr>
          <p:cNvPr id="5" name="Content Placeholder 4">
            <a:extLst>
              <a:ext uri="{FF2B5EF4-FFF2-40B4-BE49-F238E27FC236}">
                <a16:creationId xmlns:a16="http://schemas.microsoft.com/office/drawing/2014/main" id="{2260F20A-69B6-42A0-8126-528888A49D7B}"/>
              </a:ext>
            </a:extLst>
          </p:cNvPr>
          <p:cNvPicPr>
            <a:picLocks noGrp="1" noChangeAspect="1"/>
          </p:cNvPicPr>
          <p:nvPr>
            <p:ph idx="1"/>
          </p:nvPr>
        </p:nvPicPr>
        <p:blipFill>
          <a:blip r:embed="rId2"/>
          <a:stretch>
            <a:fillRect/>
          </a:stretch>
        </p:blipFill>
        <p:spPr>
          <a:xfrm>
            <a:off x="2574525" y="2640563"/>
            <a:ext cx="3955695" cy="1200610"/>
          </a:xfrm>
        </p:spPr>
      </p:pic>
    </p:spTree>
    <p:extLst>
      <p:ext uri="{BB962C8B-B14F-4D97-AF65-F5344CB8AC3E}">
        <p14:creationId xmlns:p14="http://schemas.microsoft.com/office/powerpoint/2010/main" val="405938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567</Words>
  <Application>Microsoft Office PowerPoint</Application>
  <PresentationFormat>Widescreen</PresentationFormat>
  <Paragraphs>61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-apple-system</vt:lpstr>
      <vt:lpstr>Arial</vt:lpstr>
      <vt:lpstr>Calibri</vt:lpstr>
      <vt:lpstr>Calibri Light</vt:lpstr>
      <vt:lpstr>erdana</vt:lpstr>
      <vt:lpstr>inter-bold</vt:lpstr>
      <vt:lpstr>inter-regular</vt:lpstr>
      <vt:lpstr>Office Theme</vt:lpstr>
      <vt:lpstr>Dart</vt:lpstr>
      <vt:lpstr>Intro</vt:lpstr>
      <vt:lpstr>Compiled language</vt:lpstr>
      <vt:lpstr>Why Dart?</vt:lpstr>
      <vt:lpstr>Points to remember</vt:lpstr>
      <vt:lpstr>PowerPoint Presentation</vt:lpstr>
      <vt:lpstr>PowerPoint Presentation</vt:lpstr>
      <vt:lpstr>PowerPoint Presentation</vt:lpstr>
      <vt:lpstr>Here is the first program</vt:lpstr>
      <vt:lpstr>Dart Printing and String Interpolation </vt:lpstr>
      <vt:lpstr>Keywords</vt:lpstr>
      <vt:lpstr>Data Types</vt:lpstr>
      <vt:lpstr>Final and const </vt:lpstr>
      <vt:lpstr>Test Operators </vt:lpstr>
      <vt:lpstr>List, Set, Map</vt:lpstr>
      <vt:lpstr>Decision making</vt:lpstr>
      <vt:lpstr>Exercise</vt:lpstr>
      <vt:lpstr>PowerPoint Presentation</vt:lpstr>
      <vt:lpstr>Switch,loop</vt:lpstr>
      <vt:lpstr>While, do while</vt:lpstr>
      <vt:lpstr>For loop</vt:lpstr>
      <vt:lpstr>Enhanced For Loop, boolean</vt:lpstr>
      <vt:lpstr>Function</vt:lpstr>
      <vt:lpstr>Anonymous function </vt:lpstr>
      <vt:lpstr>Recursion</vt:lpstr>
      <vt:lpstr>Class and Objects</vt:lpstr>
      <vt:lpstr>Constructor</vt:lpstr>
      <vt:lpstr>PowerPoint Presentation</vt:lpstr>
      <vt:lpstr>Difference Between Class Variable and Instance Variable </vt:lpstr>
      <vt:lpstr>Static keyword</vt:lpstr>
      <vt:lpstr>super</vt:lpstr>
      <vt:lpstr>Inheritance</vt:lpstr>
      <vt:lpstr>Cascading Super</vt:lpstr>
      <vt:lpstr>Method overriding</vt:lpstr>
      <vt:lpstr>Look at super.run()</vt:lpstr>
      <vt:lpstr>Abstract classes</vt:lpstr>
      <vt:lpstr>Interface</vt:lpstr>
      <vt:lpstr>Getters  and setters</vt:lpstr>
      <vt:lpstr>Basic calculator</vt:lpstr>
      <vt:lpstr>PowerPoint Presentation</vt:lpstr>
      <vt:lpstr>Uppercase to lowercase</vt:lpstr>
      <vt:lpstr>PowerPoint Presentation</vt:lpstr>
      <vt:lpstr>PowerPoint Presentation</vt:lpstr>
      <vt:lpstr>PowerPoint Presentation</vt:lpstr>
      <vt:lpstr>PowerPoint Presentation</vt:lpstr>
      <vt:lpstr>PowerPoint Presentation</vt:lpstr>
      <vt:lpstr>Call an Abstract class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dc:title>
  <dc:creator>Sakkaravarthi Ramanathan</dc:creator>
  <cp:lastModifiedBy>Sakkaravarthi Ramanathan</cp:lastModifiedBy>
  <cp:revision>61</cp:revision>
  <dcterms:created xsi:type="dcterms:W3CDTF">2022-02-20T12:17:55Z</dcterms:created>
  <dcterms:modified xsi:type="dcterms:W3CDTF">2023-01-26T14:17:26Z</dcterms:modified>
</cp:coreProperties>
</file>