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PT Sans Narrow"/>
      <p:regular r:id="rId48"/>
      <p:bold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TSansNarrow-regular.fntdata"/><Relationship Id="rId47" Type="http://schemas.openxmlformats.org/officeDocument/2006/relationships/slide" Target="slides/slide42.xml"/><Relationship Id="rId4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da0c9a8a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da0c9a8a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52bd4cb7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52bd4cb7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52bd4cb7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52bd4cb7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52bd4cb7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52bd4cb7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52bd4cb7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52bd4cb7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52bd4cb75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52bd4cb7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52bd4cb7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152bd4cb7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52bd4cb7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52bd4cb7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52bd4cb75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152bd4cb75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52bd4cb7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152bd4cb7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52bd4cb75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152bd4cb7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d5c4a1c9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d5c4a1c9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52bd4cb75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152bd4cb75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52bd4cb75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152bd4cb75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52bd4cb75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152bd4cb75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52bd4cb75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152bd4cb75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8ac2b50b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8ac2b50b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152bd4cb75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152bd4cb7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e8ac2b50b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e8ac2b50b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152bd4cb7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152bd4cb7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e8ac2b50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e8ac2b50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e8ac2b50b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e8ac2b50b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52bd4cb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52bd4cb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e8ac2b50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e8ac2b50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152bd4cb75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152bd4cb75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152bd4cb75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152bd4cb75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152bd4cb7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152bd4cb7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152bd4cb7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152bd4cb7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152bd4cb75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152bd4cb75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152bd4cb75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152bd4cb75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152bd4cb75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152bd4cb75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152bd4cb75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152bd4cb75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152bd4cb75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152bd4cb75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52bd4cb7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52bd4cb7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152bd4cb75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152bd4cb75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152bd4cb75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152bd4cb75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152bd4cb75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152bd4cb75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52bd4cb7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52bd4cb7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52bd4cb7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52bd4cb7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52bd4cb7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52bd4cb7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52bd4cb7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52bd4cb7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52bd4cb7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52bd4cb7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31.png"/><Relationship Id="rId6" Type="http://schemas.openxmlformats.org/officeDocument/2006/relationships/image" Target="../media/image33.png"/><Relationship Id="rId7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5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41.png"/><Relationship Id="rId5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47.png"/><Relationship Id="rId5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Relationship Id="rId4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Relationship Id="rId4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Relationship Id="rId4" Type="http://schemas.openxmlformats.org/officeDocument/2006/relationships/image" Target="../media/image5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Relationship Id="rId4" Type="http://schemas.openxmlformats.org/officeDocument/2006/relationships/image" Target="../media/image5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8.png"/><Relationship Id="rId4" Type="http://schemas.openxmlformats.org/officeDocument/2006/relationships/image" Target="../media/image3.png"/><Relationship Id="rId5" Type="http://schemas.openxmlformats.org/officeDocument/2006/relationships/image" Target="../media/image4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6.png"/><Relationship Id="rId4" Type="http://schemas.openxmlformats.org/officeDocument/2006/relationships/image" Target="../media/image21.png"/><Relationship Id="rId5" Type="http://schemas.openxmlformats.org/officeDocument/2006/relationships/image" Target="../media/image4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4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45.png"/><Relationship Id="rId6" Type="http://schemas.openxmlformats.org/officeDocument/2006/relationships/image" Target="../media/image6.png"/><Relationship Id="rId7" Type="http://schemas.openxmlformats.org/officeDocument/2006/relationships/image" Target="../media/image5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61188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Límite intrínseco de la decoherencia cuántica por</a:t>
            </a:r>
            <a:r>
              <a:rPr lang="es" sz="4500"/>
              <a:t> ruptura de simetría</a:t>
            </a:r>
            <a:endParaRPr sz="45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Gandini Maximiliano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935850" y="326775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Estados degenerados  </a:t>
            </a: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2334300" y="4229025"/>
            <a:ext cx="447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Open Sans"/>
                <a:ea typeface="Open Sans"/>
                <a:cs typeface="Open Sans"/>
                <a:sym typeface="Open Sans"/>
              </a:rPr>
              <a:t>P.W. Anderson, Phys. Rev. 86 694 (1952), P.W. Anderson, Science 177, 393 (1972).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674" y="892663"/>
            <a:ext cx="3522650" cy="5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225" y="1786925"/>
            <a:ext cx="1513051" cy="2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2"/>
          <p:cNvCxnSpPr/>
          <p:nvPr/>
        </p:nvCxnSpPr>
        <p:spPr>
          <a:xfrm flipH="1" rot="10800000">
            <a:off x="3774451" y="1914025"/>
            <a:ext cx="1145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7725" y="1664874"/>
            <a:ext cx="2768128" cy="5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2341800" y="1456563"/>
            <a:ext cx="44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Tomando momentáneamente h=0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935850" y="2795263"/>
            <a:ext cx="727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El verdadero estado fundamental es un gran conjunto de singletes con degeneración 2s+1 y estados de máxima polarización, asociados a excitaciones de magnones (cuando Sa y Sb bajan un nivel)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3725" y="2369450"/>
            <a:ext cx="2136200" cy="3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0626" y="3718675"/>
            <a:ext cx="1513050" cy="47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5498175" y="3767325"/>
            <a:ext cx="29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(M=0 máximo por convención)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935850" y="326775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Estados degenerados  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801" y="1011675"/>
            <a:ext cx="1513050" cy="47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211" y="834675"/>
            <a:ext cx="3390725" cy="35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4076700" y="3973450"/>
            <a:ext cx="447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Open Sans"/>
                <a:ea typeface="Open Sans"/>
                <a:cs typeface="Open Sans"/>
                <a:sym typeface="Open Sans"/>
              </a:rPr>
              <a:t>P.W. Anderson, Phys. Rev. 86 694 (1952), P.W. Anderson, Science 177, 393 (1972).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4479725" y="1580375"/>
            <a:ext cx="3979200" cy="22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Es este conjunto de estados, el que al tomar el límite termodinámico genera la ruptura espontánea de la simetría SU(2) no-Abeliana. Ya que es ortogonal al estado de Neel (El estado fundamental del 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antiferromagneto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 clásico)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935850" y="326775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Vamos a hacer un desarrollo general</a:t>
            </a: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638" y="1187623"/>
            <a:ext cx="6182725" cy="7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935850" y="326775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Evolución temporal</a:t>
            </a: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638" y="1187623"/>
            <a:ext cx="6182725" cy="7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5787" y="2300575"/>
            <a:ext cx="3312425" cy="5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975" y="3448575"/>
            <a:ext cx="8300027" cy="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935850" y="326775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Evolución temporal: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935850" y="1950500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Tomamos traza reducida: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100" y="2625950"/>
            <a:ext cx="33858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88" y="985600"/>
            <a:ext cx="8300027" cy="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935850" y="326775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Evolución temporal: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935850" y="1950500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Tomamos traza reducida</a:t>
            </a: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100" y="2625950"/>
            <a:ext cx="33858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924" y="3504500"/>
            <a:ext cx="8324152" cy="9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988" y="987112"/>
            <a:ext cx="8300027" cy="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935850" y="326775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Notamos</a:t>
            </a: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24" y="894800"/>
            <a:ext cx="8324152" cy="93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 txBox="1"/>
          <p:nvPr/>
        </p:nvSpPr>
        <p:spPr>
          <a:xfrm>
            <a:off x="935850" y="1989250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Llamando 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388" y="2571750"/>
            <a:ext cx="6079224" cy="13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388" y="620300"/>
            <a:ext cx="6079224" cy="13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650" y="2939750"/>
            <a:ext cx="5630701" cy="12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/>
        </p:nvSpPr>
        <p:spPr>
          <a:xfrm>
            <a:off x="935850" y="2182488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Finalmente tenemos la pureza</a:t>
            </a: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8" name="Google Shape;2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50" y="1129900"/>
            <a:ext cx="3420299" cy="7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175" y="1092925"/>
            <a:ext cx="3899550" cy="84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0"/>
          <p:cNvSpPr txBox="1"/>
          <p:nvPr/>
        </p:nvSpPr>
        <p:spPr>
          <a:xfrm>
            <a:off x="935850" y="326775"/>
            <a:ext cx="727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Si queremos ver decoherencia, tenemos que encontrar En para el modelo Lieb-Matis</a:t>
            </a: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1" name="Google Shape;27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7463" y="3076876"/>
            <a:ext cx="5289073" cy="6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1650" y="3895097"/>
            <a:ext cx="4360692" cy="7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0"/>
          <p:cNvSpPr txBox="1"/>
          <p:nvPr/>
        </p:nvSpPr>
        <p:spPr>
          <a:xfrm>
            <a:off x="2341800" y="2560425"/>
            <a:ext cx="44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latin typeface="Open Sans"/>
                <a:ea typeface="Open Sans"/>
                <a:cs typeface="Open Sans"/>
                <a:sym typeface="Open Sans"/>
              </a:rPr>
              <a:t>Con las definiciones:</a:t>
            </a:r>
            <a:endParaRPr sz="18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075" y="2160152"/>
            <a:ext cx="8035860" cy="2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935850" y="326775"/>
            <a:ext cx="727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Si queremos ver decoherencia, tenemos que encontrar En </a:t>
            </a: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para el modelo Lieb-Matis</a:t>
            </a: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950" y="2146021"/>
            <a:ext cx="5068101" cy="11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7463" y="1303526"/>
            <a:ext cx="5289073" cy="6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1"/>
          <p:cNvSpPr txBox="1"/>
          <p:nvPr/>
        </p:nvSpPr>
        <p:spPr>
          <a:xfrm>
            <a:off x="2341800" y="3724825"/>
            <a:ext cx="44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Se utiliza el límite de continuidad.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245550" y="2187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63975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                                                 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377875"/>
            <a:ext cx="84963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32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935850" y="326775"/>
            <a:ext cx="727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Si queremos ver decoherencia, tenemos que encontrar En </a:t>
            </a: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para el modelo Lieb-Matis</a:t>
            </a: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4" name="Google Shape;2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963" y="2831625"/>
            <a:ext cx="5526074" cy="8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713" y="1903471"/>
            <a:ext cx="5998584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2"/>
          <p:cNvSpPr txBox="1"/>
          <p:nvPr/>
        </p:nvSpPr>
        <p:spPr>
          <a:xfrm>
            <a:off x="394213" y="3648175"/>
            <a:ext cx="835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Algo que vale la pena notar en el desarrollo, es que la ecuación para un magnón en el límite 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continuo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 de spin, es un oscilador armónico. (Notar el término con n)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0061" y="1189525"/>
            <a:ext cx="2543925" cy="7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La energía para el magnon excitado m</a:t>
            </a: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935850" y="326775"/>
            <a:ext cx="727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Si queremos ver decoherencia, tenemos que encontrar En </a:t>
            </a: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para el modelo Lieb-Matis</a:t>
            </a: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6" name="Google Shape;3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963" y="1158075"/>
            <a:ext cx="5526074" cy="8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43" y="3020123"/>
            <a:ext cx="8279126" cy="10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4486" y="4223324"/>
            <a:ext cx="2315050" cy="3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/>
          <p:nvPr/>
        </p:nvSpPr>
        <p:spPr>
          <a:xfrm>
            <a:off x="101000" y="85475"/>
            <a:ext cx="8935200" cy="48795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-2208250" y="234650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Graficando</a:t>
            </a: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7" name="Google Shape;3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925" y="198250"/>
            <a:ext cx="4519173" cy="5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600" y="778950"/>
            <a:ext cx="8590024" cy="411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/>
          <p:nvPr/>
        </p:nvSpPr>
        <p:spPr>
          <a:xfrm>
            <a:off x="101000" y="85475"/>
            <a:ext cx="8935200" cy="48795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-2184950" y="312350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Graficando: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7" name="Google Shape;3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150" y="275950"/>
            <a:ext cx="4519173" cy="5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313" y="820250"/>
            <a:ext cx="8520581" cy="41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01000" y="85475"/>
            <a:ext cx="8935200" cy="48795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36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36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36"/>
          <p:cNvSpPr txBox="1"/>
          <p:nvPr/>
        </p:nvSpPr>
        <p:spPr>
          <a:xfrm>
            <a:off x="-2184950" y="312350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Graficando: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7" name="Google Shape;3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150" y="275950"/>
            <a:ext cx="4519173" cy="5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313" y="820250"/>
            <a:ext cx="8520581" cy="41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8675" y="2319363"/>
            <a:ext cx="4686648" cy="6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/>
          <p:nvPr/>
        </p:nvSpPr>
        <p:spPr>
          <a:xfrm>
            <a:off x="101000" y="85475"/>
            <a:ext cx="8935200" cy="48795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-1353575" y="229325"/>
            <a:ext cx="483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Graficando: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8" name="Google Shape;3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150" y="275950"/>
            <a:ext cx="4519173" cy="5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13" y="856650"/>
            <a:ext cx="8383774" cy="4042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/>
          <p:nvPr/>
        </p:nvSpPr>
        <p:spPr>
          <a:xfrm>
            <a:off x="101000" y="85475"/>
            <a:ext cx="8935200" cy="48795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38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6" name="Google Shape;356;p38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38"/>
          <p:cNvSpPr txBox="1"/>
          <p:nvPr/>
        </p:nvSpPr>
        <p:spPr>
          <a:xfrm>
            <a:off x="-1353575" y="229325"/>
            <a:ext cx="483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Graficando: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8" name="Google Shape;3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150" y="275950"/>
            <a:ext cx="4519173" cy="5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13" y="856650"/>
            <a:ext cx="8383774" cy="404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4576" y="329112"/>
            <a:ext cx="1513050" cy="47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/>
          <p:nvPr/>
        </p:nvSpPr>
        <p:spPr>
          <a:xfrm>
            <a:off x="101000" y="85475"/>
            <a:ext cx="8935200" cy="4894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" name="Google Shape;366;p39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" name="Google Shape;367;p39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39"/>
          <p:cNvSpPr txBox="1"/>
          <p:nvPr/>
        </p:nvSpPr>
        <p:spPr>
          <a:xfrm>
            <a:off x="-2184950" y="312350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Graficando: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9" name="Google Shape;3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150" y="275950"/>
            <a:ext cx="4519173" cy="5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813" y="856650"/>
            <a:ext cx="8411574" cy="40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/>
          <p:nvPr/>
        </p:nvSpPr>
        <p:spPr>
          <a:xfrm>
            <a:off x="101000" y="85475"/>
            <a:ext cx="8935200" cy="48795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40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40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40"/>
          <p:cNvSpPr txBox="1"/>
          <p:nvPr/>
        </p:nvSpPr>
        <p:spPr>
          <a:xfrm>
            <a:off x="935850" y="358975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En el paper: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40"/>
          <p:cNvSpPr txBox="1"/>
          <p:nvPr/>
        </p:nvSpPr>
        <p:spPr>
          <a:xfrm>
            <a:off x="687150" y="1033375"/>
            <a:ext cx="7769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“One imagines a symmetry breaking ‘‘order parameter field’’ h (e.g., a potential singling out of a specific position in space). Upon sending h to zero before taking the thermodynamic limit (N !) one finds the exact quantum ground state respecting the symmetry.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However, taking the opposite order of limits one finds that the classical state becomes fact.”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0" name="Google Shape;3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938" y="3323875"/>
            <a:ext cx="4255324" cy="6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/>
          <p:nvPr/>
        </p:nvSpPr>
        <p:spPr>
          <a:xfrm>
            <a:off x="83250" y="85475"/>
            <a:ext cx="8960700" cy="49044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41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41"/>
          <p:cNvSpPr txBox="1"/>
          <p:nvPr/>
        </p:nvSpPr>
        <p:spPr>
          <a:xfrm>
            <a:off x="164400" y="498850"/>
            <a:ext cx="881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“One imagines a symmetry breaking ‘‘order parameter field’’ h (e.g., a potential singling out of a specific position in space). Upon sending h to zero before taking the thermodynamic limit (N !) one finds the exact quantum ground state respecting the symmetry. ”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8" name="Google Shape;3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51" y="929300"/>
            <a:ext cx="8299500" cy="40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1"/>
          <p:cNvSpPr txBox="1"/>
          <p:nvPr/>
        </p:nvSpPr>
        <p:spPr>
          <a:xfrm>
            <a:off x="935850" y="85475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En el paper: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245550" y="2187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63975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                                                 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377875"/>
            <a:ext cx="849630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1017825" y="26106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52625" y="2377525"/>
            <a:ext cx="33486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latin typeface="Open Sans"/>
                <a:ea typeface="Open Sans"/>
                <a:cs typeface="Open Sans"/>
                <a:sym typeface="Open Sans"/>
              </a:rPr>
              <a:t>Decoherencia:</a:t>
            </a:r>
            <a:endParaRPr sz="18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891850" y="2377525"/>
            <a:ext cx="33486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latin typeface="Open Sans"/>
                <a:ea typeface="Open Sans"/>
                <a:cs typeface="Open Sans"/>
                <a:sym typeface="Open Sans"/>
              </a:rPr>
              <a:t>Simetría:</a:t>
            </a:r>
            <a:endParaRPr sz="18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89225" y="2994600"/>
            <a:ext cx="447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Dentro de un modelo con evolución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unitaria.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328450" y="2994600"/>
            <a:ext cx="447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Ruptura de simetrías en redes.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(Materia condensada)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"/>
          <p:cNvSpPr/>
          <p:nvPr/>
        </p:nvSpPr>
        <p:spPr>
          <a:xfrm>
            <a:off x="83250" y="85475"/>
            <a:ext cx="8960700" cy="49044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p42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42"/>
          <p:cNvSpPr txBox="1"/>
          <p:nvPr/>
        </p:nvSpPr>
        <p:spPr>
          <a:xfrm>
            <a:off x="164400" y="498850"/>
            <a:ext cx="881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“One imagines a symmetry breaking ‘‘order parameter field’’ h (e.g., a potential singling out of a specific position in space). Upon sending h to zero before taking the thermodynamic limit (N !) one finds the exact quantum ground state respecting the symmetry. ”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42"/>
          <p:cNvSpPr txBox="1"/>
          <p:nvPr/>
        </p:nvSpPr>
        <p:spPr>
          <a:xfrm>
            <a:off x="935850" y="85475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En el paper: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8" name="Google Shape;3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75" y="899950"/>
            <a:ext cx="8323052" cy="403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43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43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43"/>
          <p:cNvSpPr txBox="1"/>
          <p:nvPr/>
        </p:nvSpPr>
        <p:spPr>
          <a:xfrm>
            <a:off x="935850" y="326775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Recordemos, el desarrollo era general</a:t>
            </a: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7" name="Google Shape;4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388" y="937800"/>
            <a:ext cx="6079224" cy="13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3"/>
          <p:cNvSpPr txBox="1"/>
          <p:nvPr/>
        </p:nvSpPr>
        <p:spPr>
          <a:xfrm>
            <a:off x="1532400" y="2329875"/>
            <a:ext cx="607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latin typeface="Open Sans"/>
                <a:ea typeface="Open Sans"/>
                <a:cs typeface="Open Sans"/>
                <a:sym typeface="Open Sans"/>
              </a:rPr>
              <a:t>Podemos hacer este mismo cálculo para otras redes que cumplan las mismas condiciones:</a:t>
            </a:r>
            <a:endParaRPr sz="18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9" name="Google Shape;40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147" y="3274925"/>
            <a:ext cx="4205776" cy="9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3"/>
          <p:cNvSpPr txBox="1"/>
          <p:nvPr/>
        </p:nvSpPr>
        <p:spPr>
          <a:xfrm>
            <a:off x="2334300" y="2997775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latin typeface="Open Sans"/>
                <a:ea typeface="Open Sans"/>
                <a:cs typeface="Open Sans"/>
                <a:sym typeface="Open Sans"/>
              </a:rPr>
              <a:t>Cristal armónico:</a:t>
            </a:r>
            <a:endParaRPr sz="18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1" name="Google Shape;41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975" y="3371327"/>
            <a:ext cx="3979538" cy="83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3"/>
          <p:cNvSpPr txBox="1"/>
          <p:nvPr/>
        </p:nvSpPr>
        <p:spPr>
          <a:xfrm>
            <a:off x="4685788" y="4144425"/>
            <a:ext cx="410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Ojo, es la energía en función del momento para el estado antisimétrico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44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44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44"/>
          <p:cNvSpPr txBox="1"/>
          <p:nvPr/>
        </p:nvSpPr>
        <p:spPr>
          <a:xfrm>
            <a:off x="-2184950" y="312350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Graficando: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1" name="Google Shape;4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475" y="291238"/>
            <a:ext cx="2483383" cy="5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88" y="924075"/>
            <a:ext cx="8005225" cy="385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45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45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0" name="Google Shape;430;p45"/>
          <p:cNvSpPr txBox="1"/>
          <p:nvPr/>
        </p:nvSpPr>
        <p:spPr>
          <a:xfrm>
            <a:off x="-2184950" y="312350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Graficando: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1" name="Google Shape;4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475" y="291238"/>
            <a:ext cx="2483383" cy="5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88" y="924075"/>
            <a:ext cx="8005225" cy="38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5"/>
          <p:cNvSpPr txBox="1"/>
          <p:nvPr/>
        </p:nvSpPr>
        <p:spPr>
          <a:xfrm>
            <a:off x="3972650" y="122015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“T</a:t>
            </a:r>
            <a:r>
              <a:rPr lang="es"/>
              <a:t>he terms depending on n introduce phase shifts into the dynamics of the system, which lead to the disappearance of ρ OD t&gt;t0 over time. “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6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46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46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p46"/>
          <p:cNvSpPr txBox="1"/>
          <p:nvPr/>
        </p:nvSpPr>
        <p:spPr>
          <a:xfrm>
            <a:off x="-2184950" y="312350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Graficando: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2" name="Google Shape;4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475" y="291238"/>
            <a:ext cx="2483383" cy="5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75" y="820250"/>
            <a:ext cx="8214650" cy="396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47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p47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47"/>
          <p:cNvSpPr txBox="1"/>
          <p:nvPr/>
        </p:nvSpPr>
        <p:spPr>
          <a:xfrm>
            <a:off x="-2184950" y="312350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Graficando: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2" name="Google Shape;45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475" y="291238"/>
            <a:ext cx="2483383" cy="5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288" y="901850"/>
            <a:ext cx="8027424" cy="387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8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9" name="Google Shape;459;p48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48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p48"/>
          <p:cNvSpPr txBox="1"/>
          <p:nvPr/>
        </p:nvSpPr>
        <p:spPr>
          <a:xfrm>
            <a:off x="935850" y="374300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Volvemos al caso de LM</a:t>
            </a: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2" name="Google Shape;4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338" y="1381450"/>
            <a:ext cx="4255324" cy="6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9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p49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" name="Google Shape;469;p49"/>
          <p:cNvSpPr txBox="1"/>
          <p:nvPr/>
        </p:nvSpPr>
        <p:spPr>
          <a:xfrm>
            <a:off x="935850" y="351075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Discusión: Peso termodinámico de los estados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Google Shape;470;p49"/>
          <p:cNvSpPr txBox="1"/>
          <p:nvPr/>
        </p:nvSpPr>
        <p:spPr>
          <a:xfrm>
            <a:off x="2341800" y="1029950"/>
            <a:ext cx="44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1" name="Google Shape;4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675" y="2428775"/>
            <a:ext cx="6436649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1600" y="3495250"/>
            <a:ext cx="2300800" cy="9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4526" y="1075850"/>
            <a:ext cx="7154927" cy="8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0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" name="Google Shape;479;p50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p50"/>
          <p:cNvSpPr txBox="1"/>
          <p:nvPr/>
        </p:nvSpPr>
        <p:spPr>
          <a:xfrm>
            <a:off x="935850" y="351075"/>
            <a:ext cx="727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Discusión: ¿Cómo veo que estos estados son aquellos asociados a una ruptura de simetría?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1" name="Google Shape;481;p50"/>
          <p:cNvSpPr txBox="1"/>
          <p:nvPr/>
        </p:nvSpPr>
        <p:spPr>
          <a:xfrm>
            <a:off x="2341800" y="1029950"/>
            <a:ext cx="44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2" name="Google Shape;48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498" y="1731725"/>
            <a:ext cx="5221000" cy="12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50"/>
          <p:cNvSpPr txBox="1"/>
          <p:nvPr/>
        </p:nvSpPr>
        <p:spPr>
          <a:xfrm>
            <a:off x="1457850" y="1129900"/>
            <a:ext cx="62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Transformaciones de Holstein - Primakoff(aproximadas):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4" name="Google Shape;48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63" y="3520079"/>
            <a:ext cx="2646325" cy="8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1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0" name="Google Shape;490;p51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1" name="Google Shape;491;p51"/>
          <p:cNvSpPr txBox="1"/>
          <p:nvPr/>
        </p:nvSpPr>
        <p:spPr>
          <a:xfrm>
            <a:off x="935850" y="351075"/>
            <a:ext cx="727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Discusión: ¿Cómo veo que estos estados son aquellos asociados a una ruptura de simetría?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2" name="Google Shape;492;p51"/>
          <p:cNvSpPr txBox="1"/>
          <p:nvPr/>
        </p:nvSpPr>
        <p:spPr>
          <a:xfrm>
            <a:off x="2341800" y="1029950"/>
            <a:ext cx="44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3" name="Google Shape;49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498" y="1731725"/>
            <a:ext cx="5221000" cy="12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1"/>
          <p:cNvSpPr txBox="1"/>
          <p:nvPr/>
        </p:nvSpPr>
        <p:spPr>
          <a:xfrm>
            <a:off x="1457850" y="1129900"/>
            <a:ext cx="62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Transformaciones de Holstein - Primakoff(aproximadas):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5" name="Google Shape;49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63" y="3520079"/>
            <a:ext cx="2646325" cy="8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0119" y="3520076"/>
            <a:ext cx="5218632" cy="48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51"/>
          <p:cNvCxnSpPr/>
          <p:nvPr/>
        </p:nvCxnSpPr>
        <p:spPr>
          <a:xfrm>
            <a:off x="3182750" y="3639625"/>
            <a:ext cx="32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245550" y="2187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63975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                                                 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85650" y="334100"/>
            <a:ext cx="837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Open Sans"/>
                <a:ea typeface="Open Sans"/>
                <a:cs typeface="Open Sans"/>
                <a:sym typeface="Open Sans"/>
              </a:rPr>
              <a:t>Vamos a ver que en general para una simetría rota: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913" y="1266326"/>
            <a:ext cx="1798725" cy="9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691500" y="2727150"/>
            <a:ext cx="79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A temperatura ambiente y con el número de avogadro da unos siglos.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110650" y="3426425"/>
            <a:ext cx="492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Se volvería un mecanismo de decoherencia relevante a escala mesoscópica.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2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3" name="Google Shape;503;p52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4" name="Google Shape;504;p52"/>
          <p:cNvSpPr txBox="1"/>
          <p:nvPr/>
        </p:nvSpPr>
        <p:spPr>
          <a:xfrm>
            <a:off x="935850" y="351075"/>
            <a:ext cx="727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Discusión: ¿Cómo veo que estos estados son aquellos asociados a una ruptura de simetría?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52"/>
          <p:cNvSpPr txBox="1"/>
          <p:nvPr/>
        </p:nvSpPr>
        <p:spPr>
          <a:xfrm>
            <a:off x="2341800" y="1029950"/>
            <a:ext cx="44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6" name="Google Shape;506;p52"/>
          <p:cNvSpPr txBox="1"/>
          <p:nvPr/>
        </p:nvSpPr>
        <p:spPr>
          <a:xfrm>
            <a:off x="2485200" y="1206588"/>
            <a:ext cx="417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Se obtiene transformando en fourier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7" name="Google Shape;5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102" y="1745000"/>
            <a:ext cx="6841801" cy="6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237" y="3208675"/>
            <a:ext cx="3923725" cy="7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2"/>
          <p:cNvSpPr txBox="1"/>
          <p:nvPr/>
        </p:nvSpPr>
        <p:spPr>
          <a:xfrm>
            <a:off x="2241125" y="4047675"/>
            <a:ext cx="44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Se obtienen 2 puntos singulares.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0" name="Google Shape;510;p52"/>
          <p:cNvSpPr txBox="1"/>
          <p:nvPr/>
        </p:nvSpPr>
        <p:spPr>
          <a:xfrm>
            <a:off x="2612525" y="2422725"/>
            <a:ext cx="371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Finalmente diagonalizando con la transformación de bogoliubov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1" name="Google Shape;51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075" y="3161625"/>
            <a:ext cx="2559877" cy="83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Google Shape;512;p52"/>
          <p:cNvCxnSpPr/>
          <p:nvPr/>
        </p:nvCxnSpPr>
        <p:spPr>
          <a:xfrm>
            <a:off x="3182750" y="3593175"/>
            <a:ext cx="10221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3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8" name="Google Shape;518;p53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9" name="Google Shape;519;p53"/>
          <p:cNvSpPr txBox="1"/>
          <p:nvPr/>
        </p:nvSpPr>
        <p:spPr>
          <a:xfrm>
            <a:off x="935850" y="351075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Discusión: Tiempo de decoherencia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53"/>
          <p:cNvSpPr txBox="1"/>
          <p:nvPr/>
        </p:nvSpPr>
        <p:spPr>
          <a:xfrm>
            <a:off x="2341800" y="1029950"/>
            <a:ext cx="44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21" name="Google Shape;52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500" y="1029950"/>
            <a:ext cx="4841000" cy="10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2412" y="2684300"/>
            <a:ext cx="4519173" cy="5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3"/>
          <p:cNvSpPr txBox="1"/>
          <p:nvPr/>
        </p:nvSpPr>
        <p:spPr>
          <a:xfrm>
            <a:off x="935850" y="2176400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Para el caso de Lieb - Mattis: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24" name="Google Shape;52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2051" y="3546525"/>
            <a:ext cx="5659874" cy="9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4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0" name="Google Shape;530;p54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1" name="Google Shape;531;p54"/>
          <p:cNvSpPr txBox="1"/>
          <p:nvPr/>
        </p:nvSpPr>
        <p:spPr>
          <a:xfrm>
            <a:off x="935850" y="351075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latin typeface="Open Sans"/>
                <a:ea typeface="Open Sans"/>
                <a:cs typeface="Open Sans"/>
                <a:sym typeface="Open Sans"/>
              </a:rPr>
              <a:t>Discusión: Tiempo de decoherencia</a:t>
            </a:r>
            <a:endParaRPr sz="21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2" name="Google Shape;532;p54"/>
          <p:cNvSpPr txBox="1"/>
          <p:nvPr/>
        </p:nvSpPr>
        <p:spPr>
          <a:xfrm>
            <a:off x="2341800" y="1029950"/>
            <a:ext cx="44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33" name="Google Shape;53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051" y="1029950"/>
            <a:ext cx="5659874" cy="9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2050" y="2450447"/>
            <a:ext cx="1640125" cy="9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9200" y="2483196"/>
            <a:ext cx="3299825" cy="8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0213" y="3748201"/>
            <a:ext cx="1798725" cy="9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0447" y="4072975"/>
            <a:ext cx="3218750" cy="29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8" name="Google Shape;538;p54"/>
          <p:cNvCxnSpPr/>
          <p:nvPr/>
        </p:nvCxnSpPr>
        <p:spPr>
          <a:xfrm>
            <a:off x="4669575" y="4235925"/>
            <a:ext cx="6117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074500" y="2307575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935850" y="622000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Modelo de Lieb-Mattis: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050" y="1336602"/>
            <a:ext cx="7003902" cy="10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576" y="2494050"/>
            <a:ext cx="3414850" cy="21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-295225" y="3027575"/>
            <a:ext cx="496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Capa “A”: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-295225" y="3397525"/>
            <a:ext cx="496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Capa “B”: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074500" y="2307575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935850" y="622000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Modelo de Lieb-Mattis: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050" y="1336602"/>
            <a:ext cx="7003902" cy="10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576" y="2494050"/>
            <a:ext cx="3414850" cy="21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-295225" y="3027575"/>
            <a:ext cx="496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Capa “A”: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-295225" y="3397525"/>
            <a:ext cx="496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Capa “B”: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5322200" y="3123575"/>
            <a:ext cx="429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Open Sans"/>
                <a:ea typeface="Open Sans"/>
                <a:cs typeface="Open Sans"/>
                <a:sym typeface="Open Sans"/>
              </a:rPr>
              <a:t>¿Por qué?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074500" y="2307575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425800" y="498700"/>
            <a:ext cx="429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Open Sans"/>
                <a:ea typeface="Open Sans"/>
                <a:cs typeface="Open Sans"/>
                <a:sym typeface="Open Sans"/>
              </a:rPr>
              <a:t>¿Por qué?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792500" y="1592775"/>
            <a:ext cx="7552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Es fácilmente generalizable a otros modelos de materia condensada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Captura un espectro de energías degeneradas producidas por la ruptura de simetría, que aparecen análogamente en superconductores y cristales armónicos.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Estudiable exactamente.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935850" y="326775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Modelo de Lieb-Mattis: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674" y="834675"/>
            <a:ext cx="3522650" cy="5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775" y="2078387"/>
            <a:ext cx="3923725" cy="7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5838" y="2078379"/>
            <a:ext cx="2646325" cy="8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940125" y="25873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796450" y="3181613"/>
            <a:ext cx="7272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Aproximación Holstein-Primakoff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Transformación de bogoliubov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" name="Google Shape;148;p20"/>
          <p:cNvCxnSpPr>
            <a:stCxn id="145" idx="3"/>
            <a:endCxn id="144" idx="1"/>
          </p:cNvCxnSpPr>
          <p:nvPr/>
        </p:nvCxnSpPr>
        <p:spPr>
          <a:xfrm flipH="1" rot="10800000">
            <a:off x="3582162" y="2474279"/>
            <a:ext cx="10287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0"/>
          <p:cNvSpPr txBox="1"/>
          <p:nvPr/>
        </p:nvSpPr>
        <p:spPr>
          <a:xfrm>
            <a:off x="1812075" y="1781100"/>
            <a:ext cx="44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-1451750" y="1556050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Modelo de Heisenberg: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/>
          <p:nvPr/>
        </p:nvSpPr>
        <p:spPr>
          <a:xfrm>
            <a:off x="245550" y="242525"/>
            <a:ext cx="8652900" cy="4591800"/>
          </a:xfrm>
          <a:prstGeom prst="rect">
            <a:avLst/>
          </a:prstGeom>
          <a:gradFill>
            <a:gsLst>
              <a:gs pos="0">
                <a:srgbClr val="EDFBF8"/>
              </a:gs>
              <a:gs pos="100000">
                <a:srgbClr val="89DDC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2334300" y="6682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334300" y="1079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940125" y="258730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1812075" y="1781100"/>
            <a:ext cx="44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935850" y="160300"/>
            <a:ext cx="72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Como experimento</a:t>
            </a: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 mental</a:t>
            </a:r>
            <a:r>
              <a:rPr lang="es" sz="210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50295" l="4445" r="7865" t="0"/>
          <a:stretch/>
        </p:blipFill>
        <p:spPr>
          <a:xfrm>
            <a:off x="1812075" y="1397475"/>
            <a:ext cx="5312323" cy="3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275" y="2318415"/>
            <a:ext cx="7055923" cy="247451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972750" y="513200"/>
            <a:ext cx="719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Pensamos inicialmente un estado singlete: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aislado de la red, a tiempo “t0” consideramos el sistema: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1300" y="607675"/>
            <a:ext cx="965001" cy="3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5776" y="1059175"/>
            <a:ext cx="2207099" cy="2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88986" y="1810524"/>
            <a:ext cx="4366017" cy="5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B8EEE3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