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8" r:id="rId5"/>
    <p:sldId id="272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2" r:id="rId15"/>
    <p:sldId id="265" r:id="rId16"/>
    <p:sldId id="280" r:id="rId17"/>
    <p:sldId id="281" r:id="rId18"/>
    <p:sldId id="282" r:id="rId19"/>
    <p:sldId id="291" r:id="rId20"/>
    <p:sldId id="292" r:id="rId21"/>
    <p:sldId id="293" r:id="rId22"/>
    <p:sldId id="268" r:id="rId23"/>
    <p:sldId id="288" r:id="rId24"/>
    <p:sldId id="286" r:id="rId25"/>
    <p:sldId id="287" r:id="rId26"/>
    <p:sldId id="290" r:id="rId27"/>
    <p:sldId id="269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9900"/>
    <a:srgbClr val="99CC00"/>
    <a:srgbClr val="90C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3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8120-B287-B04F-A8F5-C80EEFC74A3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9" y="2121154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CS5551 Advanced Software Engineering</a:t>
            </a:r>
            <a:br>
              <a:rPr lang="en-US" dirty="0"/>
            </a:br>
            <a:r>
              <a:rPr lang="en-US" dirty="0"/>
              <a:t>UML Design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Unified Modeling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-</a:t>
            </a:r>
            <a:r>
              <a:rPr lang="en-US" sz="3100" dirty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1562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Stronger “has a” association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en-US" sz="2800" dirty="0"/>
              <a:t>Two classes are strong-coupling</a:t>
            </a:r>
          </a:p>
          <a:p>
            <a:r>
              <a:rPr lang="en-US" sz="2800" dirty="0"/>
              <a:t>If A is destroyed, B is destroyed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66333" y="4407801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922" y="4717044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Diamond 6"/>
          <p:cNvSpPr/>
          <p:nvPr/>
        </p:nvSpPr>
        <p:spPr>
          <a:xfrm>
            <a:off x="5288105" y="4597583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041" y="4420710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1763" y="3993431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3366" y="4007673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66333" y="3214186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0922" y="3523429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288105" y="3403968"/>
            <a:ext cx="502936" cy="238922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91041" y="3227095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03366" y="2814058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1763" y="2857763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03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-</a:t>
            </a:r>
            <a:r>
              <a:rPr lang="en-US" sz="3100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relationship between superclass and subclass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8" y="3233796"/>
            <a:ext cx="6829778" cy="27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 cstate="print"/>
          <a:srcRect l="8920" t="43905" r="30793"/>
          <a:stretch/>
        </p:blipFill>
        <p:spPr>
          <a:xfrm>
            <a:off x="945444" y="1975555"/>
            <a:ext cx="6674556" cy="32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-Dependency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depends on another</a:t>
            </a:r>
          </a:p>
        </p:txBody>
      </p:sp>
      <p:pic>
        <p:nvPicPr>
          <p:cNvPr id="6" name="Picture 4"/>
          <p:cNvPicPr/>
          <p:nvPr/>
        </p:nvPicPr>
        <p:blipFill rotWithShape="1">
          <a:blip r:embed="rId2" cstate="print"/>
          <a:srcRect t="4690" r="68786" b="61935"/>
          <a:stretch/>
        </p:blipFill>
        <p:spPr>
          <a:xfrm>
            <a:off x="1057355" y="3318800"/>
            <a:ext cx="2498644" cy="1368778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 rotWithShape="1">
          <a:blip r:embed="rId2" cstate="print"/>
          <a:srcRect l="31307" r="24623" b="74582"/>
          <a:stretch/>
        </p:blipFill>
        <p:spPr>
          <a:xfrm>
            <a:off x="3555999" y="3318800"/>
            <a:ext cx="3527779" cy="10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 Diagram</a:t>
            </a:r>
            <a:endParaRPr/>
          </a:p>
        </p:txBody>
      </p:sp>
      <p:pic>
        <p:nvPicPr>
          <p:cNvPr id="37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0" y="2753460"/>
            <a:ext cx="8004960" cy="4101120"/>
          </a:xfrm>
          <a:prstGeom prst="rect">
            <a:avLst/>
          </a:prstGeom>
        </p:spPr>
      </p:pic>
      <p:sp>
        <p:nvSpPr>
          <p:cNvPr id="378" name="CustomShape 2"/>
          <p:cNvSpPr/>
          <p:nvPr/>
        </p:nvSpPr>
        <p:spPr>
          <a:xfrm>
            <a:off x="762120" y="1189080"/>
            <a:ext cx="6780600" cy="14612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GUI is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depended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on Bank System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Many Bank Systems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the whole bank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Bank System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associates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with Transaction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Deposit and Withdraw are two basic sub transaction that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generalized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from transaction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81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Sequence Diagram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762119" y="1445138"/>
            <a:ext cx="7633991" cy="1557396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Interaction diagram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Show how process operate among different objects in what order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Name of objects can be class name in class diagram or instance names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119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911" y="474252"/>
            <a:ext cx="7978422" cy="5508859"/>
          </a:xfrm>
          <a:prstGeom prst="rect">
            <a:avLst/>
          </a:prstGeom>
        </p:spPr>
      </p:pic>
      <p:sp>
        <p:nvSpPr>
          <p:cNvPr id="3" name="CustomShape 5"/>
          <p:cNvSpPr/>
          <p:nvPr/>
        </p:nvSpPr>
        <p:spPr>
          <a:xfrm>
            <a:off x="6705720" y="1879719"/>
            <a:ext cx="1904040" cy="1210613"/>
          </a:xfrm>
          <a:prstGeom prst="borderCallout1">
            <a:avLst>
              <a:gd name="adj1" fmla="val 18750"/>
              <a:gd name="adj2" fmla="val -8333"/>
              <a:gd name="adj3" fmla="val 102524"/>
              <a:gd name="adj4" fmla="val -14828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Asynchronous message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(Stick arrowhead)</a:t>
            </a:r>
            <a:endParaRPr dirty="0"/>
          </a:p>
        </p:txBody>
      </p:sp>
      <p:sp>
        <p:nvSpPr>
          <p:cNvPr id="4" name="CustomShape 5"/>
          <p:cNvSpPr/>
          <p:nvPr/>
        </p:nvSpPr>
        <p:spPr>
          <a:xfrm>
            <a:off x="7102813" y="3634062"/>
            <a:ext cx="1904040" cy="966160"/>
          </a:xfrm>
          <a:prstGeom prst="borderCallout1">
            <a:avLst>
              <a:gd name="adj1" fmla="val 18750"/>
              <a:gd name="adj2" fmla="val -8333"/>
              <a:gd name="adj3" fmla="val 146832"/>
              <a:gd name="adj4" fmla="val -50458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synchronous message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(Solid arrowhead)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152280" y="2220418"/>
            <a:ext cx="1065600" cy="869914"/>
          </a:xfrm>
          <a:prstGeom prst="borderCallout1">
            <a:avLst>
              <a:gd name="adj1" fmla="val 58750"/>
              <a:gd name="adj2" fmla="val 114932"/>
              <a:gd name="adj3" fmla="val 93604"/>
              <a:gd name="adj4" fmla="val 134839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Running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Period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3019897" y="1799464"/>
            <a:ext cx="1029991" cy="605307"/>
          </a:xfrm>
          <a:prstGeom prst="borderCallout1">
            <a:avLst>
              <a:gd name="adj1" fmla="val 18750"/>
              <a:gd name="adj2" fmla="val -8333"/>
              <a:gd name="adj3" fmla="val 195774"/>
              <a:gd name="adj4" fmla="val -4906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Method</a:t>
            </a:r>
            <a:endParaRPr dirty="0"/>
          </a:p>
        </p:txBody>
      </p:sp>
      <p:sp>
        <p:nvSpPr>
          <p:cNvPr id="7" name="CustomShape 5"/>
          <p:cNvSpPr/>
          <p:nvPr/>
        </p:nvSpPr>
        <p:spPr>
          <a:xfrm>
            <a:off x="7579769" y="5846531"/>
            <a:ext cx="1029991" cy="605307"/>
          </a:xfrm>
          <a:prstGeom prst="borderCallout1">
            <a:avLst>
              <a:gd name="adj1" fmla="val 18750"/>
              <a:gd name="adj2" fmla="val -8333"/>
              <a:gd name="adj3" fmla="val -39680"/>
              <a:gd name="adj4" fmla="val -15455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Dash 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09" y="1253706"/>
            <a:ext cx="7967013" cy="5604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778" y="167943"/>
            <a:ext cx="8551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Alternative Fragment</a:t>
            </a:r>
            <a:r>
              <a:rPr lang="en-US" sz="2400" dirty="0">
                <a:solidFill>
                  <a:srgbClr val="000000"/>
                </a:solidFill>
              </a:rPr>
              <a:t>: Similar like if condition in programming. Go either way based on the condition. Mutual exclusion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5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58" y="1548813"/>
            <a:ext cx="8204320" cy="42790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1556" y="509391"/>
            <a:ext cx="7041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Loop Fragment</a:t>
            </a:r>
            <a:r>
              <a:rPr lang="en-US" sz="2400" dirty="0">
                <a:solidFill>
                  <a:srgbClr val="000000"/>
                </a:solidFill>
              </a:rPr>
              <a:t>: loop when condition is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22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28888" y="1552222"/>
            <a:ext cx="7831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Definition of cardinality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Number of instances for each class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Representation: [lower-bound]..[upper-bound]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" y="2937217"/>
            <a:ext cx="8919161" cy="315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53700" y="6584768"/>
            <a:ext cx="339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http://www.uml-diagrams.org/multiplicity.html</a:t>
            </a:r>
          </a:p>
        </p:txBody>
      </p:sp>
    </p:spTree>
    <p:extLst>
      <p:ext uri="{BB962C8B-B14F-4D97-AF65-F5344CB8AC3E}">
        <p14:creationId xmlns:p14="http://schemas.microsoft.com/office/powerpoint/2010/main" val="6575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State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42337"/>
            <a:ext cx="400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https://en.wikipedia.org/wiki/Class_diagram</a:t>
            </a:r>
          </a:p>
          <a:p>
            <a:r>
              <a:rPr lang="en-US" sz="1400" dirty="0"/>
              <a:t>https://en.wikipedia.org/wiki/</a:t>
            </a:r>
            <a:r>
              <a:rPr lang="en-US" sz="1400" dirty="0" err="1"/>
              <a:t>Sequence_diagram</a:t>
            </a:r>
            <a:endParaRPr lang="en-US" sz="1400" dirty="0"/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State_diagram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79" y="1416600"/>
            <a:ext cx="6627763" cy="25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85197" y="3952575"/>
            <a:ext cx="7831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Online shopping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just browsing without buying anything -&gt; shopping cart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buy as many items as we want -&gt; shopping cart as * items</a:t>
            </a:r>
          </a:p>
        </p:txBody>
      </p:sp>
    </p:spTree>
    <p:extLst>
      <p:ext uri="{BB962C8B-B14F-4D97-AF65-F5344CB8AC3E}">
        <p14:creationId xmlns:p14="http://schemas.microsoft.com/office/powerpoint/2010/main" val="11946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85" y="1416600"/>
            <a:ext cx="5654749" cy="25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120" y="4334610"/>
            <a:ext cx="7831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Online shopping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bought something and place the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should has at least 1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can also have many items</a:t>
            </a:r>
          </a:p>
        </p:txBody>
      </p:sp>
    </p:spTree>
    <p:extLst>
      <p:ext uri="{BB962C8B-B14F-4D97-AF65-F5344CB8AC3E}">
        <p14:creationId xmlns:p14="http://schemas.microsoft.com/office/powerpoint/2010/main" val="25944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19" y="1307159"/>
            <a:ext cx="8212547" cy="185372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Describe behavior of system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System is described as some finite number of states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438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Initial state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/>
              <a:t>Final state</a:t>
            </a:r>
          </a:p>
          <a:p>
            <a:pPr>
              <a:lnSpc>
                <a:spcPct val="100000"/>
              </a:lnSpc>
            </a:pPr>
            <a:endParaRPr sz="3200" dirty="0"/>
          </a:p>
        </p:txBody>
      </p:sp>
      <p:sp>
        <p:nvSpPr>
          <p:cNvPr id="2" name="Oval 1"/>
          <p:cNvSpPr/>
          <p:nvPr/>
        </p:nvSpPr>
        <p:spPr>
          <a:xfrm>
            <a:off x="1326445" y="2215444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Oval 8"/>
          <p:cNvSpPr/>
          <p:nvPr/>
        </p:nvSpPr>
        <p:spPr>
          <a:xfrm>
            <a:off x="1326445" y="4244621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0068" y="4298242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Each state is composed by state and action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1820333" y="2921901"/>
            <a:ext cx="2342563" cy="1326443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4494483" y="2765778"/>
            <a:ext cx="1079405" cy="463264"/>
          </a:xfrm>
          <a:prstGeom prst="borderCallout1">
            <a:avLst>
              <a:gd name="adj1" fmla="val 18750"/>
              <a:gd name="adj2" fmla="val -8333"/>
              <a:gd name="adj3" fmla="val 75346"/>
              <a:gd name="adj4" fmla="val -4760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State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4747524" y="3944504"/>
            <a:ext cx="1221476" cy="500496"/>
          </a:xfrm>
          <a:prstGeom prst="borderCallout1">
            <a:avLst>
              <a:gd name="adj1" fmla="val 18750"/>
              <a:gd name="adj2" fmla="val -8333"/>
              <a:gd name="adj3" fmla="val 10326"/>
              <a:gd name="adj4" fmla="val -53166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Action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033671" y="3759838"/>
            <a:ext cx="175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Login()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294829" y="3071205"/>
            <a:ext cx="13935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1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2742327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Lines between different states is transition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Put event on the line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/>
              <a:t>Scenario: User login to online bank system. After validation, this user provides wrong credential, then the connection is deactivated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844833" y="4276566"/>
            <a:ext cx="2342563" cy="1326443"/>
          </a:xfrm>
          <a:prstGeom prst="rect">
            <a:avLst/>
          </a:prstGeom>
        </p:spPr>
      </p:pic>
      <p:pic>
        <p:nvPicPr>
          <p:cNvPr id="8" name="Picture 3"/>
          <p:cNvPicPr/>
          <p:nvPr/>
        </p:nvPicPr>
        <p:blipFill rotWithShape="1">
          <a:blip r:embed="rId2" cstate="print"/>
          <a:srcRect l="84369" b="85307"/>
          <a:stretch/>
        </p:blipFill>
        <p:spPr>
          <a:xfrm>
            <a:off x="5558003" y="4262455"/>
            <a:ext cx="2201335" cy="1326443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4" idx="3"/>
            <a:endCxn id="8" idx="1"/>
          </p:cNvCxnSpPr>
          <p:nvPr/>
        </p:nvCxnSpPr>
        <p:spPr>
          <a:xfrm flipV="1">
            <a:off x="3187396" y="4925677"/>
            <a:ext cx="2370607" cy="141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91882" y="4461232"/>
            <a:ext cx="17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Failed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1351514" y="4410710"/>
            <a:ext cx="13935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634044" y="4410711"/>
            <a:ext cx="20247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Deactivate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841" y="5086281"/>
            <a:ext cx="175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Login()</a:t>
            </a:r>
          </a:p>
        </p:txBody>
      </p:sp>
    </p:spTree>
    <p:extLst>
      <p:ext uri="{BB962C8B-B14F-4D97-AF65-F5344CB8AC3E}">
        <p14:creationId xmlns:p14="http://schemas.microsoft.com/office/powerpoint/2010/main" val="301359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Format of transition can be </a:t>
            </a:r>
            <a:r>
              <a:rPr lang="en-US" sz="3200" b="1" i="1" dirty="0">
                <a:solidFill>
                  <a:srgbClr val="000000"/>
                </a:solidFill>
              </a:rPr>
              <a:t>Event Only</a:t>
            </a:r>
            <a:r>
              <a:rPr lang="en-US" sz="3200" i="1" dirty="0">
                <a:solidFill>
                  <a:srgbClr val="000000"/>
                </a:solidFill>
              </a:rPr>
              <a:t> or </a:t>
            </a:r>
            <a:r>
              <a:rPr lang="en-US" sz="3200" b="1" i="1" dirty="0">
                <a:solidFill>
                  <a:srgbClr val="000000"/>
                </a:solidFill>
              </a:rPr>
              <a:t>Event [Guard] / Action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945385" y="3662733"/>
            <a:ext cx="1947394" cy="1016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892779" y="4164899"/>
            <a:ext cx="3499553" cy="583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4330" y="4459107"/>
            <a:ext cx="254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Failed [Password is wrong]/End</a:t>
            </a:r>
          </a:p>
        </p:txBody>
      </p:sp>
      <p:pic>
        <p:nvPicPr>
          <p:cNvPr id="13" name="Picture 3"/>
          <p:cNvPicPr/>
          <p:nvPr/>
        </p:nvPicPr>
        <p:blipFill rotWithShape="1">
          <a:blip r:embed="rId2" cstate="print"/>
          <a:srcRect l="84369" b="85307"/>
          <a:stretch/>
        </p:blipFill>
        <p:spPr>
          <a:xfrm>
            <a:off x="6392332" y="3711220"/>
            <a:ext cx="1806223" cy="945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263125" y="3729360"/>
            <a:ext cx="139357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496834" y="3757560"/>
            <a:ext cx="155464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Deactivate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760" y="4215679"/>
            <a:ext cx="14140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Login()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330" y="4459107"/>
            <a:ext cx="1815499" cy="32316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1896" y="4831436"/>
            <a:ext cx="1815499" cy="32316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350" y="4779184"/>
            <a:ext cx="530983" cy="32316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92286" y="3729360"/>
            <a:ext cx="1131634" cy="670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2228" y="5293101"/>
            <a:ext cx="77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Guard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5579" y="529001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9097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pic>
        <p:nvPicPr>
          <p:cNvPr id="40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39" y="1777817"/>
            <a:ext cx="7513471" cy="4275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973756" y="3251219"/>
            <a:ext cx="8138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749039" y="4931974"/>
            <a:ext cx="9603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174256" y="1805189"/>
            <a:ext cx="101615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Deactivate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252" y="3569761"/>
            <a:ext cx="6891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Login ()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49039" y="3528218"/>
            <a:ext cx="248194" cy="0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0583" y="2095251"/>
            <a:ext cx="248194" cy="0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56207" y="3092789"/>
            <a:ext cx="2176" cy="184556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29194" y="4634207"/>
            <a:ext cx="0" cy="297767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39589" y="1319349"/>
            <a:ext cx="2129245" cy="458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Condition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62744" y="4553856"/>
            <a:ext cx="2129245" cy="458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1272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Activity Diagram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19" y="1307159"/>
            <a:ext cx="8212547" cy="185372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b="1" dirty="0"/>
              <a:t> </a:t>
            </a:r>
            <a:r>
              <a:rPr lang="en-US" sz="3200" dirty="0"/>
              <a:t>Display the sequence of activities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/>
              <a:t> work flow from initial node to final node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64788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Initial node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/>
              <a:t>Final node</a:t>
            </a:r>
          </a:p>
          <a:p>
            <a:pPr>
              <a:lnSpc>
                <a:spcPct val="100000"/>
              </a:lnSpc>
            </a:pPr>
            <a:endParaRPr sz="3200" dirty="0"/>
          </a:p>
        </p:txBody>
      </p:sp>
      <p:sp>
        <p:nvSpPr>
          <p:cNvPr id="3" name="Oval 2"/>
          <p:cNvSpPr/>
          <p:nvPr/>
        </p:nvSpPr>
        <p:spPr>
          <a:xfrm>
            <a:off x="1326445" y="2215444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Activity Diagram</a:t>
            </a:r>
            <a:endParaRPr dirty="0"/>
          </a:p>
        </p:txBody>
      </p:sp>
      <p:sp useBgFill="1">
        <p:nvSpPr>
          <p:cNvPr id="6" name="Oval 5"/>
          <p:cNvSpPr/>
          <p:nvPr/>
        </p:nvSpPr>
        <p:spPr>
          <a:xfrm>
            <a:off x="1326445" y="4244621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80068" y="4298242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structure diagram</a:t>
            </a:r>
          </a:p>
          <a:p>
            <a:r>
              <a:rPr lang="en-US" dirty="0"/>
              <a:t>Describe structure of a system by classes</a:t>
            </a:r>
          </a:p>
          <a:p>
            <a:r>
              <a:rPr lang="en-US" dirty="0"/>
              <a:t>Each class has attributes, operations </a:t>
            </a:r>
          </a:p>
          <a:p>
            <a:r>
              <a:rPr lang="en-US" dirty="0"/>
              <a:t>Relationships among classes</a:t>
            </a:r>
          </a:p>
        </p:txBody>
      </p:sp>
    </p:spTree>
    <p:extLst>
      <p:ext uri="{BB962C8B-B14F-4D97-AF65-F5344CB8AC3E}">
        <p14:creationId xmlns:p14="http://schemas.microsoft.com/office/powerpoint/2010/main" val="25797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943" y="783771"/>
            <a:ext cx="8595360" cy="5120640"/>
          </a:xfrm>
          <a:prstGeom prst="roundRect">
            <a:avLst/>
          </a:prstGeom>
          <a:solidFill>
            <a:schemeClr val="accent1">
              <a:lumMod val="7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646" y="1018903"/>
            <a:ext cx="27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52821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7016" y="988664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272826" y="2228100"/>
            <a:ext cx="1988540" cy="1019425"/>
          </a:xfrm>
          <a:prstGeom prst="flowChartDecisio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Decision Node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60" y="4053023"/>
            <a:ext cx="140322" cy="100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45920" y="4349931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Concurrent Procedure (Fork and Join)</a:t>
            </a:r>
          </a:p>
        </p:txBody>
      </p:sp>
    </p:spTree>
    <p:extLst>
      <p:ext uri="{BB962C8B-B14F-4D97-AF65-F5344CB8AC3E}">
        <p14:creationId xmlns:p14="http://schemas.microsoft.com/office/powerpoint/2010/main" val="266253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4854" y="280123"/>
            <a:ext cx="8595360" cy="6316620"/>
          </a:xfrm>
          <a:prstGeom prst="roundRect">
            <a:avLst/>
          </a:prstGeom>
          <a:solidFill>
            <a:schemeClr val="tx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646" y="548635"/>
            <a:ext cx="27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Deposit Activity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12125" y="1707115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5" name="Oval 4"/>
          <p:cNvSpPr/>
          <p:nvPr/>
        </p:nvSpPr>
        <p:spPr>
          <a:xfrm>
            <a:off x="1030112" y="1781018"/>
            <a:ext cx="592666" cy="57855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>
            <a:off x="1622778" y="2070296"/>
            <a:ext cx="689347" cy="9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1929" y="2471125"/>
            <a:ext cx="0" cy="55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145853" y="3023045"/>
            <a:ext cx="1492152" cy="1019425"/>
          </a:xfrm>
          <a:prstGeom prst="flowChartDecisio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3" name="Elbow Connector 12"/>
          <p:cNvCxnSpPr>
            <a:stCxn id="9" idx="3"/>
          </p:cNvCxnSpPr>
          <p:nvPr/>
        </p:nvCxnSpPr>
        <p:spPr>
          <a:xfrm flipV="1">
            <a:off x="3638005" y="3532757"/>
            <a:ext cx="607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4519" y="4021596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 useBgFill="1">
        <p:nvSpPr>
          <p:cNvPr id="18" name="Oval 17"/>
          <p:cNvSpPr/>
          <p:nvPr/>
        </p:nvSpPr>
        <p:spPr>
          <a:xfrm>
            <a:off x="2083239" y="4826145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36862" y="4879766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2222566" y="4198067"/>
            <a:ext cx="824959" cy="513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07" y="2861905"/>
            <a:ext cx="196186" cy="14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4469893" y="3135086"/>
            <a:ext cx="520118" cy="39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69893" y="3562571"/>
            <a:ext cx="520118" cy="35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990011" y="2604098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Deposit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990011" y="3741230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Balance Calculate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270171" y="3124926"/>
            <a:ext cx="444138" cy="407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270171" y="3562571"/>
            <a:ext cx="444138" cy="50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09" y="2832092"/>
            <a:ext cx="196186" cy="14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Elbow Connector 48"/>
          <p:cNvCxnSpPr/>
          <p:nvPr/>
        </p:nvCxnSpPr>
        <p:spPr>
          <a:xfrm rot="10800000" flipV="1">
            <a:off x="2675905" y="3532756"/>
            <a:ext cx="4234590" cy="1582667"/>
          </a:xfrm>
          <a:prstGeom prst="bentConnector3">
            <a:avLst>
              <a:gd name="adj1" fmla="val -150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92285" y="2980488"/>
            <a:ext cx="6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00821" y="1781018"/>
            <a:ext cx="3101316" cy="3045127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95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391759" y="1156077"/>
            <a:ext cx="333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Concurrent Processing, deposit and balance calculation at the same time</a:t>
            </a:r>
          </a:p>
        </p:txBody>
      </p:sp>
      <p:sp>
        <p:nvSpPr>
          <p:cNvPr id="57" name="Oval 56"/>
          <p:cNvSpPr/>
          <p:nvPr/>
        </p:nvSpPr>
        <p:spPr>
          <a:xfrm>
            <a:off x="4469893" y="2832092"/>
            <a:ext cx="520118" cy="1401331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76773" y="2829735"/>
            <a:ext cx="520118" cy="1401331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95651" y="4396181"/>
            <a:ext cx="618211" cy="38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92284" y="4386604"/>
            <a:ext cx="618211" cy="38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9854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id="413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680" y="1371600"/>
            <a:ext cx="2294280" cy="5190120"/>
          </a:xfrm>
          <a:prstGeom prst="rect">
            <a:avLst/>
          </a:prstGeom>
        </p:spPr>
      </p:pic>
      <p:pic>
        <p:nvPicPr>
          <p:cNvPr id="414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1371600"/>
            <a:ext cx="2132640" cy="53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6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id="41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5" y="2253345"/>
            <a:ext cx="7704720" cy="41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5758" y="1285972"/>
            <a:ext cx="3943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mobile app connects to server through web service (Java/C#)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is deployed on the server software (e.g. Glassfish/Apache) and server machine  is in UMKC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10417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304920" y="6477120"/>
            <a:ext cx="5485320" cy="2268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AMI-4-SME softwa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82" y="1908048"/>
            <a:ext cx="6703677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2177" y="6221188"/>
            <a:ext cx="4742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Ami-4-SME platform http://ami4sme.org/results/platform.php</a:t>
            </a:r>
          </a:p>
        </p:txBody>
      </p:sp>
    </p:spTree>
    <p:extLst>
      <p:ext uri="{BB962C8B-B14F-4D97-AF65-F5344CB8AC3E}">
        <p14:creationId xmlns:p14="http://schemas.microsoft.com/office/powerpoint/2010/main" val="363489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Class Diagram</a:t>
            </a:r>
            <a:endParaRPr dirty="0"/>
          </a:p>
        </p:txBody>
      </p:sp>
      <p:pic>
        <p:nvPicPr>
          <p:cNvPr id="363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20" y="3641015"/>
            <a:ext cx="5261760" cy="1904040"/>
          </a:xfrm>
          <a:prstGeom prst="rect">
            <a:avLst/>
          </a:prstGeom>
        </p:spPr>
      </p:pic>
      <p:sp>
        <p:nvSpPr>
          <p:cNvPr id="364" name="CustomShape 3"/>
          <p:cNvSpPr/>
          <p:nvPr/>
        </p:nvSpPr>
        <p:spPr>
          <a:xfrm>
            <a:off x="5981760" y="2863775"/>
            <a:ext cx="837000" cy="76104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Class Name</a:t>
            </a:r>
            <a:endParaRPr/>
          </a:p>
        </p:txBody>
      </p:sp>
      <p:sp>
        <p:nvSpPr>
          <p:cNvPr id="365" name="CustomShape 4"/>
          <p:cNvSpPr/>
          <p:nvPr/>
        </p:nvSpPr>
        <p:spPr>
          <a:xfrm>
            <a:off x="6400800" y="3895535"/>
            <a:ext cx="1218240" cy="761040"/>
          </a:xfrm>
          <a:prstGeom prst="borderCallout1">
            <a:avLst>
              <a:gd name="adj1" fmla="val 19893"/>
              <a:gd name="adj2" fmla="val -1060"/>
              <a:gd name="adj3" fmla="val 112500"/>
              <a:gd name="adj4" fmla="val -3833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Attribute</a:t>
            </a:r>
            <a:endParaRPr/>
          </a:p>
        </p:txBody>
      </p:sp>
      <p:sp>
        <p:nvSpPr>
          <p:cNvPr id="366" name="CustomShape 5"/>
          <p:cNvSpPr/>
          <p:nvPr/>
        </p:nvSpPr>
        <p:spPr>
          <a:xfrm>
            <a:off x="3962520" y="5585015"/>
            <a:ext cx="1218240" cy="761040"/>
          </a:xfrm>
          <a:prstGeom prst="borderCallout1">
            <a:avLst>
              <a:gd name="adj1" fmla="val 19893"/>
              <a:gd name="adj2" fmla="val -1060"/>
              <a:gd name="adj3" fmla="val -38357"/>
              <a:gd name="adj4" fmla="val -6476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Method</a:t>
            </a:r>
            <a:endParaRPr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214" y="967103"/>
            <a:ext cx="8229600" cy="436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2674" y="1404025"/>
            <a:ext cx="8229600" cy="11066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box with three parts: class name, attribute and method</a:t>
            </a:r>
          </a:p>
        </p:txBody>
      </p:sp>
    </p:spTree>
    <p:extLst>
      <p:ext uri="{BB962C8B-B14F-4D97-AF65-F5344CB8AC3E}">
        <p14:creationId xmlns:p14="http://schemas.microsoft.com/office/powerpoint/2010/main" val="2818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06" y="1724263"/>
            <a:ext cx="5517628" cy="2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 Diagram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57200" y="1306440"/>
            <a:ext cx="6780600" cy="17355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 Variable: Can be accessed from outside the class, use “+” or nothing to describe it.</a:t>
            </a: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Private Variable: Can only be accessed from inside the same class, use “-” to indicate it.</a:t>
            </a:r>
            <a:endParaRPr sz="2400" dirty="0"/>
          </a:p>
        </p:txBody>
      </p:sp>
      <p:pic>
        <p:nvPicPr>
          <p:cNvPr id="36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280" y="3352680"/>
            <a:ext cx="5104440" cy="2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among classes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Dependency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10912" y="2414368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10912" y="2906288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" name="Diamond 7"/>
          <p:cNvSpPr/>
          <p:nvPr/>
        </p:nvSpPr>
        <p:spPr>
          <a:xfrm>
            <a:off x="6098095" y="2786827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10912" y="3476661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110669" y="3357200"/>
            <a:ext cx="502936" cy="238922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12" idx="3"/>
          </p:cNvCxnSpPr>
          <p:nvPr/>
        </p:nvCxnSpPr>
        <p:spPr>
          <a:xfrm>
            <a:off x="3998338" y="4006311"/>
            <a:ext cx="220781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Isosceles Triangle 11"/>
          <p:cNvSpPr/>
          <p:nvPr/>
        </p:nvSpPr>
        <p:spPr>
          <a:xfrm rot="5400000">
            <a:off x="6196132" y="3834020"/>
            <a:ext cx="364629" cy="34458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10912" y="4577238"/>
            <a:ext cx="2539826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 rotWithShape="1">
          <a:blip r:embed="rId2" cstate="print"/>
          <a:srcRect l="44496" t="1" r="24693" b="74955"/>
          <a:stretch/>
        </p:blipFill>
        <p:spPr>
          <a:xfrm>
            <a:off x="2167213" y="2986659"/>
            <a:ext cx="2466388" cy="1027073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 rotWithShape="1">
          <a:blip r:embed="rId2" cstate="print"/>
          <a:srcRect l="28394" t="43998" r="41110" b="35701"/>
          <a:stretch/>
        </p:blipFill>
        <p:spPr>
          <a:xfrm>
            <a:off x="3929943" y="5094103"/>
            <a:ext cx="2441222" cy="83255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3400407" y="4013732"/>
            <a:ext cx="1750147" cy="108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-</a:t>
            </a:r>
            <a:r>
              <a:rPr lang="en-US" sz="3100" dirty="0"/>
              <a:t>Association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8812" y="1665111"/>
            <a:ext cx="7769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Represent two classes are linked</a:t>
            </a:r>
          </a:p>
          <a:p>
            <a:r>
              <a:rPr lang="en-US" sz="2400" dirty="0"/>
              <a:t>Multiplicity can be added to both ends of association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Multiplicity could be 1…*, 0…* or *, 1, 0…1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5223" y="4175667"/>
            <a:ext cx="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8406" y="4597399"/>
            <a:ext cx="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08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-</a:t>
            </a:r>
            <a:r>
              <a:rPr lang="en-US" sz="3100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“has a” association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6333" y="3222468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922" y="3531711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Diamond 6"/>
          <p:cNvSpPr/>
          <p:nvPr/>
        </p:nvSpPr>
        <p:spPr>
          <a:xfrm>
            <a:off x="5288105" y="3412250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041" y="3235377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1763" y="2808098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3366" y="2822340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6333" y="4588424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922" y="4897667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" name="Diamond 13"/>
          <p:cNvSpPr/>
          <p:nvPr/>
        </p:nvSpPr>
        <p:spPr>
          <a:xfrm>
            <a:off x="5288105" y="4778206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041" y="4601333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1763" y="4174054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3366" y="4188296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331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663</Words>
  <Application>Microsoft Office PowerPoint</Application>
  <PresentationFormat>On-screen Show (4:3)</PresentationFormat>
  <Paragraphs>167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Wingdings</vt:lpstr>
      <vt:lpstr>Office Theme</vt:lpstr>
      <vt:lpstr>CS5551 Advanced Software Engineering UML Design</vt:lpstr>
      <vt:lpstr>Overview</vt:lpstr>
      <vt:lpstr>Class Diagram</vt:lpstr>
      <vt:lpstr>PowerPoint Presentation</vt:lpstr>
      <vt:lpstr>PowerPoint Presentation</vt:lpstr>
      <vt:lpstr>PowerPoint Presentation</vt:lpstr>
      <vt:lpstr>Class Diagram</vt:lpstr>
      <vt:lpstr>Class Diagram -Association</vt:lpstr>
      <vt:lpstr>Class Diagram -Aggregation</vt:lpstr>
      <vt:lpstr>Class Diagram -Composition</vt:lpstr>
      <vt:lpstr>Class Diagram -Generalization</vt:lpstr>
      <vt:lpstr>PowerPoint Presentation</vt:lpstr>
      <vt:lpstr>Class Diagram -Dependency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Design</dc:title>
  <dc:creator>Feichen</dc:creator>
  <cp:lastModifiedBy>Jin, Hongkun (UMKC-Student)</cp:lastModifiedBy>
  <cp:revision>241</cp:revision>
  <dcterms:created xsi:type="dcterms:W3CDTF">2015-08-25T15:56:41Z</dcterms:created>
  <dcterms:modified xsi:type="dcterms:W3CDTF">2018-09-04T01:10:28Z</dcterms:modified>
</cp:coreProperties>
</file>