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4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75" r:id="rId6"/>
    <p:sldId id="276" r:id="rId7"/>
    <p:sldId id="279" r:id="rId8"/>
    <p:sldId id="286" r:id="rId9"/>
    <p:sldId id="287" r:id="rId10"/>
    <p:sldId id="288" r:id="rId11"/>
    <p:sldId id="277" r:id="rId12"/>
    <p:sldId id="278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 snapToObjects="1">
      <p:cViewPr varScale="1">
        <p:scale>
          <a:sx n="80" d="100"/>
          <a:sy n="80" d="100"/>
        </p:scale>
        <p:origin x="5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D81A9-CFC2-4640-899E-DD3E177BE50A}" type="datetimeFigureOut">
              <a:rPr lang="en-US" smtClean="0"/>
              <a:t>03-May-20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C605DA-80A8-4B7B-B889-6C5700BB4C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E50F4-C55A-473A-A70B-4B042EF011A9}" type="datetimeFigureOut">
              <a:rPr lang="en-US" smtClean="0"/>
              <a:t>03-May-20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544625-0ADF-4414-89A2-9E135F0C84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01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68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13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20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416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09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688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544625-0ADF-4414-89A2-9E135F0C84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6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03-May-20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03-May-20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03-May-20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03-May-20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03-May-20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03-May-20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03-May-20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03-May-20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03-May-20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03-May-20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03-May-20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03-May-20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03-May-20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DE6118-2437-4B30-8E3C-4D2BE6020583}" type="datetimeFigureOut">
              <a:rPr lang="en-US" smtClean="0"/>
              <a:pPr/>
              <a:t>03-May-20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ight sky with mountains far away on the horizon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54817"/>
            <a:ext cx="7197726" cy="2421464"/>
          </a:xfrm>
        </p:spPr>
        <p:txBody>
          <a:bodyPr>
            <a:normAutofit/>
          </a:bodyPr>
          <a:lstStyle/>
          <a:p>
            <a:r>
              <a:rPr lang="en-US" b="1"/>
              <a:t>SQL Injection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2482" y="4976282"/>
            <a:ext cx="8727643" cy="1405467"/>
          </a:xfrm>
        </p:spPr>
        <p:txBody>
          <a:bodyPr>
            <a:normAutofit/>
          </a:bodyPr>
          <a:lstStyle/>
          <a:p>
            <a:r>
              <a:rPr lang="en-US" b="1"/>
              <a:t>CWE-89: Improper Neutralization of Special Elements used in an SQL Command</a:t>
            </a:r>
          </a:p>
          <a:p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ight spots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2573867"/>
            <a:ext cx="7197726" cy="2421464"/>
          </a:xfrm>
        </p:spPr>
        <p:txBody>
          <a:bodyPr>
            <a:normAutofit/>
          </a:bodyPr>
          <a:lstStyle/>
          <a:p>
            <a:r>
              <a:rPr lang="sr-Latn-RS"/>
              <a:t>Hvala na pažnji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C93094-BBB1-4AC6-8745-F560185C618D}"/>
              </a:ext>
            </a:extLst>
          </p:cNvPr>
          <p:cNvSpPr/>
          <p:nvPr/>
        </p:nvSpPr>
        <p:spPr>
          <a:xfrm>
            <a:off x="6747029" y="4995331"/>
            <a:ext cx="4413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/>
              <a:t>Predrag Mitrovi</a:t>
            </a:r>
            <a:r>
              <a:rPr lang="sr-Latn-RS"/>
              <a:t>ć 2019/3173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sr-Latn-RS"/>
              <a:t>Sql injection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0A94E-B5D9-4897-AA2B-12D103D8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160864" cy="3649133"/>
          </a:xfrm>
        </p:spPr>
        <p:txBody>
          <a:bodyPr/>
          <a:lstStyle/>
          <a:p>
            <a:r>
              <a:rPr lang="sr-Latn-RS"/>
              <a:t>Tehnika kojom zlonamerni korisnik pokušava da eksploatiše sigurnosne propuste aplikacije</a:t>
            </a:r>
          </a:p>
          <a:p>
            <a:r>
              <a:rPr lang="sr-Latn-RS"/>
              <a:t>Zasniva se na podmetanju delova ili čitavih SQL komandi koje imaju za cilj da manipulišu bazom podataka</a:t>
            </a:r>
          </a:p>
          <a:p>
            <a:r>
              <a:rPr lang="sr-Latn-RS"/>
              <a:t>Prosečna web aplikacija ima 4 SQLi napada mesečno, dok su pojedini sajtovi svakodnevno izloženi napadima (Izvor: imperva.com)</a:t>
            </a:r>
          </a:p>
          <a:p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1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sr-Latn-RS"/>
              <a:t>TIPOVI</a:t>
            </a:r>
            <a:r>
              <a:rPr lang="en-US"/>
              <a:t> NAPADA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0A94E-B5D9-4897-AA2B-12D103D8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160864" cy="3649133"/>
          </a:xfrm>
        </p:spPr>
        <p:txBody>
          <a:bodyPr/>
          <a:lstStyle/>
          <a:p>
            <a:r>
              <a:rPr lang="sr-Latn-RS"/>
              <a:t>In-band SQLi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/>
              <a:t>Error based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/>
              <a:t>Union based</a:t>
            </a:r>
          </a:p>
          <a:p>
            <a:r>
              <a:rPr lang="sr-Latn-RS"/>
              <a:t>Blind SQLi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/>
              <a:t>Boolean</a:t>
            </a:r>
          </a:p>
          <a:p>
            <a:pPr marL="800100" lvl="1" indent="-342900">
              <a:buFont typeface="+mj-lt"/>
              <a:buAutoNum type="arabicPeriod"/>
            </a:pPr>
            <a:r>
              <a:rPr lang="sr-Latn-RS"/>
              <a:t>Time based</a:t>
            </a:r>
          </a:p>
          <a:p>
            <a:r>
              <a:rPr lang="sr-Latn-RS"/>
              <a:t>Out of band SQLi</a:t>
            </a:r>
            <a:r>
              <a:rPr lang="en-US"/>
              <a:t> – Oracle DB UTL_HTTP paket</a:t>
            </a:r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82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8E8A099-CAE3-4239-A4F0-513C72A07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5974" y="825937"/>
            <a:ext cx="3161468" cy="55507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6DDAA9B-7B8E-4BEF-93EA-563406FAB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87" y="2236412"/>
            <a:ext cx="5302608" cy="30938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884708EC-8215-4C9D-9BA4-41D8DA48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NAPADA</a:t>
            </a:r>
          </a:p>
        </p:txBody>
      </p:sp>
    </p:spTree>
    <p:extLst>
      <p:ext uri="{BB962C8B-B14F-4D97-AF65-F5344CB8AC3E}">
        <p14:creationId xmlns:p14="http://schemas.microsoft.com/office/powerpoint/2010/main" val="275946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Content Placeholder 5">
            <a:extLst>
              <a:ext uri="{FF2B5EF4-FFF2-40B4-BE49-F238E27FC236}">
                <a16:creationId xmlns:a16="http://schemas.microsoft.com/office/drawing/2014/main" id="{CBC995F2-AD7E-4E31-AD61-5679FAE4E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160864" cy="2113700"/>
          </a:xfrm>
        </p:spPr>
        <p:txBody>
          <a:bodyPr>
            <a:normAutofit/>
          </a:bodyPr>
          <a:lstStyle/>
          <a:p>
            <a:r>
              <a:rPr lang="en-US"/>
              <a:t>Uno</a:t>
            </a:r>
            <a:r>
              <a:rPr lang="sr-Latn-RS"/>
              <a:t>šenjem samo jednog karaktera </a:t>
            </a:r>
            <a:r>
              <a:rPr lang="en-US"/>
              <a:t>‘ </a:t>
            </a:r>
            <a:r>
              <a:rPr lang="sr-Latn-RS"/>
              <a:t>napad je započet</a:t>
            </a:r>
          </a:p>
          <a:p>
            <a:r>
              <a:rPr lang="sr-Latn-RS"/>
              <a:t>Radi se o MySQL bazi podataka</a:t>
            </a:r>
          </a:p>
          <a:p>
            <a:r>
              <a:rPr lang="sr-Latn-RS"/>
              <a:t>Jasno se vidi koji upit je baza pokušala da izvrši</a:t>
            </a:r>
          </a:p>
          <a:p>
            <a:r>
              <a:rPr lang="sr-Latn-RS"/>
              <a:t>Za sledeće korake biće korišćena oznaka za komentar (--) koja će omogućiti izvršenje željenih upita</a:t>
            </a:r>
          </a:p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91B646-F9E5-4D59-BDFA-08E41818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napada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2ABF7F75-45A2-434F-B19A-F0F5C336B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94" y="4156705"/>
            <a:ext cx="9982200" cy="1381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89831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6" name="Content Placeholder 5">
            <a:extLst>
              <a:ext uri="{FF2B5EF4-FFF2-40B4-BE49-F238E27FC236}">
                <a16:creationId xmlns:a16="http://schemas.microsoft.com/office/drawing/2014/main" id="{CBC995F2-AD7E-4E31-AD61-5679FAE4E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536334"/>
            <a:ext cx="6835521" cy="5158975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/>
              <a:t>Otkrivanje </a:t>
            </a:r>
            <a:r>
              <a:rPr lang="sr-Latn-RS"/>
              <a:t>naziva</a:t>
            </a:r>
            <a:r>
              <a:rPr lang="en-US"/>
              <a:t> baze podataka</a:t>
            </a:r>
          </a:p>
          <a:p>
            <a:pPr lvl="1"/>
            <a:r>
              <a:rPr lang="en-US"/>
              <a:t>SELECT * FROM products WHERE name LIKE '%%' order by 5;</a:t>
            </a:r>
          </a:p>
          <a:p>
            <a:pPr lvl="1"/>
            <a:r>
              <a:rPr lang="en-US"/>
              <a:t>SELECT * FROM products WHERE name LIKE '%%' union select 1,2,3,4,5 from users;</a:t>
            </a:r>
          </a:p>
          <a:p>
            <a:pPr lvl="1"/>
            <a:r>
              <a:rPr lang="en-US"/>
              <a:t>SELECT * FROM products WHERE name LIKE '%%' union select user(),version(),database(),@@GLOBAL.have_ssl,5 from users; </a:t>
            </a:r>
          </a:p>
          <a:p>
            <a:pPr marL="342900" indent="-342900">
              <a:buAutoNum type="arabicPeriod"/>
            </a:pPr>
            <a:r>
              <a:rPr lang="en-US"/>
              <a:t>Otkrivanje naziva tabela koje se nalaze u bazi</a:t>
            </a:r>
          </a:p>
          <a:p>
            <a:pPr lvl="1"/>
            <a:r>
              <a:rPr lang="en-US"/>
              <a:t>SELECT * FROM products WHERE name LIKE '%%'; select * from information_schema.tables where table_schema='sqli’;</a:t>
            </a:r>
          </a:p>
          <a:p>
            <a:pPr marL="342900" indent="-342900">
              <a:buAutoNum type="arabicPeriod"/>
            </a:pPr>
            <a:r>
              <a:rPr lang="sr-Latn-RS"/>
              <a:t>Otkrivanje</a:t>
            </a:r>
            <a:r>
              <a:rPr lang="en-US"/>
              <a:t> poverljivih informacija o narud</a:t>
            </a:r>
            <a:r>
              <a:rPr lang="sr-Latn-RS"/>
              <a:t>žbinama</a:t>
            </a:r>
            <a:endParaRPr lang="en-US"/>
          </a:p>
          <a:p>
            <a:pPr lvl="1"/>
            <a:r>
              <a:rPr lang="en-US"/>
              <a:t>SELECT * FROM products WHERE name LIKE '%%'; select * from orders;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91B646-F9E5-4D59-BDFA-08E41818E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napada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A7B73A-109C-4F73-850C-EAE5EFCA3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7858" y="1148807"/>
            <a:ext cx="3306645" cy="18186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79BC82-1677-4EF5-8293-42ACD24CA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5997" y="3159913"/>
            <a:ext cx="4210199" cy="904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9B0132-3318-49B6-AD47-9E14D1DD7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660" y="4253796"/>
            <a:ext cx="2547920" cy="2352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578859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/>
              <a:t>Primer napada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0A94E-B5D9-4897-AA2B-12D103D8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160864" cy="3649133"/>
          </a:xfrm>
        </p:spPr>
        <p:txBody>
          <a:bodyPr/>
          <a:lstStyle/>
          <a:p>
            <a:r>
              <a:rPr lang="en-US"/>
              <a:t>SELECT * FROM products WHERE name LIKE '%%'; update </a:t>
            </a:r>
            <a:r>
              <a:rPr lang="sr-Latn-RS"/>
              <a:t>table…</a:t>
            </a:r>
          </a:p>
          <a:p>
            <a:r>
              <a:rPr lang="en-US"/>
              <a:t>SELECT * FROM products WHERE name LIKE '%%'; drop table</a:t>
            </a:r>
            <a:r>
              <a:rPr lang="sr-Latn-RS"/>
              <a:t>...</a:t>
            </a:r>
          </a:p>
          <a:p>
            <a:r>
              <a:rPr lang="en-US"/>
              <a:t>SELECT * FROM products WHERE name LIKE '%%'; insert into...</a:t>
            </a:r>
            <a:endParaRPr lang="sr-Latn-RS"/>
          </a:p>
          <a:p>
            <a:r>
              <a:rPr lang="en-US"/>
              <a:t>SELECT * FROM products WHERE name LIKE '%%’; </a:t>
            </a:r>
            <a:r>
              <a:rPr lang="sr-Latn-RS"/>
              <a:t>delete</a:t>
            </a:r>
            <a:r>
              <a:rPr lang="en-US"/>
              <a:t> </a:t>
            </a:r>
            <a:r>
              <a:rPr lang="sr-Latn-RS"/>
              <a:t>from</a:t>
            </a:r>
            <a:r>
              <a:rPr lang="en-US"/>
              <a:t>...</a:t>
            </a:r>
          </a:p>
          <a:p>
            <a:r>
              <a:rPr lang="en-US"/>
              <a:t>SELECT * FROM products WHERE name LIKE '%%'; create login...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81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6143423" cy="1456267"/>
          </a:xfrm>
        </p:spPr>
        <p:txBody>
          <a:bodyPr>
            <a:normAutofit/>
          </a:bodyPr>
          <a:lstStyle/>
          <a:p>
            <a:r>
              <a:rPr lang="en-US"/>
              <a:t>POSLEDICE NAPADA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0A94E-B5D9-4897-AA2B-12D103D8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160864" cy="3649133"/>
          </a:xfrm>
        </p:spPr>
        <p:txBody>
          <a:bodyPr/>
          <a:lstStyle/>
          <a:p>
            <a:r>
              <a:rPr lang="en-US"/>
              <a:t>Poverljivost – otkrivanje osetljivih podataka</a:t>
            </a:r>
            <a:endParaRPr lang="sr-Latn-RS"/>
          </a:p>
          <a:p>
            <a:r>
              <a:rPr lang="en-US"/>
              <a:t>Kontrola pristupa – pristup aplikaciji bez poznavanja lozinke, pristup delovima sajta za koje korisnik nije autorizovan</a:t>
            </a:r>
            <a:endParaRPr lang="sr-Latn-RS"/>
          </a:p>
          <a:p>
            <a:r>
              <a:rPr lang="en-US"/>
              <a:t>Integritet – kreiranje, izmena, brisanje podataka</a:t>
            </a:r>
            <a:endParaRPr lang="sr-Latn-RS"/>
          </a:p>
          <a:p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0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794898" cy="1456267"/>
          </a:xfrm>
        </p:spPr>
        <p:txBody>
          <a:bodyPr>
            <a:normAutofit/>
          </a:bodyPr>
          <a:lstStyle/>
          <a:p>
            <a:r>
              <a:rPr lang="en-US"/>
              <a:t>SPRE</a:t>
            </a:r>
            <a:r>
              <a:rPr lang="sr-Latn-RS"/>
              <a:t>ČAVANJE I UBLAŽAVANJE POSLEDICA</a:t>
            </a:r>
            <a:endParaRPr lang="ru-RU" dirty="0"/>
          </a:p>
        </p:txBody>
      </p:sp>
      <p:pic>
        <p:nvPicPr>
          <p:cNvPr id="4" name="Picture 3" descr="satellite against the night sky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reeform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Connector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Connector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Straight Connector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Straight Connector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Connector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reeform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Straight Connector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Connector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Connector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Straight Connector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Connector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Straight Connector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Connector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Connector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Straight Connector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Connector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Connector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Straight Connector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Connector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Connector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Connector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Connector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Connector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Connector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Connector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Connector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 descr="abstract image of light dots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0A94E-B5D9-4897-AA2B-12D103D8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7160864" cy="3649133"/>
          </a:xfrm>
        </p:spPr>
        <p:txBody>
          <a:bodyPr/>
          <a:lstStyle/>
          <a:p>
            <a:r>
              <a:rPr lang="sr-Latn-RS"/>
              <a:t>Parametrizovani upiti (ORM?)</a:t>
            </a:r>
          </a:p>
          <a:p>
            <a:r>
              <a:rPr lang="sr-Latn-RS"/>
              <a:t>Sanitizacija inputa</a:t>
            </a:r>
          </a:p>
          <a:p>
            <a:r>
              <a:rPr lang="sr-Latn-RS"/>
              <a:t>Provera input-a pomoću patterna</a:t>
            </a:r>
          </a:p>
          <a:p>
            <a:r>
              <a:rPr lang="sr-Latn-RS"/>
              <a:t>Pravilno rukovanje sa izuzecima</a:t>
            </a:r>
          </a:p>
          <a:p>
            <a:r>
              <a:rPr lang="sr-Latn-RS"/>
              <a:t>Detekcija napada</a:t>
            </a:r>
          </a:p>
          <a:p>
            <a:r>
              <a:rPr lang="sr-Latn-RS"/>
              <a:t>Ograničenje prava pristupa bazi podataka (samo neophodne operacije)</a:t>
            </a:r>
          </a:p>
          <a:p>
            <a:endParaRPr lang="sr-Latn-R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7186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design</Template>
  <TotalTime>0</TotalTime>
  <Words>380</Words>
  <Application>Microsoft Office PowerPoint</Application>
  <PresentationFormat>Widescreen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SQL Injection</vt:lpstr>
      <vt:lpstr>Sql injection</vt:lpstr>
      <vt:lpstr>TIPOVI NAPADA</vt:lpstr>
      <vt:lpstr>PRIMER NAPADA</vt:lpstr>
      <vt:lpstr>primer napada</vt:lpstr>
      <vt:lpstr>primer napada</vt:lpstr>
      <vt:lpstr>Primer napada</vt:lpstr>
      <vt:lpstr>POSLEDICE NAPADA</vt:lpstr>
      <vt:lpstr>SPREČAVANJE I UBLAŽAVANJE POSLEDICA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2020-05-03T13:48:10Z</dcterms:created>
  <dcterms:modified xsi:type="dcterms:W3CDTF">2020-05-03T17:07:39Z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