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70" r:id="rId11"/>
    <p:sldId id="272" r:id="rId12"/>
    <p:sldId id="276" r:id="rId13"/>
    <p:sldId id="278" r:id="rId14"/>
    <p:sldId id="273" r:id="rId15"/>
    <p:sldId id="279" r:id="rId16"/>
    <p:sldId id="281" r:id="rId17"/>
    <p:sldId id="283" r:id="rId18"/>
    <p:sldId id="282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240" autoAdjust="0"/>
  </p:normalViewPr>
  <p:slideViewPr>
    <p:cSldViewPr snapToObjects="1">
      <p:cViewPr varScale="1">
        <p:scale>
          <a:sx n="75" d="100"/>
          <a:sy n="75" d="100"/>
        </p:scale>
        <p:origin x="1872" y="23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09.04.2018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09.04.2018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ORB </a:t>
            </a:r>
          </a:p>
          <a:p>
            <a:pPr lvl="1"/>
            <a:r>
              <a:rPr lang="de-CH" dirty="0" err="1"/>
              <a:t>Oriented</a:t>
            </a:r>
            <a:r>
              <a:rPr lang="de-CH" dirty="0"/>
              <a:t>, Fast and </a:t>
            </a:r>
            <a:r>
              <a:rPr lang="de-CH" dirty="0" err="1"/>
              <a:t>Rotated</a:t>
            </a:r>
            <a:r>
              <a:rPr lang="de-CH" dirty="0"/>
              <a:t> Brief</a:t>
            </a:r>
          </a:p>
          <a:p>
            <a:r>
              <a:rPr lang="de-CH" dirty="0"/>
              <a:t>DTAM</a:t>
            </a:r>
          </a:p>
          <a:p>
            <a:pPr lvl="1"/>
            <a:r>
              <a:rPr lang="de-CH" dirty="0" err="1"/>
              <a:t>Dense</a:t>
            </a:r>
            <a:r>
              <a:rPr lang="de-CH" dirty="0"/>
              <a:t> Tracking and Mapping</a:t>
            </a:r>
          </a:p>
          <a:p>
            <a:r>
              <a:rPr lang="de-CH" dirty="0"/>
              <a:t>MLM</a:t>
            </a:r>
          </a:p>
          <a:p>
            <a:pPr lvl="1"/>
            <a:r>
              <a:rPr lang="de-CH" dirty="0"/>
              <a:t>Multi-level </a:t>
            </a:r>
            <a:r>
              <a:rPr lang="de-CH" dirty="0" err="1"/>
              <a:t>mapping</a:t>
            </a:r>
            <a:endParaRPr lang="de-CH" dirty="0"/>
          </a:p>
          <a:p>
            <a:r>
              <a:rPr lang="de-CH" dirty="0"/>
              <a:t>LSD-</a:t>
            </a:r>
            <a:r>
              <a:rPr lang="de-CH" dirty="0" err="1"/>
              <a:t>SLAm</a:t>
            </a:r>
            <a:endParaRPr lang="de-CH" dirty="0"/>
          </a:p>
          <a:p>
            <a:pPr lvl="1"/>
            <a:r>
              <a:rPr lang="de-CH" dirty="0"/>
              <a:t>Large-</a:t>
            </a:r>
            <a:r>
              <a:rPr lang="de-CH" dirty="0" err="1"/>
              <a:t>Scale</a:t>
            </a:r>
            <a:r>
              <a:rPr lang="de-CH" dirty="0"/>
              <a:t> </a:t>
            </a:r>
            <a:r>
              <a:rPr lang="de-CH" dirty="0" err="1"/>
              <a:t>Direct</a:t>
            </a:r>
            <a:endParaRPr lang="de-CH" dirty="0"/>
          </a:p>
          <a:p>
            <a:r>
              <a:rPr lang="en-US" dirty="0"/>
              <a:t>allows to build large-scale, consistent maps of the environment</a:t>
            </a:r>
          </a:p>
          <a:p>
            <a:r>
              <a:rPr lang="en-US" dirty="0"/>
              <a:t>in real-time as pose-graph of keyframes with associated semi-dense depth maps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211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Monocular cues: texture, repetitive patterns</a:t>
            </a:r>
          </a:p>
          <a:p>
            <a:endParaRPr lang="en-GB" dirty="0"/>
          </a:p>
          <a:p>
            <a:r>
              <a:rPr lang="en-US" dirty="0"/>
              <a:t>Classic depth prediction approaches employ hand-crafted features and probabilistic graphical models to yield regularized depth maps, usually making strong assumptions on the scene geometry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927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Depth map with CNN only on keyframes, higher framerate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Each keyframe is associated a pose, depth map and uncertainty map. Uncertainty map between near keyframes, pixel-wise conﬁdence of depth prediction. Used to propagate refinement of nearest CNN keyframe depth map.</a:t>
            </a:r>
          </a:p>
          <a:p>
            <a:endParaRPr lang="en-GB" dirty="0"/>
          </a:p>
          <a:p>
            <a:r>
              <a:rPr lang="en-GB" dirty="0"/>
              <a:t>[important] Frame-wise depth refinement: continuously r</a:t>
            </a:r>
            <a:r>
              <a:rPr lang="en-US" dirty="0" err="1"/>
              <a:t>eﬁne</a:t>
            </a:r>
            <a:r>
              <a:rPr lang="en-US" dirty="0"/>
              <a:t> the CNN-predicted depth map associated to each key-frame via small-baseline stereo matching, by enforcing color consistency minimization between a key-frame and associated input frames.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Set of keyframes, whose pose is subject to global refinement based on pose graph optimization</a:t>
            </a:r>
          </a:p>
          <a:p>
            <a:endParaRPr lang="en-GB" dirty="0"/>
          </a:p>
          <a:p>
            <a:r>
              <a:rPr lang="en-GB" dirty="0"/>
              <a:t>New keyframe created if disparity large</a:t>
            </a:r>
          </a:p>
          <a:p>
            <a:endParaRPr lang="en-GB" dirty="0"/>
          </a:p>
          <a:p>
            <a:r>
              <a:rPr lang="en-GB" dirty="0"/>
              <a:t>Normalization to overcome different intrinsic camera parameters.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Camera pose estimation: at each frame, estimating transformation between the frame and nearest keyframe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6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overcome slam limitations</a:t>
            </a:r>
          </a:p>
          <a:p>
            <a:r>
              <a:rPr lang="en-GB" dirty="0"/>
              <a:t>Keyframes are visually distinct frames, whose pose is subject to global refinement based on pose graph optimization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015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REMODE: </a:t>
            </a:r>
            <a:r>
              <a:rPr lang="de-CH" dirty="0" err="1"/>
              <a:t>REgularized</a:t>
            </a:r>
            <a:r>
              <a:rPr lang="de-CH" dirty="0"/>
              <a:t> </a:t>
            </a:r>
            <a:r>
              <a:rPr lang="de-CH" dirty="0" err="1"/>
              <a:t>MOnocular</a:t>
            </a:r>
            <a:r>
              <a:rPr lang="de-CH" dirty="0"/>
              <a:t> Depth </a:t>
            </a:r>
            <a:r>
              <a:rPr lang="de-CH" dirty="0" err="1"/>
              <a:t>Estimation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Outperforms</a:t>
            </a:r>
            <a:r>
              <a:rPr lang="de-CH" dirty="0"/>
              <a:t>,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on </a:t>
            </a:r>
            <a:r>
              <a:rPr lang="de-CH" dirty="0" err="1"/>
              <a:t>unseen</a:t>
            </a:r>
            <a:r>
              <a:rPr lang="de-CH" dirty="0"/>
              <a:t> </a:t>
            </a:r>
            <a:r>
              <a:rPr lang="de-CH" dirty="0" err="1"/>
              <a:t>environment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422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REMODE: </a:t>
            </a:r>
            <a:r>
              <a:rPr lang="de-CH" dirty="0" err="1"/>
              <a:t>REgularized</a:t>
            </a:r>
            <a:r>
              <a:rPr lang="de-CH" dirty="0"/>
              <a:t> </a:t>
            </a:r>
            <a:r>
              <a:rPr lang="de-CH" dirty="0" err="1"/>
              <a:t>MOnocular</a:t>
            </a:r>
            <a:r>
              <a:rPr lang="de-CH" dirty="0"/>
              <a:t> Depth </a:t>
            </a:r>
            <a:r>
              <a:rPr lang="de-CH" dirty="0" err="1"/>
              <a:t>Estimation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Outperforms</a:t>
            </a:r>
            <a:r>
              <a:rPr lang="de-CH" dirty="0"/>
              <a:t>,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on </a:t>
            </a:r>
            <a:r>
              <a:rPr lang="de-CH" dirty="0" err="1"/>
              <a:t>unseen</a:t>
            </a:r>
            <a:r>
              <a:rPr lang="de-CH" dirty="0"/>
              <a:t> </a:t>
            </a:r>
            <a:r>
              <a:rPr lang="de-CH" dirty="0" err="1"/>
              <a:t>environment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202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REMODE: </a:t>
            </a:r>
            <a:r>
              <a:rPr lang="de-CH" dirty="0" err="1"/>
              <a:t>REgularized</a:t>
            </a:r>
            <a:r>
              <a:rPr lang="de-CH" dirty="0"/>
              <a:t> </a:t>
            </a:r>
            <a:r>
              <a:rPr lang="de-CH" dirty="0" err="1"/>
              <a:t>MOnocular</a:t>
            </a:r>
            <a:r>
              <a:rPr lang="de-CH" dirty="0"/>
              <a:t> Depth </a:t>
            </a:r>
            <a:r>
              <a:rPr lang="de-CH" dirty="0" err="1"/>
              <a:t>Estimation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152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Real-time dense monocular SLAM with learned depth prediction</a:t>
            </a:r>
          </a:p>
          <a:p>
            <a:endParaRPr lang="en-GB" dirty="0"/>
          </a:p>
          <a:p>
            <a:r>
              <a:rPr lang="en-GB" i="1" dirty="0"/>
              <a:t>Keisuke Tateno, Federico </a:t>
            </a:r>
            <a:r>
              <a:rPr lang="en-GB" i="1" dirty="0" err="1"/>
              <a:t>Tombari</a:t>
            </a:r>
            <a:r>
              <a:rPr lang="en-GB" i="1" dirty="0"/>
              <a:t>, </a:t>
            </a:r>
            <a:r>
              <a:rPr lang="en-GB" i="1" dirty="0" err="1"/>
              <a:t>Iro</a:t>
            </a:r>
            <a:r>
              <a:rPr lang="en-GB" i="1" dirty="0"/>
              <a:t> </a:t>
            </a:r>
            <a:r>
              <a:rPr lang="en-GB" i="1" dirty="0" err="1"/>
              <a:t>Laina</a:t>
            </a:r>
            <a:r>
              <a:rPr lang="en-GB" i="1" dirty="0"/>
              <a:t>, Nassir </a:t>
            </a:r>
            <a:r>
              <a:rPr lang="en-GB" i="1" dirty="0" err="1"/>
              <a:t>Navab</a:t>
            </a:r>
            <a:endParaRPr lang="en-GB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CNN-SLAM: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08A814-CFF4-41B7-8246-2B79AEE5CD25}"/>
              </a:ext>
            </a:extLst>
          </p:cNvPr>
          <p:cNvSpPr txBox="1"/>
          <p:nvPr/>
        </p:nvSpPr>
        <p:spPr>
          <a:xfrm>
            <a:off x="323850" y="1844824"/>
            <a:ext cx="1153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SLAM with depth prediction by using deep learning can overcome inherent limitations of previous monocular reconstruction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Future research in more refined depth prediction</a:t>
            </a:r>
          </a:p>
        </p:txBody>
      </p:sp>
    </p:spTree>
    <p:extLst>
      <p:ext uri="{BB962C8B-B14F-4D97-AF65-F5344CB8AC3E}">
        <p14:creationId xmlns:p14="http://schemas.microsoft.com/office/powerpoint/2010/main" val="10795157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10AECB-4962-401B-A434-0D49C262F0CE}"/>
              </a:ext>
            </a:extLst>
          </p:cNvPr>
          <p:cNvSpPr txBox="1"/>
          <p:nvPr/>
        </p:nvSpPr>
        <p:spPr>
          <a:xfrm>
            <a:off x="442416" y="1412776"/>
            <a:ext cx="115379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Overview</a:t>
            </a:r>
            <a:r>
              <a:rPr lang="de-CH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work</a:t>
            </a: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Proposed</a:t>
            </a:r>
            <a:r>
              <a:rPr lang="de-CH" sz="2400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Conclusion</a:t>
            </a:r>
            <a:endParaRPr lang="de-CH" sz="2400" dirty="0"/>
          </a:p>
          <a:p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B65D9B-54C7-426B-8900-7C85F3B814EC}"/>
              </a:ext>
            </a:extLst>
          </p:cNvPr>
          <p:cNvSpPr txBox="1"/>
          <p:nvPr/>
        </p:nvSpPr>
        <p:spPr>
          <a:xfrm>
            <a:off x="332979" y="756573"/>
            <a:ext cx="1741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OUTLINE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idea: Exploit best from both worlds</a:t>
            </a:r>
          </a:p>
          <a:p>
            <a:pPr lvl="1"/>
            <a:r>
              <a:rPr lang="en-GB" dirty="0"/>
              <a:t>Convolutional Neural Network for depth prediction</a:t>
            </a:r>
          </a:p>
          <a:p>
            <a:pPr lvl="1"/>
            <a:r>
              <a:rPr lang="en-GB" dirty="0"/>
              <a:t>Direct feature-less monocular SLAM</a:t>
            </a:r>
          </a:p>
          <a:p>
            <a:pPr lvl="1"/>
            <a:endParaRPr lang="en-GB" dirty="0"/>
          </a:p>
          <a:p>
            <a:r>
              <a:rPr lang="en-GB" dirty="0"/>
              <a:t>Goal: Improve performance of SLAM by using CNN depth prediction</a:t>
            </a:r>
          </a:p>
          <a:p>
            <a:endParaRPr lang="en-GB" dirty="0"/>
          </a:p>
          <a:p>
            <a:r>
              <a:rPr lang="en-GB" dirty="0"/>
              <a:t>Limitations of previous work with SLAM</a:t>
            </a:r>
          </a:p>
          <a:p>
            <a:pPr lvl="1"/>
            <a:r>
              <a:rPr lang="en-GB" dirty="0"/>
              <a:t>Pose estimation under pure rotational camera motion</a:t>
            </a:r>
          </a:p>
          <a:p>
            <a:pPr lvl="1"/>
            <a:r>
              <a:rPr lang="en-GB" dirty="0"/>
              <a:t>Absolute scale</a:t>
            </a:r>
          </a:p>
          <a:p>
            <a:pPr lvl="1"/>
            <a:r>
              <a:rPr lang="en-GB" dirty="0"/>
              <a:t>Dense depth maps along texture-less regions</a:t>
            </a:r>
          </a:p>
          <a:p>
            <a:pPr lvl="1"/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Overview/Goal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SLAM</a:t>
            </a:r>
          </a:p>
          <a:p>
            <a:pPr lvl="1"/>
            <a:r>
              <a:rPr lang="en-GB" dirty="0"/>
              <a:t>Type of input data: Depth camera or monocular</a:t>
            </a:r>
          </a:p>
          <a:p>
            <a:pPr lvl="1"/>
            <a:r>
              <a:rPr lang="en-GB" dirty="0"/>
              <a:t>Methodological: Direct (feature-less) or feature-based</a:t>
            </a:r>
          </a:p>
          <a:p>
            <a:r>
              <a:rPr lang="en-GB" dirty="0"/>
              <a:t>State of the art</a:t>
            </a:r>
          </a:p>
          <a:p>
            <a:pPr lvl="1"/>
            <a:r>
              <a:rPr lang="en-GB" dirty="0"/>
              <a:t>ORB-SLAM, DTAM, LSD-SLAM, MLM</a:t>
            </a:r>
          </a:p>
          <a:p>
            <a:r>
              <a:rPr lang="en-GB" dirty="0"/>
              <a:t>In this paper: </a:t>
            </a:r>
          </a:p>
          <a:p>
            <a:pPr lvl="1"/>
            <a:r>
              <a:rPr lang="en-GB" dirty="0"/>
              <a:t>direct monocular SLAM approach, as proposed in </a:t>
            </a:r>
            <a:r>
              <a:rPr lang="en-US" i="1" dirty="0"/>
              <a:t>LSD-SLAM: Large-Scale Direct Monocular SLAM Jakob Engel and Thomas </a:t>
            </a:r>
            <a:r>
              <a:rPr lang="en-US" i="1" dirty="0" err="1"/>
              <a:t>Schöps</a:t>
            </a:r>
            <a:r>
              <a:rPr lang="en-US" i="1" dirty="0"/>
              <a:t> and Daniel </a:t>
            </a:r>
            <a:r>
              <a:rPr lang="en-US" i="1" dirty="0" err="1"/>
              <a:t>Cremers</a:t>
            </a:r>
            <a:endParaRPr lang="en-GB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3249118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50876B-37B7-47FB-91C0-A3E2B75D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Depth prediction from single view</a:t>
            </a:r>
          </a:p>
          <a:p>
            <a:pPr lvl="2"/>
            <a:r>
              <a:rPr lang="en-GB" sz="2200" dirty="0"/>
              <a:t>Classic single view depth prediction usually makes strong scene geometry assumptions</a:t>
            </a:r>
          </a:p>
          <a:p>
            <a:pPr lvl="2"/>
            <a:r>
              <a:rPr lang="en-GB" sz="2200" dirty="0"/>
              <a:t>Deep learning significantly outperforms classic methods</a:t>
            </a:r>
          </a:p>
          <a:p>
            <a:pPr lvl="2"/>
            <a:r>
              <a:rPr lang="en-GB" sz="2200" dirty="0"/>
              <a:t>Accurate, even under absence of monocular cues</a:t>
            </a:r>
          </a:p>
          <a:p>
            <a:pPr lvl="2"/>
            <a:r>
              <a:rPr lang="en-GB" sz="2200" dirty="0"/>
              <a:t>Absolute scale can be learned, even without scene-based assumptions or geometric constraints</a:t>
            </a:r>
          </a:p>
          <a:p>
            <a:pPr lvl="2"/>
            <a:r>
              <a:rPr lang="en-GB" sz="2200" dirty="0"/>
              <a:t>Network based on Residual Network (</a:t>
            </a:r>
            <a:r>
              <a:rPr lang="en-GB" sz="2200" dirty="0" err="1"/>
              <a:t>ResNet</a:t>
            </a:r>
            <a:r>
              <a:rPr lang="en-GB" sz="2200" dirty="0"/>
              <a:t>)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30341F-2BAE-4E44-9038-B52A929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9EDBC5-0E06-475C-88D8-B16F768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4A904B-1265-4079-9E31-42EB656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09E057C-5FF4-4A75-8F70-104A34A3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Related</a:t>
            </a:r>
            <a:r>
              <a:rPr lang="de-CH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15249415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E7ED948-D0EE-4DEF-9542-DF6E56D573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2" y="2204864"/>
            <a:ext cx="10584466" cy="281185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053A1A-9296-4F79-B9C7-88F64F49163D}"/>
              </a:ext>
            </a:extLst>
          </p:cNvPr>
          <p:cNvSpPr txBox="1"/>
          <p:nvPr/>
        </p:nvSpPr>
        <p:spPr>
          <a:xfrm>
            <a:off x="800592" y="5517232"/>
            <a:ext cx="8653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Keisuke Tateno, Federico </a:t>
            </a:r>
            <a:r>
              <a:rPr lang="en-GB" i="1" dirty="0" err="1"/>
              <a:t>Tombari</a:t>
            </a:r>
            <a:r>
              <a:rPr lang="en-GB" i="1" dirty="0"/>
              <a:t>, </a:t>
            </a:r>
            <a:r>
              <a:rPr lang="en-GB" i="1" dirty="0" err="1"/>
              <a:t>Iro</a:t>
            </a:r>
            <a:r>
              <a:rPr lang="en-GB" i="1" dirty="0"/>
              <a:t> </a:t>
            </a:r>
            <a:r>
              <a:rPr lang="en-GB" i="1" dirty="0" err="1"/>
              <a:t>Laina</a:t>
            </a:r>
            <a:r>
              <a:rPr lang="en-GB" i="1" dirty="0"/>
              <a:t>, Nassir </a:t>
            </a:r>
            <a:r>
              <a:rPr lang="en-GB" i="1" dirty="0" err="1"/>
              <a:t>Navab</a:t>
            </a:r>
            <a:r>
              <a:rPr lang="en-GB" i="1" dirty="0"/>
              <a:t>. CNN-SLAM: Real-time </a:t>
            </a:r>
          </a:p>
          <a:p>
            <a:r>
              <a:rPr lang="en-GB" i="1" dirty="0"/>
              <a:t>Dense monocular SLAM with learned depth prediction</a:t>
            </a:r>
          </a:p>
          <a:p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86BE1E-995A-4E1E-99D4-7D215A263046}"/>
              </a:ext>
            </a:extLst>
          </p:cNvPr>
          <p:cNvSpPr txBox="1"/>
          <p:nvPr/>
        </p:nvSpPr>
        <p:spPr>
          <a:xfrm>
            <a:off x="476995" y="170080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C88085-B6D8-4265-A72A-05C3C68ED641}"/>
              </a:ext>
            </a:extLst>
          </p:cNvPr>
          <p:cNvSpPr txBox="1"/>
          <p:nvPr/>
        </p:nvSpPr>
        <p:spPr>
          <a:xfrm>
            <a:off x="323850" y="1592714"/>
            <a:ext cx="11537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Fuse CNN-predicted depth map with direct monocular SLAM depth estimations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Hold set of visually distinct keyframes and refine pose based on pose graph optimization. Predict deep depth map only on key-frames.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Camera pose estimation on each input 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Uncertainty map and normalization procedure of depth map</a:t>
            </a:r>
          </a:p>
        </p:txBody>
      </p:sp>
    </p:spTree>
    <p:extLst>
      <p:ext uri="{BB962C8B-B14F-4D97-AF65-F5344CB8AC3E}">
        <p14:creationId xmlns:p14="http://schemas.microsoft.com/office/powerpoint/2010/main" val="3301750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08A814-CFF4-41B7-8246-2B79AEE5CD25}"/>
              </a:ext>
            </a:extLst>
          </p:cNvPr>
          <p:cNvSpPr txBox="1"/>
          <p:nvPr/>
        </p:nvSpPr>
        <p:spPr>
          <a:xfrm>
            <a:off x="323850" y="1844824"/>
            <a:ext cx="1153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Method has been compared against LSD-SLAM, ORB-SLAM and REMODE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Is able to outperform all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Proposed scheme effectively reﬁnes the blurred edges and wrongly estimated depth values predicted by the CNN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6347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9.4.2018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489A5B-92F0-4076-858E-F18B16214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19" y="1588150"/>
            <a:ext cx="5522550" cy="18408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7D9E2B-06ED-4EB7-87D2-DF94B07F6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16" y="3861048"/>
            <a:ext cx="3892688" cy="18195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50679A4-80D4-4472-94C0-882FB1565940}"/>
              </a:ext>
            </a:extLst>
          </p:cNvPr>
          <p:cNvSpPr txBox="1"/>
          <p:nvPr/>
        </p:nvSpPr>
        <p:spPr>
          <a:xfrm>
            <a:off x="9189963" y="170080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 rotational motion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F6AFB6-0600-49A1-952C-68D1C6E89EA7}"/>
              </a:ext>
            </a:extLst>
          </p:cNvPr>
          <p:cNvSpPr txBox="1"/>
          <p:nvPr/>
        </p:nvSpPr>
        <p:spPr>
          <a:xfrm>
            <a:off x="9189963" y="378904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Absolute scale</a:t>
            </a:r>
          </a:p>
        </p:txBody>
      </p:sp>
    </p:spTree>
    <p:extLst>
      <p:ext uri="{BB962C8B-B14F-4D97-AF65-F5344CB8AC3E}">
        <p14:creationId xmlns:p14="http://schemas.microsoft.com/office/powerpoint/2010/main" val="17678256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paper_presentation</Template>
  <TotalTime>0</TotalTime>
  <Words>663</Words>
  <Application>Microsoft Office PowerPoint</Application>
  <PresentationFormat>Benutzerdefiniert</PresentationFormat>
  <Paragraphs>141</Paragraphs>
  <Slides>10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CNN-SLAM:</vt:lpstr>
      <vt:lpstr>PowerPoint-Präsentation</vt:lpstr>
      <vt:lpstr>Overview/Goal</vt:lpstr>
      <vt:lpstr>Related Work</vt:lpstr>
      <vt:lpstr>Related Work</vt:lpstr>
      <vt:lpstr>Proposed Method</vt:lpstr>
      <vt:lpstr>Proposed Method</vt:lpstr>
      <vt:lpstr>Evaluation</vt:lpstr>
      <vt:lpstr>Evaluation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CNN-SLAM:</dc:title>
  <dc:creator>gs9h72i2p0@ethz.ch</dc:creator>
  <cp:lastModifiedBy> </cp:lastModifiedBy>
  <cp:revision>58</cp:revision>
  <cp:lastPrinted>2013-06-08T11:22:51Z</cp:lastPrinted>
  <dcterms:created xsi:type="dcterms:W3CDTF">2018-04-08T08:36:27Z</dcterms:created>
  <dcterms:modified xsi:type="dcterms:W3CDTF">2018-04-09T09:12:28Z</dcterms:modified>
</cp:coreProperties>
</file>