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49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rtorres\Dropbox\Data\_Teaching\UNT\DSCI%205240\Slides\SlideFigure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rtorres\Dropbox\Data\_Teaching\UNT\DSCI%205240\Slides\SlideFigure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'Classification Intro'!$B$1</c:f>
              <c:strCache>
                <c:ptCount val="1"/>
                <c:pt idx="0">
                  <c:v>Right 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'Classification Intro'!$A$2:$A$9</c:f>
              <c:numCache>
                <c:formatCode>General</c:formatCode>
                <c:ptCount val="8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5</c:v>
                </c:pt>
                <c:pt idx="7">
                  <c:v>2.5</c:v>
                </c:pt>
              </c:numCache>
            </c:numRef>
          </c:xVal>
          <c:yVal>
            <c:numRef>
              <c:f>'Classification Intro'!$B$2:$B$9</c:f>
              <c:numCache>
                <c:formatCode>General</c:formatCode>
                <c:ptCount val="8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3</c:v>
                </c:pt>
                <c:pt idx="4">
                  <c:v>2.5</c:v>
                </c:pt>
                <c:pt idx="5">
                  <c:v>5</c:v>
                </c:pt>
                <c:pt idx="6">
                  <c:v>3</c:v>
                </c:pt>
                <c:pt idx="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59-4CD2-AFBA-918B2168E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953552"/>
        <c:axId val="563397584"/>
      </c:scatterChart>
      <c:valAx>
        <c:axId val="52795355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Right Bar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397584"/>
        <c:crosses val="autoZero"/>
        <c:crossBetween val="midCat"/>
        <c:majorUnit val="1"/>
      </c:valAx>
      <c:valAx>
        <c:axId val="56339758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Left Bar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95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'Classification Intro'!$B$26</c:f>
              <c:strCache>
                <c:ptCount val="1"/>
                <c:pt idx="0">
                  <c:v>Right 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0853E"/>
              </a:solidFill>
              <a:ln w="9525">
                <a:solidFill>
                  <a:srgbClr val="00853E"/>
                </a:solidFill>
              </a:ln>
              <a:effectLst/>
            </c:spPr>
          </c:marker>
          <c:xVal>
            <c:numRef>
              <c:f>'Classification Intro'!$A$27:$A$34</c:f>
              <c:numCache>
                <c:formatCode>General</c:formatCode>
                <c:ptCount val="8"/>
                <c:pt idx="0">
                  <c:v>4</c:v>
                </c:pt>
                <c:pt idx="1">
                  <c:v>1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7</c:v>
                </c:pt>
                <c:pt idx="6">
                  <c:v>4</c:v>
                </c:pt>
                <c:pt idx="7">
                  <c:v>7</c:v>
                </c:pt>
              </c:numCache>
            </c:numRef>
          </c:xVal>
          <c:yVal>
            <c:numRef>
              <c:f>'Classification Intro'!$B$27:$B$34</c:f>
              <c:numCache>
                <c:formatCode>General</c:formatCode>
                <c:ptCount val="8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8</c:v>
                </c:pt>
                <c:pt idx="7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F-4024-B151-E398DD65C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399760"/>
        <c:axId val="563395952"/>
      </c:scatterChart>
      <c:valAx>
        <c:axId val="563399760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Right Bar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395952"/>
        <c:crosses val="autoZero"/>
        <c:crossBetween val="midCat"/>
        <c:majorUnit val="1"/>
      </c:valAx>
      <c:valAx>
        <c:axId val="5633959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Left Bar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399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0FF05-F123-49EC-B679-22BAB51E3886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68FD-184B-4E6F-BA7B-65225732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C8D-A530-49E1-9EA6-77B0E1580096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367-7ED5-459E-9B7E-02B195C16A71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05F-0444-4D9C-89B1-5FD29707B3FC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C46-6D98-4F12-B924-00E7310269F3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503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50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0A73-6DBE-47D8-9000-7BF6ED781651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69" y="1487114"/>
            <a:ext cx="5100697" cy="46898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960" y="1487114"/>
            <a:ext cx="5106224" cy="46898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677-C27A-4D6C-8066-FFBE272A56E9}" type="datetime1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20" y="365125"/>
            <a:ext cx="10420864" cy="1060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474414"/>
            <a:ext cx="5100697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69" y="1954980"/>
            <a:ext cx="5100697" cy="4234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5649" y="1474414"/>
            <a:ext cx="5106534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650" y="1954980"/>
            <a:ext cx="5106534" cy="4234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6AC4-C3B3-4899-87B4-9A6F4F753186}" type="datetime1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C7A8-BA25-4AA1-B475-1F189FC46ABB}" type="datetime1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7D94-267E-45DF-BF8D-2A142A20E5F1}" type="datetime1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A93F-FB47-48AF-A636-0EAE139411AA}" type="datetime1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EEA-F704-496A-B5A1-48F86900AC53}" type="datetime1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19" y="365125"/>
            <a:ext cx="10420865" cy="106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532238"/>
            <a:ext cx="10428115" cy="464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069" y="6356349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CCEC-B928-4C0D-9245-8B9875CE495C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6997" y="6356350"/>
            <a:ext cx="9365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4512" y="3"/>
            <a:ext cx="1234324" cy="6857997"/>
            <a:chOff x="10954512" y="3"/>
            <a:chExt cx="1234324" cy="68579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139" y="747629"/>
              <a:ext cx="961905" cy="7809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029855" y="3"/>
              <a:ext cx="1158981" cy="584886"/>
            </a:xfrm>
            <a:prstGeom prst="rect">
              <a:avLst/>
            </a:prstGeom>
            <a:gradFill>
              <a:gsLst>
                <a:gs pos="70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11029853" y="1691323"/>
              <a:ext cx="1158981" cy="5166677"/>
            </a:xfrm>
            <a:prstGeom prst="rect">
              <a:avLst/>
            </a:prstGeom>
            <a:gradFill>
              <a:gsLst>
                <a:gs pos="95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54513" y="3"/>
              <a:ext cx="75339" cy="584886"/>
            </a:xfrm>
            <a:prstGeom prst="rect">
              <a:avLst/>
            </a:prstGeom>
            <a:gradFill>
              <a:gsLst>
                <a:gs pos="70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10954512" y="1691323"/>
              <a:ext cx="75339" cy="5166677"/>
            </a:xfrm>
            <a:prstGeom prst="rect">
              <a:avLst/>
            </a:prstGeom>
            <a:gradFill>
              <a:gsLst>
                <a:gs pos="95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283" y="6356350"/>
            <a:ext cx="47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3"/>
            <a:ext cx="381741" cy="6857998"/>
            <a:chOff x="0" y="2"/>
            <a:chExt cx="381741" cy="6857998"/>
          </a:xfrm>
        </p:grpSpPr>
        <p:sp>
          <p:nvSpPr>
            <p:cNvPr id="14" name="Rectangle 13"/>
            <p:cNvSpPr/>
            <p:nvPr/>
          </p:nvSpPr>
          <p:spPr>
            <a:xfrm>
              <a:off x="0" y="2"/>
              <a:ext cx="319596" cy="6857998"/>
            </a:xfrm>
            <a:prstGeom prst="rect">
              <a:avLst/>
            </a:prstGeom>
            <a:solidFill>
              <a:srgbClr val="72B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9597" y="4"/>
              <a:ext cx="62144" cy="68579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90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85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0.jpg"/><Relationship Id="rId5" Type="http://schemas.openxmlformats.org/officeDocument/2006/relationships/image" Target="../media/image15.jpe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0.jp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DSCI 4520</a:t>
            </a:r>
          </a:p>
          <a:p>
            <a:r>
              <a:rPr lang="en-US"/>
              <a:t>Introduction to Data Mining</a:t>
            </a:r>
          </a:p>
          <a:p>
            <a:endParaRPr lang="en-US" dirty="0"/>
          </a:p>
          <a:p>
            <a:r>
              <a:rPr lang="en-US" dirty="0"/>
              <a:t>Russell R. Torres</a:t>
            </a:r>
          </a:p>
        </p:txBody>
      </p:sp>
    </p:spTree>
    <p:extLst>
      <p:ext uri="{BB962C8B-B14F-4D97-AF65-F5344CB8AC3E}">
        <p14:creationId xmlns:p14="http://schemas.microsoft.com/office/powerpoint/2010/main" val="100391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Realistic Classification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10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08125" y="1474414"/>
            <a:ext cx="2000806" cy="43129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Class A Examples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7922227" y="4968066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3263903" y="1479606"/>
            <a:ext cx="2000806" cy="431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Class B Examples</a:t>
            </a: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1201150" y="6098367"/>
            <a:ext cx="457200" cy="3048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1810750" y="5534804"/>
            <a:ext cx="457200" cy="868363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1194800" y="4421967"/>
            <a:ext cx="457200" cy="7620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1810750" y="4934729"/>
            <a:ext cx="457200" cy="249238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1175924" y="3709179"/>
            <a:ext cx="457200" cy="103188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785350" y="3278967"/>
            <a:ext cx="457200" cy="5334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194800" y="2280429"/>
            <a:ext cx="457200" cy="388938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1804400" y="2288367"/>
            <a:ext cx="457200" cy="3810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1209087" y="2674129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4            4</a:t>
            </a:r>
          </a:p>
        </p:txBody>
      </p: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1209087" y="3790142"/>
            <a:ext cx="10005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1           5</a:t>
            </a:r>
          </a:p>
        </p:txBody>
      </p:sp>
      <p:sp>
        <p:nvSpPr>
          <p:cNvPr id="86" name="Text Box 15"/>
          <p:cNvSpPr txBox="1">
            <a:spLocks noChangeArrowheads="1"/>
          </p:cNvSpPr>
          <p:nvPr/>
        </p:nvSpPr>
        <p:spPr bwMode="auto">
          <a:xfrm>
            <a:off x="1209086" y="5122054"/>
            <a:ext cx="1052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6           3</a:t>
            </a:r>
          </a:p>
        </p:txBody>
      </p:sp>
      <p:sp>
        <p:nvSpPr>
          <p:cNvPr id="87" name="Text Box 16"/>
          <p:cNvSpPr txBox="1">
            <a:spLocks noChangeArrowheads="1"/>
          </p:cNvSpPr>
          <p:nvPr/>
        </p:nvSpPr>
        <p:spPr bwMode="auto">
          <a:xfrm>
            <a:off x="1209087" y="6323792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2            7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 flipH="1">
            <a:off x="4328893" y="5539567"/>
            <a:ext cx="457200" cy="842962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9" name="Rectangle 20"/>
          <p:cNvSpPr>
            <a:spLocks noChangeArrowheads="1"/>
          </p:cNvSpPr>
          <p:nvPr/>
        </p:nvSpPr>
        <p:spPr bwMode="auto">
          <a:xfrm flipH="1">
            <a:off x="3719293" y="5537979"/>
            <a:ext cx="457200" cy="84455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" name="Rectangle 21"/>
          <p:cNvSpPr>
            <a:spLocks noChangeArrowheads="1"/>
          </p:cNvSpPr>
          <p:nvPr/>
        </p:nvSpPr>
        <p:spPr bwMode="auto">
          <a:xfrm flipH="1">
            <a:off x="4328893" y="4310842"/>
            <a:ext cx="457200" cy="858837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 flipH="1">
            <a:off x="3719293" y="4710892"/>
            <a:ext cx="457200" cy="452437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 flipH="1">
            <a:off x="4328893" y="3244042"/>
            <a:ext cx="457200" cy="547687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 flipH="1">
            <a:off x="3719293" y="3088467"/>
            <a:ext cx="457200" cy="709612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 flipH="1">
            <a:off x="4328893" y="1991504"/>
            <a:ext cx="457200" cy="657225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 flipH="1">
            <a:off x="3719293" y="2115329"/>
            <a:ext cx="457200" cy="5334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6" name="Text Box 28"/>
          <p:cNvSpPr txBox="1">
            <a:spLocks noChangeArrowheads="1"/>
          </p:cNvSpPr>
          <p:nvPr/>
        </p:nvSpPr>
        <p:spPr bwMode="auto">
          <a:xfrm>
            <a:off x="3725645" y="2678892"/>
            <a:ext cx="100012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5          6</a:t>
            </a:r>
          </a:p>
        </p:txBody>
      </p:sp>
      <p:sp>
        <p:nvSpPr>
          <p:cNvPr id="97" name="Text Box 29"/>
          <p:cNvSpPr txBox="1">
            <a:spLocks noChangeArrowheads="1"/>
          </p:cNvSpPr>
          <p:nvPr/>
        </p:nvSpPr>
        <p:spPr bwMode="auto">
          <a:xfrm>
            <a:off x="3711357" y="3783792"/>
            <a:ext cx="105410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7           5</a:t>
            </a:r>
          </a:p>
        </p:txBody>
      </p:sp>
      <p:sp>
        <p:nvSpPr>
          <p:cNvPr id="98" name="Text Box 30"/>
          <p:cNvSpPr txBox="1">
            <a:spLocks noChangeArrowheads="1"/>
          </p:cNvSpPr>
          <p:nvPr/>
        </p:nvSpPr>
        <p:spPr bwMode="auto">
          <a:xfrm>
            <a:off x="3698657" y="5099830"/>
            <a:ext cx="110649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4            8</a:t>
            </a:r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3727232" y="6326967"/>
            <a:ext cx="105410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7           7</a:t>
            </a:r>
          </a:p>
        </p:txBody>
      </p:sp>
      <p:sp>
        <p:nvSpPr>
          <p:cNvPr id="100" name="Rectangle 32"/>
          <p:cNvSpPr>
            <a:spLocks noChangeArrowheads="1"/>
          </p:cNvSpPr>
          <p:nvPr/>
        </p:nvSpPr>
        <p:spPr bwMode="auto">
          <a:xfrm flipH="1">
            <a:off x="7360441" y="4257950"/>
            <a:ext cx="457200" cy="703263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1" name="Rectangle 33"/>
          <p:cNvSpPr>
            <a:spLocks noChangeArrowheads="1"/>
          </p:cNvSpPr>
          <p:nvPr/>
        </p:nvSpPr>
        <p:spPr bwMode="auto">
          <a:xfrm flipH="1">
            <a:off x="6750841" y="4253188"/>
            <a:ext cx="457200" cy="708025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" name="Text Box 34"/>
          <p:cNvSpPr txBox="1">
            <a:spLocks noChangeArrowheads="1"/>
          </p:cNvSpPr>
          <p:nvPr/>
        </p:nvSpPr>
        <p:spPr bwMode="auto">
          <a:xfrm>
            <a:off x="6760366" y="4964388"/>
            <a:ext cx="10005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6          6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759207" y="2052924"/>
            <a:ext cx="4397168" cy="1600200"/>
            <a:chOff x="5418551" y="1676400"/>
            <a:chExt cx="4397168" cy="1600200"/>
          </a:xfrm>
        </p:grpSpPr>
        <p:pic>
          <p:nvPicPr>
            <p:cNvPr id="104" name="Picture 2" descr="http://www.simpsoncrazy.com/content/pictures/homer/homer-do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00133" y="1676400"/>
              <a:ext cx="1515586" cy="1515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Oval Callout 104"/>
            <p:cNvSpPr/>
            <p:nvPr/>
          </p:nvSpPr>
          <p:spPr>
            <a:xfrm>
              <a:off x="5418551" y="1752600"/>
              <a:ext cx="2819400" cy="1524000"/>
            </a:xfrm>
            <a:prstGeom prst="wedgeEllipseCallout">
              <a:avLst>
                <a:gd name="adj1" fmla="val 67796"/>
                <a:gd name="adj2" fmla="val -1272"/>
              </a:avLst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Doh!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759210" y="2052926"/>
            <a:ext cx="4343400" cy="2774374"/>
            <a:chOff x="5418551" y="1676400"/>
            <a:chExt cx="4343400" cy="2774374"/>
          </a:xfrm>
        </p:grpSpPr>
        <p:sp>
          <p:nvSpPr>
            <p:cNvPr id="107" name="Oval Callout 106"/>
            <p:cNvSpPr/>
            <p:nvPr/>
          </p:nvSpPr>
          <p:spPr>
            <a:xfrm>
              <a:off x="5418551" y="1752600"/>
              <a:ext cx="2819400" cy="1524000"/>
            </a:xfrm>
            <a:prstGeom prst="wedgeEllipseCallout">
              <a:avLst>
                <a:gd name="adj1" fmla="val 67796"/>
                <a:gd name="adj2" fmla="val -1272"/>
              </a:avLst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(Sum of bars) ≤10 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sym typeface="Symbol"/>
                </a:rPr>
                <a:t>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 A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Otherwise B.</a:t>
              </a:r>
            </a:p>
          </p:txBody>
        </p:sp>
        <p:pic>
          <p:nvPicPr>
            <p:cNvPr id="108" name="Picture 2" descr="http://upload.wikimedia.org/wikipedia/en/7/71/Frin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0351" y="1676400"/>
              <a:ext cx="1371600" cy="2774374"/>
            </a:xfrm>
            <a:prstGeom prst="rect">
              <a:avLst/>
            </a:prstGeom>
            <a:noFill/>
          </p:spPr>
        </p:pic>
      </p:grpSp>
      <p:sp>
        <p:nvSpPr>
          <p:cNvPr id="109" name="Text Placeholder 2"/>
          <p:cNvSpPr txBox="1">
            <a:spLocks/>
          </p:cNvSpPr>
          <p:nvPr/>
        </p:nvSpPr>
        <p:spPr>
          <a:xfrm>
            <a:off x="6246809" y="1474414"/>
            <a:ext cx="2000806" cy="431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 or B?</a:t>
            </a:r>
          </a:p>
        </p:txBody>
      </p:sp>
    </p:spTree>
    <p:extLst>
      <p:ext uri="{BB962C8B-B14F-4D97-AF65-F5344CB8AC3E}">
        <p14:creationId xmlns:p14="http://schemas.microsoft.com/office/powerpoint/2010/main" val="10098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Geometric Interpretation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25" y="1474414"/>
            <a:ext cx="2000806" cy="43129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Class A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98928" y="6097588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08528" y="6111875"/>
            <a:ext cx="457200" cy="290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98928" y="4421188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808528" y="4421188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71940" y="3289300"/>
            <a:ext cx="457200" cy="522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98928" y="2279650"/>
            <a:ext cx="457200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808528" y="228758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13215" y="2673350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4            4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213215" y="3789363"/>
            <a:ext cx="10005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5           5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13214" y="5121275"/>
            <a:ext cx="1052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6           6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13215" y="6323013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3            3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flipH="1">
            <a:off x="4329394" y="60007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 flipH="1">
            <a:off x="3719794" y="6108700"/>
            <a:ext cx="457200" cy="273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 flipH="1">
            <a:off x="4329394" y="4781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flipH="1">
            <a:off x="3719794" y="4608513"/>
            <a:ext cx="457200" cy="554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flipH="1">
            <a:off x="4329394" y="3243263"/>
            <a:ext cx="457200" cy="547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 flipH="1">
            <a:off x="3719794" y="3551238"/>
            <a:ext cx="457200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flipH="1">
            <a:off x="4329394" y="23431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flipH="1">
            <a:off x="3719794" y="211455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764244" y="2670175"/>
            <a:ext cx="1122363" cy="4019550"/>
            <a:chOff x="585" y="1707"/>
            <a:chExt cx="707" cy="2532"/>
          </a:xfrm>
        </p:grpSpPr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585" y="1707"/>
              <a:ext cx="7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5          2.5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85" y="2410"/>
              <a:ext cx="6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2           5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585" y="3249"/>
              <a:ext cx="6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5            3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585" y="4006"/>
              <a:ext cx="6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2.5        3</a:t>
              </a:r>
            </a:p>
          </p:txBody>
        </p:sp>
      </p:grp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1781540" y="3276600"/>
            <a:ext cx="457200" cy="522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3" name="Text Placeholder 2"/>
          <p:cNvSpPr txBox="1">
            <a:spLocks/>
          </p:cNvSpPr>
          <p:nvPr/>
        </p:nvSpPr>
        <p:spPr>
          <a:xfrm>
            <a:off x="3263903" y="1479606"/>
            <a:ext cx="2000806" cy="431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Class B Examples</a:t>
            </a:r>
          </a:p>
        </p:txBody>
      </p:sp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066926"/>
              </p:ext>
            </p:extLst>
          </p:nvPr>
        </p:nvGraphicFramePr>
        <p:xfrm>
          <a:off x="5172635" y="1905470"/>
          <a:ext cx="5863946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5962650" y="2074070"/>
            <a:ext cx="4805363" cy="30694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515230" y="2636464"/>
            <a:ext cx="1717545" cy="1059236"/>
            <a:chOff x="6515230" y="2636464"/>
            <a:chExt cx="1717545" cy="1059236"/>
          </a:xfrm>
        </p:grpSpPr>
        <p:sp>
          <p:nvSpPr>
            <p:cNvPr id="47" name="TextBox 46"/>
            <p:cNvSpPr txBox="1"/>
            <p:nvPr/>
          </p:nvSpPr>
          <p:spPr>
            <a:xfrm>
              <a:off x="6515230" y="2636464"/>
              <a:ext cx="1135380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Left=Right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7650610" y="3005796"/>
              <a:ext cx="582165" cy="6899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9677400" y="2541214"/>
            <a:ext cx="24765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77400" y="4037569"/>
            <a:ext cx="24765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68164" y="2541214"/>
            <a:ext cx="24765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059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Char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43083"/>
              </p:ext>
            </p:extLst>
          </p:nvPr>
        </p:nvGraphicFramePr>
        <p:xfrm>
          <a:off x="5172634" y="1917685"/>
          <a:ext cx="5863947" cy="4014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</a:t>
            </a:r>
            <a:r>
              <a:rPr lang="en-US" dirty="0" err="1"/>
              <a:t>and</a:t>
            </a:r>
            <a:r>
              <a:rPr lang="en-US" dirty="0"/>
              <a:t> Geometric Interpretation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12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08125" y="1474414"/>
            <a:ext cx="2000806" cy="43129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Class A Examples</a:t>
            </a: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3263903" y="1479606"/>
            <a:ext cx="2000806" cy="431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Class B Examples</a:t>
            </a: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1201150" y="6098367"/>
            <a:ext cx="457200" cy="3048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1810750" y="5534804"/>
            <a:ext cx="457200" cy="868363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1194800" y="4421967"/>
            <a:ext cx="457200" cy="7620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1810750" y="4934729"/>
            <a:ext cx="457200" cy="249238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1175924" y="3709179"/>
            <a:ext cx="457200" cy="103188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785350" y="3278967"/>
            <a:ext cx="457200" cy="5334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194800" y="2280429"/>
            <a:ext cx="457200" cy="388938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1804400" y="2288367"/>
            <a:ext cx="457200" cy="3810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1209087" y="2674129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4            4</a:t>
            </a:r>
          </a:p>
        </p:txBody>
      </p: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1209087" y="3790142"/>
            <a:ext cx="10005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1           5</a:t>
            </a:r>
          </a:p>
        </p:txBody>
      </p:sp>
      <p:sp>
        <p:nvSpPr>
          <p:cNvPr id="86" name="Text Box 15"/>
          <p:cNvSpPr txBox="1">
            <a:spLocks noChangeArrowheads="1"/>
          </p:cNvSpPr>
          <p:nvPr/>
        </p:nvSpPr>
        <p:spPr bwMode="auto">
          <a:xfrm>
            <a:off x="1209086" y="5122054"/>
            <a:ext cx="1052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6           3</a:t>
            </a:r>
          </a:p>
        </p:txBody>
      </p:sp>
      <p:sp>
        <p:nvSpPr>
          <p:cNvPr id="87" name="Text Box 16"/>
          <p:cNvSpPr txBox="1">
            <a:spLocks noChangeArrowheads="1"/>
          </p:cNvSpPr>
          <p:nvPr/>
        </p:nvSpPr>
        <p:spPr bwMode="auto">
          <a:xfrm>
            <a:off x="1209087" y="6323792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2            7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 flipH="1">
            <a:off x="4328893" y="5539567"/>
            <a:ext cx="457200" cy="842962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9" name="Rectangle 20"/>
          <p:cNvSpPr>
            <a:spLocks noChangeArrowheads="1"/>
          </p:cNvSpPr>
          <p:nvPr/>
        </p:nvSpPr>
        <p:spPr bwMode="auto">
          <a:xfrm flipH="1">
            <a:off x="3719293" y="5537979"/>
            <a:ext cx="457200" cy="84455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" name="Rectangle 21"/>
          <p:cNvSpPr>
            <a:spLocks noChangeArrowheads="1"/>
          </p:cNvSpPr>
          <p:nvPr/>
        </p:nvSpPr>
        <p:spPr bwMode="auto">
          <a:xfrm flipH="1">
            <a:off x="4328893" y="4310842"/>
            <a:ext cx="457200" cy="858837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 flipH="1">
            <a:off x="3719293" y="4710892"/>
            <a:ext cx="457200" cy="452437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 flipH="1">
            <a:off x="4328893" y="3244042"/>
            <a:ext cx="457200" cy="547687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 flipH="1">
            <a:off x="3719293" y="3088467"/>
            <a:ext cx="457200" cy="709612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 flipH="1">
            <a:off x="4328893" y="1991504"/>
            <a:ext cx="457200" cy="657225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 flipH="1">
            <a:off x="3719293" y="2115329"/>
            <a:ext cx="457200" cy="533400"/>
          </a:xfrm>
          <a:prstGeom prst="rect">
            <a:avLst/>
          </a:prstGeom>
          <a:solidFill>
            <a:srgbClr val="00853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6" name="Text Box 28"/>
          <p:cNvSpPr txBox="1">
            <a:spLocks noChangeArrowheads="1"/>
          </p:cNvSpPr>
          <p:nvPr/>
        </p:nvSpPr>
        <p:spPr bwMode="auto">
          <a:xfrm>
            <a:off x="3725645" y="2678892"/>
            <a:ext cx="100012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5          6</a:t>
            </a:r>
          </a:p>
        </p:txBody>
      </p:sp>
      <p:sp>
        <p:nvSpPr>
          <p:cNvPr id="97" name="Text Box 29"/>
          <p:cNvSpPr txBox="1">
            <a:spLocks noChangeArrowheads="1"/>
          </p:cNvSpPr>
          <p:nvPr/>
        </p:nvSpPr>
        <p:spPr bwMode="auto">
          <a:xfrm>
            <a:off x="3711357" y="3783792"/>
            <a:ext cx="105410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7           5</a:t>
            </a:r>
          </a:p>
        </p:txBody>
      </p:sp>
      <p:sp>
        <p:nvSpPr>
          <p:cNvPr id="98" name="Text Box 30"/>
          <p:cNvSpPr txBox="1">
            <a:spLocks noChangeArrowheads="1"/>
          </p:cNvSpPr>
          <p:nvPr/>
        </p:nvSpPr>
        <p:spPr bwMode="auto">
          <a:xfrm>
            <a:off x="3698657" y="5099830"/>
            <a:ext cx="110649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4            8</a:t>
            </a:r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3727232" y="6326967"/>
            <a:ext cx="105410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7           7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962650" y="2090738"/>
            <a:ext cx="4841081" cy="3072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827240" y="2219731"/>
            <a:ext cx="2097810" cy="1059236"/>
            <a:chOff x="6550891" y="2029231"/>
            <a:chExt cx="2097810" cy="1059236"/>
          </a:xfrm>
        </p:grpSpPr>
        <p:sp>
          <p:nvSpPr>
            <p:cNvPr id="53" name="TextBox 52"/>
            <p:cNvSpPr txBox="1"/>
            <p:nvPr/>
          </p:nvSpPr>
          <p:spPr>
            <a:xfrm>
              <a:off x="7139445" y="2029231"/>
              <a:ext cx="1509256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Left+Right</a:t>
              </a:r>
              <a:r>
                <a:rPr lang="en-US" dirty="0"/>
                <a:t>=10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6550891" y="2398563"/>
              <a:ext cx="582165" cy="6899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264400" y="4237301"/>
            <a:ext cx="24765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064750" y="3333219"/>
            <a:ext cx="24765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1237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Terminology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</a:t>
            </a:r>
            <a:r>
              <a:rPr lang="en-US" dirty="0">
                <a:solidFill>
                  <a:srgbClr val="FFC000"/>
                </a:solidFill>
              </a:rPr>
              <a:t>Predictors</a:t>
            </a:r>
            <a:r>
              <a:rPr lang="en-US" dirty="0"/>
              <a:t> or </a:t>
            </a:r>
            <a:r>
              <a:rPr lang="en-US" dirty="0">
                <a:solidFill>
                  <a:srgbClr val="FFC000"/>
                </a:solidFill>
              </a:rPr>
              <a:t>Independent Variables</a:t>
            </a:r>
          </a:p>
          <a:p>
            <a:r>
              <a:rPr lang="en-US" dirty="0"/>
              <a:t>Outputs: </a:t>
            </a:r>
            <a:r>
              <a:rPr lang="en-US" dirty="0">
                <a:solidFill>
                  <a:srgbClr val="FFC000"/>
                </a:solidFill>
              </a:rPr>
              <a:t>Responses</a:t>
            </a:r>
            <a:r>
              <a:rPr lang="en-US" dirty="0"/>
              <a:t> or </a:t>
            </a:r>
            <a:r>
              <a:rPr lang="en-US" dirty="0">
                <a:solidFill>
                  <a:srgbClr val="FFC000"/>
                </a:solidFill>
              </a:rPr>
              <a:t>Dependent Variables</a:t>
            </a:r>
          </a:p>
          <a:p>
            <a:pPr lvl="1"/>
            <a:r>
              <a:rPr lang="en-US" dirty="0"/>
              <a:t>Classification techniques </a:t>
            </a:r>
            <a:r>
              <a:rPr lang="en-US" dirty="0">
                <a:sym typeface="Wingdings" panose="05000000000000000000" pitchFamily="2" charset="2"/>
              </a:rPr>
              <a:t> categorical outputs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 techniques (or variants thereof)  continuous outputs</a:t>
            </a:r>
          </a:p>
          <a:p>
            <a:r>
              <a:rPr lang="en-US" dirty="0">
                <a:sym typeface="Wingdings" panose="05000000000000000000" pitchFamily="2" charset="2"/>
              </a:rPr>
              <a:t>Models: 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Classifiers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Models predict an output given a set of inputs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Classification Process: Model Building TEST!!!!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4069" y="5917899"/>
            <a:ext cx="10428115" cy="8035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Training data </a:t>
            </a:r>
            <a:r>
              <a:rPr lang="en-US" dirty="0"/>
              <a:t>is used to construct the classification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14</a:t>
            </a:fld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812800" y="1816100"/>
            <a:ext cx="4419600" cy="3352800"/>
          </a:xfrm>
          <a:prstGeom prst="flowChartMagneticDisk">
            <a:avLst/>
          </a:prstGeom>
          <a:solidFill>
            <a:schemeClr val="accent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913563" y="2958153"/>
            <a:ext cx="1870075" cy="8350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Classification</a:t>
            </a:r>
          </a:p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Algorithms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84800" y="3183578"/>
            <a:ext cx="13847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7575550" y="3945579"/>
            <a:ext cx="546100" cy="527568"/>
          </a:xfrm>
          <a:prstGeom prst="downArrow">
            <a:avLst>
              <a:gd name="adj1" fmla="val 50000"/>
              <a:gd name="adj2" fmla="val 27118"/>
            </a:avLst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905500" y="4625548"/>
            <a:ext cx="3886200" cy="1292352"/>
          </a:xfrm>
          <a:prstGeom prst="flowChartTerminator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Classifier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IF rank = ‘professor’ OR years &gt; 6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THEN tenured = ‘yes’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6137" y="2172166"/>
            <a:ext cx="181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Training Data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01437"/>
              </p:ext>
            </p:extLst>
          </p:nvPr>
        </p:nvGraphicFramePr>
        <p:xfrm>
          <a:off x="1095373" y="3114675"/>
          <a:ext cx="3854451" cy="1749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Tenured?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Mike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Assistant 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Mary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Assistant 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Bill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Jim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Associate 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Dave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Assistant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Prof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Associate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Prof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58F91A-F65B-5248-B22C-042E1A59DD84}"/>
              </a:ext>
            </a:extLst>
          </p:cNvPr>
          <p:cNvSpPr txBox="1"/>
          <p:nvPr/>
        </p:nvSpPr>
        <p:spPr>
          <a:xfrm>
            <a:off x="954157" y="5559854"/>
            <a:ext cx="26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KNOW ALL TYPES OF DATA</a:t>
            </a:r>
          </a:p>
        </p:txBody>
      </p:sp>
    </p:spTree>
    <p:extLst>
      <p:ext uri="{BB962C8B-B14F-4D97-AF65-F5344CB8AC3E}">
        <p14:creationId xmlns:p14="http://schemas.microsoft.com/office/powerpoint/2010/main" val="19360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Process: Validation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4069" y="5917899"/>
            <a:ext cx="10428115" cy="8035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Validation data </a:t>
            </a:r>
            <a:r>
              <a:rPr lang="en-US" dirty="0"/>
              <a:t>is used to fine tune the models, assess their performance, and select the “best” model for a given phenomenon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15</a:t>
            </a:fld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812800" y="1816100"/>
            <a:ext cx="4419600" cy="3352800"/>
          </a:xfrm>
          <a:prstGeom prst="flowChartMagneticDisk">
            <a:avLst/>
          </a:prstGeom>
          <a:solidFill>
            <a:schemeClr val="accent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84800" y="3183578"/>
            <a:ext cx="13847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6921950" y="2779495"/>
            <a:ext cx="3886200" cy="1292352"/>
          </a:xfrm>
          <a:prstGeom prst="flowChartTerminator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Classifier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IF rank = ‘professor’ OR years &gt; 6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THEN tenured = ‘yes’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6280" y="2172166"/>
            <a:ext cx="21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Validation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879"/>
              </p:ext>
            </p:extLst>
          </p:nvPr>
        </p:nvGraphicFramePr>
        <p:xfrm>
          <a:off x="1095373" y="3114675"/>
          <a:ext cx="3854451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Tenured?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Tom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Assistant 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Melissa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Associate 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George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Joseph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Assistant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921950" y="1307942"/>
            <a:ext cx="3886200" cy="4235458"/>
            <a:chOff x="6921950" y="1307942"/>
            <a:chExt cx="3886200" cy="4235458"/>
          </a:xfrm>
        </p:grpSpPr>
        <p:sp>
          <p:nvSpPr>
            <p:cNvPr id="14" name="Flowchart: Terminator 13"/>
            <p:cNvSpPr/>
            <p:nvPr/>
          </p:nvSpPr>
          <p:spPr>
            <a:xfrm>
              <a:off x="6921950" y="4251048"/>
              <a:ext cx="3886200" cy="1292352"/>
            </a:xfrm>
            <a:prstGeom prst="flowChartTerminator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Classifier</a:t>
              </a:r>
            </a:p>
          </p:txBody>
        </p:sp>
        <p:sp>
          <p:nvSpPr>
            <p:cNvPr id="15" name="Flowchart: Terminator 14"/>
            <p:cNvSpPr/>
            <p:nvPr/>
          </p:nvSpPr>
          <p:spPr>
            <a:xfrm>
              <a:off x="6921950" y="1307942"/>
              <a:ext cx="3886200" cy="1292352"/>
            </a:xfrm>
            <a:prstGeom prst="flowChartTerminator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Process: Testing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4069" y="5917899"/>
            <a:ext cx="10428115" cy="8035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Test data </a:t>
            </a:r>
            <a:r>
              <a:rPr lang="en-US" dirty="0"/>
              <a:t>is used to estimate the accuracy/future performance of the selected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16</a:t>
            </a:fld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812800" y="1816100"/>
            <a:ext cx="4419600" cy="3352800"/>
          </a:xfrm>
          <a:prstGeom prst="flowChartMagneticDisk">
            <a:avLst/>
          </a:prstGeom>
          <a:solidFill>
            <a:schemeClr val="accent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84800" y="3183578"/>
            <a:ext cx="13847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6921950" y="2779495"/>
            <a:ext cx="3886200" cy="1292352"/>
          </a:xfrm>
          <a:prstGeom prst="flowChartTerminator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Classifier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IF rank = ‘professor’ OR years &gt; 6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THEN tenured = ‘yes’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6280" y="2172166"/>
            <a:ext cx="21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Test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00572"/>
              </p:ext>
            </p:extLst>
          </p:nvPr>
        </p:nvGraphicFramePr>
        <p:xfrm>
          <a:off x="1095373" y="3114675"/>
          <a:ext cx="3854451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Tenured?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Associate 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Gina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Assistant 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Donna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57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Process: Application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4069" y="5917899"/>
            <a:ext cx="10428115" cy="8035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New/unseen data </a:t>
            </a:r>
            <a:r>
              <a:rPr lang="en-US" dirty="0"/>
              <a:t>contains only inputs and the predicted outputs enable decision makers to extract value from the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17</a:t>
            </a:fld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812800" y="1816100"/>
            <a:ext cx="4419600" cy="3352800"/>
          </a:xfrm>
          <a:prstGeom prst="flowChartMagneticDisk">
            <a:avLst/>
          </a:prstGeom>
          <a:solidFill>
            <a:schemeClr val="accent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84800" y="3183578"/>
            <a:ext cx="13847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6921950" y="2779495"/>
            <a:ext cx="3886200" cy="1292352"/>
          </a:xfrm>
          <a:prstGeom prst="flowChartTerminator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Classifier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IF rank = ‘professor’ OR years &gt; 6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THEN tenured = ‘yes’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5049" y="2172166"/>
            <a:ext cx="255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New/Unseen Data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37936"/>
              </p:ext>
            </p:extLst>
          </p:nvPr>
        </p:nvGraphicFramePr>
        <p:xfrm>
          <a:off x="1095373" y="3114675"/>
          <a:ext cx="3854451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Tenured?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Earl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Barry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Associate 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Steve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Ian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Assistant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Prof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18288" marR="18288" marT="18288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7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a lot of Classification Algorithms to Choose From…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Perceptron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Quadratic Classifiers</a:t>
            </a:r>
          </a:p>
          <a:p>
            <a:r>
              <a:rPr lang="en-US" dirty="0"/>
              <a:t>Kernel Estimation</a:t>
            </a:r>
          </a:p>
          <a:p>
            <a:r>
              <a:rPr lang="en-US" dirty="0"/>
              <a:t>Boosting</a:t>
            </a:r>
          </a:p>
          <a:p>
            <a:r>
              <a:rPr lang="en-US" dirty="0"/>
              <a:t>Decision Trees/Random Forests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53E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Science is the systematic classification of experience.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George Henry Lewes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is a </a:t>
            </a:r>
            <a:r>
              <a:rPr lang="en-US" dirty="0">
                <a:solidFill>
                  <a:srgbClr val="FFC000"/>
                </a:solidFill>
              </a:rPr>
              <a:t>predictive</a:t>
            </a:r>
            <a:r>
              <a:rPr lang="en-US" dirty="0"/>
              <a:t> method, unlike association rule mining and clustering which are </a:t>
            </a:r>
            <a:r>
              <a:rPr lang="en-US" dirty="0">
                <a:solidFill>
                  <a:srgbClr val="FFC000"/>
                </a:solidFill>
              </a:rPr>
              <a:t>descriptive</a:t>
            </a:r>
          </a:p>
          <a:p>
            <a:r>
              <a:rPr lang="en-US" dirty="0"/>
              <a:t>Classification predicts categorical class labels (discrete or nominal) </a:t>
            </a:r>
          </a:p>
          <a:p>
            <a:r>
              <a:rPr lang="en-US" dirty="0"/>
              <a:t>Classification is a </a:t>
            </a:r>
            <a:r>
              <a:rPr lang="en-US" dirty="0">
                <a:solidFill>
                  <a:srgbClr val="FFC000"/>
                </a:solidFill>
              </a:rPr>
              <a:t>supervised method </a:t>
            </a:r>
            <a:r>
              <a:rPr lang="en-US" dirty="0"/>
              <a:t>and the model is constructed using a </a:t>
            </a:r>
            <a:r>
              <a:rPr lang="en-US" dirty="0">
                <a:solidFill>
                  <a:srgbClr val="FFC000"/>
                </a:solidFill>
              </a:rPr>
              <a:t>training data</a:t>
            </a:r>
            <a:r>
              <a:rPr lang="en-US" dirty="0"/>
              <a:t> set</a:t>
            </a:r>
          </a:p>
          <a:p>
            <a:r>
              <a:rPr lang="en-US" dirty="0"/>
              <a:t>The model is then used to classify new data</a:t>
            </a:r>
          </a:p>
          <a:p>
            <a:r>
              <a:rPr lang="en-US" dirty="0"/>
              <a:t>Some applications</a:t>
            </a:r>
          </a:p>
          <a:p>
            <a:pPr lvl="1"/>
            <a:r>
              <a:rPr lang="en-US" dirty="0"/>
              <a:t>Credit approval – high vs low risk</a:t>
            </a:r>
          </a:p>
          <a:p>
            <a:pPr lvl="1"/>
            <a:r>
              <a:rPr lang="en-US" dirty="0"/>
              <a:t>Targeted marketing – loyal vs non-loyal customers</a:t>
            </a:r>
          </a:p>
          <a:p>
            <a:pPr lvl="1"/>
            <a:r>
              <a:rPr lang="en-US" dirty="0"/>
              <a:t>Medical diagnosis – cancerous vs benign cells</a:t>
            </a:r>
          </a:p>
          <a:p>
            <a:pPr lvl="1"/>
            <a:r>
              <a:rPr lang="en-US" dirty="0"/>
              <a:t>Fraud – genuine vs fraudulent transactions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your dependent variable is nominal, a </a:t>
            </a:r>
            <a:r>
              <a:rPr lang="en-US" dirty="0">
                <a:solidFill>
                  <a:srgbClr val="FFC000"/>
                </a:solidFill>
              </a:rPr>
              <a:t>class</a:t>
            </a:r>
            <a:r>
              <a:rPr lang="en-US" dirty="0"/>
              <a:t> is equivalent to each possible </a:t>
            </a:r>
            <a:r>
              <a:rPr lang="en-US" dirty="0">
                <a:solidFill>
                  <a:srgbClr val="FFC000"/>
                </a:solidFill>
              </a:rPr>
              <a:t>level</a:t>
            </a:r>
            <a:r>
              <a:rPr lang="en-US" dirty="0"/>
              <a:t> of that variable</a:t>
            </a:r>
          </a:p>
          <a:p>
            <a:r>
              <a:rPr lang="en-US" dirty="0"/>
              <a:t>A class may have two levels (binary)… A customer</a:t>
            </a:r>
          </a:p>
          <a:p>
            <a:pPr lvl="1"/>
            <a:r>
              <a:rPr lang="en-US" dirty="0"/>
              <a:t>Defaults on a loan</a:t>
            </a:r>
          </a:p>
          <a:p>
            <a:pPr lvl="1"/>
            <a:r>
              <a:rPr lang="en-US" dirty="0"/>
              <a:t>Doesn’t default on a loan</a:t>
            </a:r>
          </a:p>
          <a:p>
            <a:r>
              <a:rPr lang="en-US" dirty="0"/>
              <a:t>Or it may have many levels… A student’s major is</a:t>
            </a:r>
          </a:p>
          <a:p>
            <a:pPr lvl="1"/>
            <a:r>
              <a:rPr lang="en-US" dirty="0"/>
              <a:t>Accounting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Information Systems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Marketing</a:t>
            </a:r>
          </a:p>
          <a:p>
            <a:pPr lvl="1"/>
            <a:r>
              <a:rPr lang="en-US" dirty="0"/>
              <a:t>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98848" y="3913632"/>
            <a:ext cx="2999232" cy="2084832"/>
            <a:chOff x="4498848" y="3913632"/>
            <a:chExt cx="2999232" cy="2084832"/>
          </a:xfrm>
        </p:grpSpPr>
        <p:sp>
          <p:nvSpPr>
            <p:cNvPr id="5" name="Right Brace 4"/>
            <p:cNvSpPr/>
            <p:nvPr/>
          </p:nvSpPr>
          <p:spPr>
            <a:xfrm>
              <a:off x="4498848" y="3913632"/>
              <a:ext cx="457200" cy="2084832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74920" y="4632882"/>
              <a:ext cx="242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 many levels makes classification difficult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1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Supervised vs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Machine Learning </a:t>
            </a:r>
            <a:r>
              <a:rPr lang="en-US" dirty="0"/>
              <a:t>- Field of study that gives computers the ability to learn without being explicitly programmed (Samuel 1959)</a:t>
            </a:r>
          </a:p>
          <a:p>
            <a:r>
              <a:rPr lang="en-US" dirty="0">
                <a:solidFill>
                  <a:srgbClr val="FFC000"/>
                </a:solidFill>
              </a:rPr>
              <a:t>Unsupervised Learning</a:t>
            </a:r>
          </a:p>
          <a:p>
            <a:pPr lvl="1"/>
            <a:r>
              <a:rPr lang="en-US" dirty="0"/>
              <a:t>The computer is presented only with inputs (independent variables)</a:t>
            </a:r>
          </a:p>
          <a:p>
            <a:pPr lvl="1"/>
            <a:r>
              <a:rPr lang="en-US" dirty="0"/>
              <a:t>The computer attempts to </a:t>
            </a:r>
            <a:r>
              <a:rPr lang="en-US" dirty="0">
                <a:solidFill>
                  <a:srgbClr val="FFC000"/>
                </a:solidFill>
              </a:rPr>
              <a:t>classify</a:t>
            </a:r>
            <a:r>
              <a:rPr lang="en-US" dirty="0"/>
              <a:t> things based on similarity/dissimilarity</a:t>
            </a:r>
          </a:p>
          <a:p>
            <a:r>
              <a:rPr lang="en-US" dirty="0">
                <a:solidFill>
                  <a:srgbClr val="FFC000"/>
                </a:solidFill>
              </a:rPr>
              <a:t>Supervised Learning</a:t>
            </a:r>
          </a:p>
          <a:p>
            <a:pPr lvl="1"/>
            <a:r>
              <a:rPr lang="en-US" dirty="0"/>
              <a:t>The computer is presented with inputs (independent variables) and associated labels indicating the </a:t>
            </a:r>
            <a:r>
              <a:rPr lang="en-US" dirty="0">
                <a:solidFill>
                  <a:srgbClr val="FFC000"/>
                </a:solidFill>
              </a:rPr>
              <a:t>class</a:t>
            </a:r>
            <a:r>
              <a:rPr lang="en-US" dirty="0"/>
              <a:t> of the observation (dependent variable)</a:t>
            </a:r>
          </a:p>
          <a:p>
            <a:pPr lvl="1"/>
            <a:r>
              <a:rPr lang="en-US" dirty="0"/>
              <a:t>The computer attempts to learn the rule that maps inputs to each class</a:t>
            </a:r>
          </a:p>
          <a:p>
            <a:pPr lvl="1"/>
            <a:r>
              <a:rPr lang="en-US" dirty="0"/>
              <a:t>New data is </a:t>
            </a:r>
            <a:r>
              <a:rPr lang="en-US" dirty="0">
                <a:solidFill>
                  <a:srgbClr val="FFC000"/>
                </a:solidFill>
              </a:rPr>
              <a:t>classified</a:t>
            </a:r>
            <a:r>
              <a:rPr lang="en-US" dirty="0"/>
              <a:t> based on the rule learned by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55" y="1688288"/>
            <a:ext cx="407553" cy="431298"/>
          </a:xfrm>
        </p:spPr>
        <p:txBody>
          <a:bodyPr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10" descr="http://www.hawkclub.com/images/5737423571_0a7accb35a_z%5b1%5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95" y="5042360"/>
            <a:ext cx="1666778" cy="163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File:US-WhiteHouse-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8" y="2382729"/>
            <a:ext cx="1523214" cy="10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en-Carson-cir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70" y="5369731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illary-Clinton-circ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59" y="3148578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Ted-Cruz-circ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68" y="5372841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ernie-Sanders-circ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01" y="5369731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Marco-Rubio-circ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58" y="3779383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Donald-Trump-circ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90" y="1858825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3" y="4842545"/>
            <a:ext cx="1131272" cy="1878930"/>
          </a:xfrm>
          <a:prstGeom prst="rect">
            <a:avLst/>
          </a:prstGeom>
        </p:spPr>
      </p:pic>
      <p:pic>
        <p:nvPicPr>
          <p:cNvPr id="17" name="Picture 28" descr="Washington Dc, Monument, America, Dc, Capital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25" y="1821517"/>
            <a:ext cx="1464448" cy="97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http://publicdomainvectors.org/photos/AIR-FORCE-ON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52" y="2302463"/>
            <a:ext cx="2081962" cy="5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Users\rrt0042\AppData\Local\Temp\SNAGHTML368fc9a9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05" y="3552049"/>
            <a:ext cx="3339324" cy="12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2"/>
          <p:cNvSpPr>
            <a:spLocks noGrp="1"/>
          </p:cNvSpPr>
          <p:nvPr>
            <p:ph type="body" idx="1"/>
          </p:nvPr>
        </p:nvSpPr>
        <p:spPr>
          <a:xfrm>
            <a:off x="5153680" y="4054126"/>
            <a:ext cx="407553" cy="431298"/>
          </a:xfrm>
        </p:spPr>
        <p:txBody>
          <a:bodyPr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5153680" y="1425146"/>
            <a:ext cx="407553" cy="431298"/>
          </a:xfrm>
        </p:spPr>
        <p:txBody>
          <a:bodyPr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/>
          </p:nvPr>
        </p:nvSpPr>
        <p:spPr>
          <a:xfrm>
            <a:off x="9035425" y="2384973"/>
            <a:ext cx="407553" cy="431298"/>
          </a:xfrm>
        </p:spPr>
        <p:txBody>
          <a:bodyPr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98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2267 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2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13477 -0.082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-4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33 -0.00463 L 0.26041 -0.007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7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16224 0.147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738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1763 0.045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22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25325 -0.03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43919 0.086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43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53307 -0.464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54" y="-2324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63776 -0.461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88" y="-230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44519 0.2428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121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-0.2819 0.506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2" y="2534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349 -0.4650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 build="p"/>
      <p:bldP spid="37" grpId="0" build="p"/>
      <p:bldP spid="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2809" y="1474414"/>
            <a:ext cx="2228746" cy="431298"/>
          </a:xfrm>
        </p:spPr>
        <p:txBody>
          <a:bodyPr>
            <a:normAutofit/>
          </a:bodyPr>
          <a:lstStyle/>
          <a:p>
            <a:r>
              <a:rPr lang="en-US" sz="1800" dirty="0"/>
              <a:t>Independent Variable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56075" y="1474414"/>
            <a:ext cx="4326108" cy="431298"/>
          </a:xfrm>
        </p:spPr>
        <p:txBody>
          <a:bodyPr>
            <a:normAutofit/>
          </a:bodyPr>
          <a:lstStyle/>
          <a:p>
            <a:r>
              <a:rPr lang="en-US" sz="2000" dirty="0"/>
              <a:t>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6264" y="3946009"/>
            <a:ext cx="210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Not Face</a:t>
            </a:r>
          </a:p>
        </p:txBody>
      </p:sp>
      <p:pic>
        <p:nvPicPr>
          <p:cNvPr id="9" name="Picture 10" descr="http://www.hawkclub.com/images/5737423571_0a7accb35a_z%5b1%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" y="2724975"/>
            <a:ext cx="2865120" cy="28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en-Carson-cir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287712"/>
            <a:ext cx="142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illary-Clinton-cir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287712"/>
            <a:ext cx="142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36264" y="3941993"/>
            <a:ext cx="210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Face</a:t>
            </a:r>
          </a:p>
        </p:txBody>
      </p:sp>
      <p:pic>
        <p:nvPicPr>
          <p:cNvPr id="13" name="Picture 6" descr="https://s-media-cache-ak0.pinimg.com/236x/6e/15/1f/6e151fc89c2ca41e4704f17a57b3a8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10" y="3545985"/>
            <a:ext cx="832664" cy="11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File:US-WhiteHouse-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4" y="3274487"/>
            <a:ext cx="2618340" cy="17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Ted-Cruz-circ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297672"/>
            <a:ext cx="142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ttp://publicdomainvectors.org/photos/AIR-FORCE-ON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21" y="3565223"/>
            <a:ext cx="35788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Bernie-Sanders-circ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297672"/>
            <a:ext cx="142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Marco-Rubio-circ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19" y="3307632"/>
            <a:ext cx="142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95" y="2550551"/>
            <a:ext cx="1944608" cy="3229798"/>
          </a:xfrm>
          <a:prstGeom prst="rect">
            <a:avLst/>
          </a:prstGeom>
        </p:spPr>
      </p:pic>
      <p:pic>
        <p:nvPicPr>
          <p:cNvPr id="21" name="Picture 26" descr="Donald-Trump-circl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13" y="3287712"/>
            <a:ext cx="142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 descr="Washington Dc, Monument, America, Dc, Capital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27" y="3356836"/>
            <a:ext cx="2517322" cy="16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456218" y="394199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                   then Face, else Not Face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513686" y="1474350"/>
            <a:ext cx="2228746" cy="431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Dependent Variable</a:t>
            </a:r>
          </a:p>
        </p:txBody>
      </p:sp>
      <p:pic>
        <p:nvPicPr>
          <p:cNvPr id="2050" name="Picture 2" descr="D:\Users\rrt0042\AppData\Local\Temp\SNAGHTML368fc9a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5" y="3604108"/>
            <a:ext cx="3339324" cy="12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8" grpId="5"/>
      <p:bldP spid="8" grpId="6"/>
      <p:bldP spid="8" grpId="7"/>
      <p:bldP spid="8" grpId="8"/>
      <p:bldP spid="8" grpId="9"/>
      <p:bldP spid="8" grpId="10"/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2" grpId="9"/>
      <p:bldP spid="12" grpId="10"/>
      <p:bldP spid="12" grpId="1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Face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10" descr="http://www.hawkclub.com/images/5737423571_0a7accb35a_z%5b1%5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05" y="1829730"/>
            <a:ext cx="1666778" cy="163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en-Carson-cir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1" y="4803599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illary-Clinton-cir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1" y="3465256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File:US-WhiteHouse-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40" y="5239512"/>
            <a:ext cx="1523214" cy="10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Ted-Cruz-circ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1" y="2195092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http://publicdomainvectors.org/photos/AIR-FORCE-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3" y="3569006"/>
            <a:ext cx="2081962" cy="5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Bernie-Sanders-circ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036" y="2195092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Marco-Rubio-circ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10" y="4777044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0" y="4419607"/>
            <a:ext cx="1131272" cy="1878930"/>
          </a:xfrm>
          <a:prstGeom prst="rect">
            <a:avLst/>
          </a:prstGeom>
        </p:spPr>
      </p:pic>
      <p:pic>
        <p:nvPicPr>
          <p:cNvPr id="18" name="Picture 26" descr="Donald-Trump-circ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11" y="3495444"/>
            <a:ext cx="831172" cy="9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8" descr="Washington Dc, Monument, America, Dc, Capital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23" y="3864235"/>
            <a:ext cx="1464448" cy="97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Users\rrt0042\AppData\Local\Temp\SNAGHTML368fc9a9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9" y="2144216"/>
            <a:ext cx="3339324" cy="12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48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25" y="1474414"/>
            <a:ext cx="2000806" cy="43129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Class A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98928" y="6097588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08528" y="6111875"/>
            <a:ext cx="457200" cy="290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98928" y="4421188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808528" y="4421188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71940" y="3289300"/>
            <a:ext cx="457200" cy="522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98928" y="2279650"/>
            <a:ext cx="457200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808528" y="228758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13215" y="2673350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4            4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213215" y="3789363"/>
            <a:ext cx="10005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5           5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13214" y="5121275"/>
            <a:ext cx="1052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6           6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13215" y="6323013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3            3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flipH="1">
            <a:off x="4329394" y="60007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 flipH="1">
            <a:off x="3719794" y="6108700"/>
            <a:ext cx="457200" cy="273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 flipH="1">
            <a:off x="4329394" y="4781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flipH="1">
            <a:off x="3719794" y="4608513"/>
            <a:ext cx="457200" cy="554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flipH="1">
            <a:off x="4329394" y="3243263"/>
            <a:ext cx="457200" cy="547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 flipH="1">
            <a:off x="3719794" y="3551238"/>
            <a:ext cx="457200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flipH="1">
            <a:off x="4329394" y="23431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flipH="1">
            <a:off x="3719794" y="211455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764244" y="2670175"/>
            <a:ext cx="1122363" cy="4019550"/>
            <a:chOff x="585" y="1707"/>
            <a:chExt cx="707" cy="2532"/>
          </a:xfrm>
        </p:grpSpPr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585" y="1707"/>
              <a:ext cx="7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5          2.5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85" y="2410"/>
              <a:ext cx="6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2           5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585" y="3249"/>
              <a:ext cx="6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5            3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585" y="4006"/>
              <a:ext cx="6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2.5        3</a:t>
              </a:r>
            </a:p>
          </p:txBody>
        </p:sp>
      </p:grp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1781540" y="3276600"/>
            <a:ext cx="457200" cy="522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 flipH="1">
            <a:off x="7364442" y="4785309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 flipH="1">
            <a:off x="6754842" y="4023309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746905" y="4958346"/>
            <a:ext cx="1175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 8          1.5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 flipH="1">
            <a:off x="7356505" y="5507250"/>
            <a:ext cx="457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 flipH="1">
            <a:off x="6746905" y="5502487"/>
            <a:ext cx="457200" cy="842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6756430" y="6348625"/>
            <a:ext cx="11063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 7            7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7862823" y="4957870"/>
            <a:ext cx="609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B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756305" y="2056315"/>
            <a:ext cx="4800600" cy="2743200"/>
            <a:chOff x="5756305" y="1536357"/>
            <a:chExt cx="4800600" cy="2743200"/>
          </a:xfrm>
        </p:grpSpPr>
        <p:pic>
          <p:nvPicPr>
            <p:cNvPr id="40" name="Picture 4" descr="http://upload.wikimedia.org/wikipedia/en/0/02/Homer_Simpson_200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880116" y="1536357"/>
              <a:ext cx="1676789" cy="2743200"/>
            </a:xfrm>
            <a:prstGeom prst="rect">
              <a:avLst/>
            </a:prstGeom>
            <a:noFill/>
          </p:spPr>
        </p:pic>
        <p:sp>
          <p:nvSpPr>
            <p:cNvPr id="41" name="Oval Callout 40"/>
            <p:cNvSpPr/>
            <p:nvPr/>
          </p:nvSpPr>
          <p:spPr>
            <a:xfrm>
              <a:off x="5756305" y="1612557"/>
              <a:ext cx="2819400" cy="1524000"/>
            </a:xfrm>
            <a:prstGeom prst="wedgeEllipseCallout">
              <a:avLst>
                <a:gd name="adj1" fmla="val 64755"/>
                <a:gd name="adj2" fmla="val -12522"/>
              </a:avLst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Equal size bars 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sym typeface="Symbol"/>
                </a:rPr>
                <a:t> A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Otherwise B.</a:t>
              </a:r>
            </a:p>
          </p:txBody>
        </p:sp>
      </p:grp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7922227" y="6348625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" name="Text Placeholder 2"/>
          <p:cNvSpPr txBox="1">
            <a:spLocks/>
          </p:cNvSpPr>
          <p:nvPr/>
        </p:nvSpPr>
        <p:spPr>
          <a:xfrm>
            <a:off x="3263903" y="1479606"/>
            <a:ext cx="2000806" cy="431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Class B Examples</a:t>
            </a:r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6246809" y="1474414"/>
            <a:ext cx="2000806" cy="431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 or B?</a:t>
            </a:r>
          </a:p>
        </p:txBody>
      </p:sp>
    </p:spTree>
    <p:extLst>
      <p:ext uri="{BB962C8B-B14F-4D97-AF65-F5344CB8AC3E}">
        <p14:creationId xmlns:p14="http://schemas.microsoft.com/office/powerpoint/2010/main" val="33144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theme/theme1.xml><?xml version="1.0" encoding="utf-8"?>
<a:theme xmlns:a="http://schemas.openxmlformats.org/drawingml/2006/main" name="myUNT">
  <a:themeElements>
    <a:clrScheme name="UN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4B1CD"/>
      </a:accent1>
      <a:accent2>
        <a:srgbClr val="887A68"/>
      </a:accent2>
      <a:accent3>
        <a:srgbClr val="E5DBAE"/>
      </a:accent3>
      <a:accent4>
        <a:srgbClr val="008265"/>
      </a:accent4>
      <a:accent5>
        <a:srgbClr val="C0DB37"/>
      </a:accent5>
      <a:accent6>
        <a:srgbClr val="BFBFBF"/>
      </a:accent6>
      <a:hlink>
        <a:srgbClr val="00853E"/>
      </a:hlink>
      <a:folHlink>
        <a:srgbClr val="72B83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NT" id="{477628C2-D483-46A5-9DE6-FA842B43C7C9}" vid="{BBEA9233-AD16-431E-916F-63C990F5A9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myUNT</Template>
  <TotalTime>582</TotalTime>
  <Words>852</Words>
  <Application>Microsoft Macintosh PowerPoint</Application>
  <PresentationFormat>Widescreen</PresentationFormat>
  <Paragraphs>275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myUNT</vt:lpstr>
      <vt:lpstr>Introduction to Classification</vt:lpstr>
      <vt:lpstr>PowerPoint Presentation</vt:lpstr>
      <vt:lpstr>What is Classification</vt:lpstr>
      <vt:lpstr>What is a Class?</vt:lpstr>
      <vt:lpstr>Supervised vs Unsupervised Learning</vt:lpstr>
      <vt:lpstr>Unsupervised Learning Example</vt:lpstr>
      <vt:lpstr>Supervised Learning Example</vt:lpstr>
      <vt:lpstr>Supervised Learning Example</vt:lpstr>
      <vt:lpstr>Classification Example</vt:lpstr>
      <vt:lpstr>A More Realistic Classification Example</vt:lpstr>
      <vt:lpstr>Classification and Geometric Interpretation</vt:lpstr>
      <vt:lpstr>Classification and and Geometric Interpretation</vt:lpstr>
      <vt:lpstr>Classification Terminology</vt:lpstr>
      <vt:lpstr>The Classification Process: Model Building TEST!!!!</vt:lpstr>
      <vt:lpstr>The Classification Process: Validation</vt:lpstr>
      <vt:lpstr>The Classification Process: Testing</vt:lpstr>
      <vt:lpstr>The Classification Process: Application</vt:lpstr>
      <vt:lpstr>There are a lot of Classification Algorithms to Choose From…</vt:lpstr>
    </vt:vector>
  </TitlesOfParts>
  <Company>University of North Texas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Torres, Russell</dc:creator>
  <cp:lastModifiedBy>Microsoft Office User</cp:lastModifiedBy>
  <cp:revision>24</cp:revision>
  <dcterms:created xsi:type="dcterms:W3CDTF">2017-08-30T19:07:04Z</dcterms:created>
  <dcterms:modified xsi:type="dcterms:W3CDTF">2018-03-06T20:23:51Z</dcterms:modified>
</cp:coreProperties>
</file>