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  <a:srgbClr val="C0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>
        <p:scale>
          <a:sx n="68" d="100"/>
          <a:sy n="68" d="100"/>
        </p:scale>
        <p:origin x="-120" y="1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FF05-F123-49EC-B679-22BAB51E388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8FD-184B-4E6F-BA7B-65225732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C8D-A530-49E1-9EA6-77B0E1580096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67-7ED5-459E-9B7E-02B195C16A71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05F-0444-4D9C-89B1-5FD29707B3FC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C46-6D98-4F12-B924-00E7310269F3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0A73-6DBE-47D8-9000-7BF6ED781651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100697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960" y="1487114"/>
            <a:ext cx="5106224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677-C27A-4D6C-8066-FFBE272A56E9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20" y="365125"/>
            <a:ext cx="10420864" cy="1060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474414"/>
            <a:ext cx="5100697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" y="1954980"/>
            <a:ext cx="5100697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649" y="1474414"/>
            <a:ext cx="5106534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650" y="1954980"/>
            <a:ext cx="5106534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6AC4-C3B3-4899-87B4-9A6F4F753186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C7A8-BA25-4AA1-B475-1F189FC46ABB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D94-267E-45DF-BF8D-2A142A20E5F1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A93F-FB47-48AF-A636-0EAE139411AA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EEA-F704-496A-B5A1-48F86900AC53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CEC-B928-4C0D-9245-8B9875CE495C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scrap.com/netscrap_detail.cfm?scrap_id=50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and Random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/>
              <a:t>Russell R. Torres</a:t>
            </a:r>
          </a:p>
        </p:txBody>
      </p:sp>
    </p:spTree>
    <p:extLst>
      <p:ext uri="{BB962C8B-B14F-4D97-AF65-F5344CB8AC3E}">
        <p14:creationId xmlns:p14="http://schemas.microsoft.com/office/powerpoint/2010/main" val="100391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15623" y="2460312"/>
            <a:ext cx="4428071" cy="1241116"/>
            <a:chOff x="1415623" y="2213424"/>
            <a:chExt cx="4428071" cy="1241116"/>
          </a:xfrm>
        </p:grpSpPr>
        <p:sp>
          <p:nvSpPr>
            <p:cNvPr id="5" name="Oval 4"/>
            <p:cNvSpPr/>
            <p:nvPr/>
          </p:nvSpPr>
          <p:spPr>
            <a:xfrm>
              <a:off x="1415623" y="264261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Sunny</a:t>
              </a:r>
            </a:p>
          </p:txBody>
        </p:sp>
        <p:cxnSp>
          <p:nvCxnSpPr>
            <p:cNvPr id="8" name="Straight Arrow Connector 7"/>
            <p:cNvCxnSpPr>
              <a:stCxn id="7" idx="2"/>
              <a:endCxn id="5" idx="6"/>
            </p:cNvCxnSpPr>
            <p:nvPr/>
          </p:nvCxnSpPr>
          <p:spPr>
            <a:xfrm flipH="1">
              <a:off x="2723723" y="2213424"/>
              <a:ext cx="3119971" cy="835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189642" y="1438590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9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5 No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43694" y="2460312"/>
            <a:ext cx="4095542" cy="1241116"/>
            <a:chOff x="5843694" y="2213424"/>
            <a:chExt cx="4095542" cy="1241116"/>
          </a:xfrm>
        </p:grpSpPr>
        <p:cxnSp>
          <p:nvCxnSpPr>
            <p:cNvPr id="9" name="Straight Arrow Connector 8"/>
            <p:cNvCxnSpPr>
              <a:stCxn id="7" idx="2"/>
              <a:endCxn id="13" idx="2"/>
            </p:cNvCxnSpPr>
            <p:nvPr/>
          </p:nvCxnSpPr>
          <p:spPr>
            <a:xfrm>
              <a:off x="5843694" y="2213424"/>
              <a:ext cx="2787442" cy="835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631136" y="264261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Rainy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89644" y="2460312"/>
            <a:ext cx="1308100" cy="1058352"/>
            <a:chOff x="5189644" y="2460312"/>
            <a:chExt cx="1308100" cy="1058352"/>
          </a:xfrm>
        </p:grpSpPr>
        <p:cxnSp>
          <p:nvCxnSpPr>
            <p:cNvPr id="17" name="Straight Arrow Connector 16"/>
            <p:cNvCxnSpPr>
              <a:stCxn id="7" idx="2"/>
              <a:endCxn id="20" idx="0"/>
            </p:cNvCxnSpPr>
            <p:nvPr/>
          </p:nvCxnSpPr>
          <p:spPr>
            <a:xfrm>
              <a:off x="5843694" y="2460312"/>
              <a:ext cx="0" cy="246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189644" y="2706740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Overcast</a:t>
              </a:r>
            </a:p>
          </p:txBody>
        </p:sp>
      </p:grpSp>
      <p:graphicFrame>
        <p:nvGraphicFramePr>
          <p:cNvPr id="27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30276298"/>
              </p:ext>
            </p:extLst>
          </p:nvPr>
        </p:nvGraphicFramePr>
        <p:xfrm>
          <a:off x="425121" y="5730642"/>
          <a:ext cx="2313085" cy="1097304"/>
        </p:xfrm>
        <a:graphic>
          <a:graphicData uri="http://schemas.openxmlformats.org/drawingml/2006/table">
            <a:tbl>
              <a:tblPr/>
              <a:tblGrid>
                <a:gridCol w="77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9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31260468"/>
              </p:ext>
            </p:extLst>
          </p:nvPr>
        </p:nvGraphicFramePr>
        <p:xfrm>
          <a:off x="4251434" y="3591468"/>
          <a:ext cx="3184517" cy="1371630"/>
        </p:xfrm>
        <a:graphic>
          <a:graphicData uri="http://schemas.openxmlformats.org/drawingml/2006/table">
            <a:tbl>
              <a:tblPr/>
              <a:tblGrid>
                <a:gridCol w="87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0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58286195"/>
              </p:ext>
            </p:extLst>
          </p:nvPr>
        </p:nvGraphicFramePr>
        <p:xfrm>
          <a:off x="8569098" y="5730642"/>
          <a:ext cx="2313086" cy="1097304"/>
        </p:xfrm>
        <a:graphic>
          <a:graphicData uri="http://schemas.openxmlformats.org/drawingml/2006/table">
            <a:tbl>
              <a:tblPr/>
              <a:tblGrid>
                <a:gridCol w="7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1244" y="1774512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Outlook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17223" y="3882885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Humidity</a:t>
            </a:r>
          </a:p>
        </p:txBody>
      </p:sp>
      <p:cxnSp>
        <p:nvCxnSpPr>
          <p:cNvPr id="21" name="Straight Arrow Connector 20"/>
          <p:cNvCxnSpPr>
            <a:stCxn id="5" idx="4"/>
            <a:endCxn id="19" idx="0"/>
          </p:cNvCxnSpPr>
          <p:nvPr/>
        </p:nvCxnSpPr>
        <p:spPr>
          <a:xfrm>
            <a:off x="2069673" y="3701428"/>
            <a:ext cx="0" cy="181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732736" y="3886200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Windy</a:t>
            </a:r>
          </a:p>
        </p:txBody>
      </p:sp>
      <p:cxnSp>
        <p:nvCxnSpPr>
          <p:cNvPr id="35" name="Straight Arrow Connector 34"/>
          <p:cNvCxnSpPr>
            <a:stCxn id="13" idx="4"/>
            <a:endCxn id="34" idx="0"/>
          </p:cNvCxnSpPr>
          <p:nvPr/>
        </p:nvCxnSpPr>
        <p:spPr>
          <a:xfrm>
            <a:off x="9285186" y="3701428"/>
            <a:ext cx="0" cy="184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96623028"/>
              </p:ext>
            </p:extLst>
          </p:nvPr>
        </p:nvGraphicFramePr>
        <p:xfrm>
          <a:off x="3031857" y="5730642"/>
          <a:ext cx="2313085" cy="822978"/>
        </p:xfrm>
        <a:graphic>
          <a:graphicData uri="http://schemas.openxmlformats.org/drawingml/2006/table">
            <a:tbl>
              <a:tblPr/>
              <a:tblGrid>
                <a:gridCol w="77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3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1080226"/>
              </p:ext>
            </p:extLst>
          </p:nvPr>
        </p:nvGraphicFramePr>
        <p:xfrm>
          <a:off x="5962362" y="5730642"/>
          <a:ext cx="2313086" cy="822978"/>
        </p:xfrm>
        <a:graphic>
          <a:graphicData uri="http://schemas.openxmlformats.org/drawingml/2006/table">
            <a:tbl>
              <a:tblPr/>
              <a:tblGrid>
                <a:gridCol w="7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556889" y="4568685"/>
            <a:ext cx="1512784" cy="1104806"/>
            <a:chOff x="556889" y="4568685"/>
            <a:chExt cx="1512784" cy="1104806"/>
          </a:xfrm>
        </p:grpSpPr>
        <p:sp>
          <p:nvSpPr>
            <p:cNvPr id="25" name="Oval 24"/>
            <p:cNvSpPr/>
            <p:nvPr/>
          </p:nvSpPr>
          <p:spPr>
            <a:xfrm>
              <a:off x="556889" y="4861567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High</a:t>
              </a:r>
            </a:p>
          </p:txBody>
        </p:sp>
        <p:cxnSp>
          <p:nvCxnSpPr>
            <p:cNvPr id="45" name="Straight Arrow Connector 44"/>
            <p:cNvCxnSpPr>
              <a:stCxn id="19" idx="2"/>
              <a:endCxn id="25" idx="7"/>
            </p:cNvCxnSpPr>
            <p:nvPr/>
          </p:nvCxnSpPr>
          <p:spPr>
            <a:xfrm flipH="1">
              <a:off x="1673422" y="4568685"/>
              <a:ext cx="396251" cy="411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069673" y="4568685"/>
            <a:ext cx="2574448" cy="1104806"/>
            <a:chOff x="2069673" y="4568685"/>
            <a:chExt cx="2574448" cy="1104806"/>
          </a:xfrm>
        </p:grpSpPr>
        <p:sp>
          <p:nvSpPr>
            <p:cNvPr id="26" name="Oval 25"/>
            <p:cNvSpPr/>
            <p:nvPr/>
          </p:nvSpPr>
          <p:spPr>
            <a:xfrm>
              <a:off x="3336021" y="4861567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Normal</a:t>
              </a:r>
            </a:p>
          </p:txBody>
        </p:sp>
        <p:cxnSp>
          <p:nvCxnSpPr>
            <p:cNvPr id="48" name="Straight Arrow Connector 47"/>
            <p:cNvCxnSpPr>
              <a:stCxn id="19" idx="2"/>
              <a:endCxn id="26" idx="1"/>
            </p:cNvCxnSpPr>
            <p:nvPr/>
          </p:nvCxnSpPr>
          <p:spPr>
            <a:xfrm>
              <a:off x="2069673" y="4568685"/>
              <a:ext cx="1457915" cy="411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986585" y="4572000"/>
            <a:ext cx="2298601" cy="1068966"/>
            <a:chOff x="6986585" y="4572000"/>
            <a:chExt cx="2298601" cy="1068966"/>
          </a:xfrm>
        </p:grpSpPr>
        <p:sp>
          <p:nvSpPr>
            <p:cNvPr id="40" name="Oval 39"/>
            <p:cNvSpPr/>
            <p:nvPr/>
          </p:nvSpPr>
          <p:spPr>
            <a:xfrm>
              <a:off x="6986585" y="4829042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cxnSp>
          <p:nvCxnSpPr>
            <p:cNvPr id="51" name="Straight Arrow Connector 50"/>
            <p:cNvCxnSpPr>
              <a:stCxn id="34" idx="2"/>
              <a:endCxn id="40" idx="7"/>
            </p:cNvCxnSpPr>
            <p:nvPr/>
          </p:nvCxnSpPr>
          <p:spPr>
            <a:xfrm flipH="1">
              <a:off x="8103118" y="4572000"/>
              <a:ext cx="1182068" cy="375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285186" y="4572000"/>
            <a:ext cx="1474586" cy="1068966"/>
            <a:chOff x="9285186" y="4572000"/>
            <a:chExt cx="1474586" cy="1068966"/>
          </a:xfrm>
        </p:grpSpPr>
        <p:sp>
          <p:nvSpPr>
            <p:cNvPr id="41" name="Oval 40"/>
            <p:cNvSpPr/>
            <p:nvPr/>
          </p:nvSpPr>
          <p:spPr>
            <a:xfrm>
              <a:off x="9451672" y="4829042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54" name="Straight Arrow Connector 53"/>
            <p:cNvCxnSpPr>
              <a:stCxn id="34" idx="2"/>
              <a:endCxn id="41" idx="1"/>
            </p:cNvCxnSpPr>
            <p:nvPr/>
          </p:nvCxnSpPr>
          <p:spPr>
            <a:xfrm>
              <a:off x="9285186" y="4572000"/>
              <a:ext cx="358053" cy="375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7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15623" y="2460312"/>
            <a:ext cx="4428071" cy="1241116"/>
            <a:chOff x="1415623" y="2213424"/>
            <a:chExt cx="4428071" cy="1241116"/>
          </a:xfrm>
        </p:grpSpPr>
        <p:sp>
          <p:nvSpPr>
            <p:cNvPr id="5" name="Oval 4"/>
            <p:cNvSpPr/>
            <p:nvPr/>
          </p:nvSpPr>
          <p:spPr>
            <a:xfrm>
              <a:off x="1415623" y="264261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Sunny</a:t>
              </a:r>
            </a:p>
          </p:txBody>
        </p:sp>
        <p:cxnSp>
          <p:nvCxnSpPr>
            <p:cNvPr id="8" name="Straight Arrow Connector 7"/>
            <p:cNvCxnSpPr>
              <a:stCxn id="7" idx="2"/>
              <a:endCxn id="5" idx="6"/>
            </p:cNvCxnSpPr>
            <p:nvPr/>
          </p:nvCxnSpPr>
          <p:spPr>
            <a:xfrm flipH="1">
              <a:off x="2723723" y="2213424"/>
              <a:ext cx="3119971" cy="835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189642" y="1438590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9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5 No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43694" y="2460312"/>
            <a:ext cx="4095542" cy="1241116"/>
            <a:chOff x="5843694" y="2213424"/>
            <a:chExt cx="4095542" cy="1241116"/>
          </a:xfrm>
        </p:grpSpPr>
        <p:cxnSp>
          <p:nvCxnSpPr>
            <p:cNvPr id="9" name="Straight Arrow Connector 8"/>
            <p:cNvCxnSpPr>
              <a:stCxn id="7" idx="2"/>
              <a:endCxn id="13" idx="2"/>
            </p:cNvCxnSpPr>
            <p:nvPr/>
          </p:nvCxnSpPr>
          <p:spPr>
            <a:xfrm>
              <a:off x="5843694" y="2213424"/>
              <a:ext cx="2787442" cy="835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631136" y="264261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Rainy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89644" y="2460312"/>
            <a:ext cx="1308100" cy="1058352"/>
            <a:chOff x="5189644" y="2460312"/>
            <a:chExt cx="1308100" cy="1058352"/>
          </a:xfrm>
        </p:grpSpPr>
        <p:cxnSp>
          <p:nvCxnSpPr>
            <p:cNvPr id="17" name="Straight Arrow Connector 16"/>
            <p:cNvCxnSpPr>
              <a:stCxn id="7" idx="2"/>
              <a:endCxn id="20" idx="0"/>
            </p:cNvCxnSpPr>
            <p:nvPr/>
          </p:nvCxnSpPr>
          <p:spPr>
            <a:xfrm>
              <a:off x="5843694" y="2460312"/>
              <a:ext cx="0" cy="246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189644" y="2706740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Overcast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291244" y="1774512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Outlook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17223" y="3882885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Humidity</a:t>
            </a:r>
          </a:p>
        </p:txBody>
      </p:sp>
      <p:cxnSp>
        <p:nvCxnSpPr>
          <p:cNvPr id="21" name="Straight Arrow Connector 20"/>
          <p:cNvCxnSpPr>
            <a:stCxn id="5" idx="4"/>
            <a:endCxn id="19" idx="0"/>
          </p:cNvCxnSpPr>
          <p:nvPr/>
        </p:nvCxnSpPr>
        <p:spPr>
          <a:xfrm>
            <a:off x="2069673" y="3701428"/>
            <a:ext cx="0" cy="181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732736" y="3886200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Windy</a:t>
            </a:r>
          </a:p>
        </p:txBody>
      </p:sp>
      <p:cxnSp>
        <p:nvCxnSpPr>
          <p:cNvPr id="35" name="Straight Arrow Connector 34"/>
          <p:cNvCxnSpPr>
            <a:stCxn id="13" idx="4"/>
            <a:endCxn id="34" idx="0"/>
          </p:cNvCxnSpPr>
          <p:nvPr/>
        </p:nvCxnSpPr>
        <p:spPr>
          <a:xfrm>
            <a:off x="9285186" y="3701428"/>
            <a:ext cx="0" cy="184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6889" y="4568685"/>
            <a:ext cx="1512784" cy="1104806"/>
            <a:chOff x="556889" y="4568685"/>
            <a:chExt cx="1512784" cy="1104806"/>
          </a:xfrm>
        </p:grpSpPr>
        <p:sp>
          <p:nvSpPr>
            <p:cNvPr id="25" name="Oval 24"/>
            <p:cNvSpPr/>
            <p:nvPr/>
          </p:nvSpPr>
          <p:spPr>
            <a:xfrm>
              <a:off x="556889" y="4861567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High</a:t>
              </a:r>
            </a:p>
          </p:txBody>
        </p:sp>
        <p:cxnSp>
          <p:nvCxnSpPr>
            <p:cNvPr id="45" name="Straight Arrow Connector 44"/>
            <p:cNvCxnSpPr>
              <a:stCxn id="19" idx="2"/>
              <a:endCxn id="25" idx="7"/>
            </p:cNvCxnSpPr>
            <p:nvPr/>
          </p:nvCxnSpPr>
          <p:spPr>
            <a:xfrm flipH="1">
              <a:off x="1673422" y="4568685"/>
              <a:ext cx="396251" cy="411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069673" y="4568685"/>
            <a:ext cx="2574448" cy="1104806"/>
            <a:chOff x="2069673" y="4568685"/>
            <a:chExt cx="2574448" cy="1104806"/>
          </a:xfrm>
        </p:grpSpPr>
        <p:sp>
          <p:nvSpPr>
            <p:cNvPr id="26" name="Oval 25"/>
            <p:cNvSpPr/>
            <p:nvPr/>
          </p:nvSpPr>
          <p:spPr>
            <a:xfrm>
              <a:off x="3336021" y="4861567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Normal</a:t>
              </a:r>
            </a:p>
          </p:txBody>
        </p:sp>
        <p:cxnSp>
          <p:nvCxnSpPr>
            <p:cNvPr id="48" name="Straight Arrow Connector 47"/>
            <p:cNvCxnSpPr>
              <a:stCxn id="19" idx="2"/>
              <a:endCxn id="26" idx="1"/>
            </p:cNvCxnSpPr>
            <p:nvPr/>
          </p:nvCxnSpPr>
          <p:spPr>
            <a:xfrm>
              <a:off x="2069673" y="4568685"/>
              <a:ext cx="1457915" cy="411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986585" y="4572000"/>
            <a:ext cx="2298601" cy="1068966"/>
            <a:chOff x="6986585" y="4572000"/>
            <a:chExt cx="2298601" cy="1068966"/>
          </a:xfrm>
        </p:grpSpPr>
        <p:sp>
          <p:nvSpPr>
            <p:cNvPr id="40" name="Oval 39"/>
            <p:cNvSpPr/>
            <p:nvPr/>
          </p:nvSpPr>
          <p:spPr>
            <a:xfrm>
              <a:off x="6986585" y="4829042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cxnSp>
          <p:nvCxnSpPr>
            <p:cNvPr id="51" name="Straight Arrow Connector 50"/>
            <p:cNvCxnSpPr>
              <a:stCxn id="34" idx="2"/>
              <a:endCxn id="40" idx="7"/>
            </p:cNvCxnSpPr>
            <p:nvPr/>
          </p:nvCxnSpPr>
          <p:spPr>
            <a:xfrm flipH="1">
              <a:off x="8103118" y="4572000"/>
              <a:ext cx="1182068" cy="375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285186" y="4572000"/>
            <a:ext cx="1474586" cy="1068966"/>
            <a:chOff x="9285186" y="4572000"/>
            <a:chExt cx="1474586" cy="1068966"/>
          </a:xfrm>
        </p:grpSpPr>
        <p:sp>
          <p:nvSpPr>
            <p:cNvPr id="41" name="Oval 40"/>
            <p:cNvSpPr/>
            <p:nvPr/>
          </p:nvSpPr>
          <p:spPr>
            <a:xfrm>
              <a:off x="9451672" y="4829042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54" name="Straight Arrow Connector 53"/>
            <p:cNvCxnSpPr>
              <a:stCxn id="34" idx="2"/>
              <a:endCxn id="41" idx="1"/>
            </p:cNvCxnSpPr>
            <p:nvPr/>
          </p:nvCxnSpPr>
          <p:spPr>
            <a:xfrm>
              <a:off x="9285186" y="4572000"/>
              <a:ext cx="358053" cy="375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15620" y="2541289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2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3 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9642" y="3591480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4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0 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31134" y="2541289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3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2 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887" y="5793719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0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3 No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36019" y="5793719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2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0 No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86583" y="5793719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0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2 No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51670" y="5797623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3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0 No</a:t>
            </a:r>
          </a:p>
        </p:txBody>
      </p:sp>
      <p:graphicFrame>
        <p:nvGraphicFramePr>
          <p:cNvPr id="53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15971413"/>
              </p:ext>
            </p:extLst>
          </p:nvPr>
        </p:nvGraphicFramePr>
        <p:xfrm>
          <a:off x="3140078" y="6163051"/>
          <a:ext cx="5461000" cy="686617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Best Attributes for Splits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12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461319" y="1650596"/>
            <a:ext cx="3735676" cy="2609454"/>
            <a:chOff x="1173320" y="1616926"/>
            <a:chExt cx="3735676" cy="2609454"/>
          </a:xfrm>
        </p:grpSpPr>
        <p:sp>
          <p:nvSpPr>
            <p:cNvPr id="6" name="Oval 5"/>
            <p:cNvSpPr/>
            <p:nvPr/>
          </p:nvSpPr>
          <p:spPr>
            <a:xfrm>
              <a:off x="1173321" y="2545550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Sunny</a:t>
              </a:r>
            </a:p>
          </p:txBody>
        </p:sp>
        <p:cxnSp>
          <p:nvCxnSpPr>
            <p:cNvPr id="7" name="Straight Arrow Connector 6"/>
            <p:cNvCxnSpPr>
              <a:stCxn id="15" idx="2"/>
              <a:endCxn id="6" idx="7"/>
            </p:cNvCxnSpPr>
            <p:nvPr/>
          </p:nvCxnSpPr>
          <p:spPr>
            <a:xfrm flipH="1">
              <a:off x="2289854" y="2302726"/>
              <a:ext cx="746015" cy="3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2"/>
              <a:endCxn id="11" idx="1"/>
            </p:cNvCxnSpPr>
            <p:nvPr/>
          </p:nvCxnSpPr>
          <p:spPr>
            <a:xfrm>
              <a:off x="3035869" y="2302726"/>
              <a:ext cx="738272" cy="3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82574" y="2545550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Rainy</a:t>
              </a:r>
            </a:p>
          </p:txBody>
        </p:sp>
        <p:cxnSp>
          <p:nvCxnSpPr>
            <p:cNvPr id="13" name="Straight Arrow Connector 12"/>
            <p:cNvCxnSpPr>
              <a:stCxn id="15" idx="2"/>
              <a:endCxn id="14" idx="0"/>
            </p:cNvCxnSpPr>
            <p:nvPr/>
          </p:nvCxnSpPr>
          <p:spPr>
            <a:xfrm>
              <a:off x="3035869" y="2302726"/>
              <a:ext cx="0" cy="74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381819" y="3045124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Overcast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83419" y="1616926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Outlook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3320" y="2237670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2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3 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81817" y="3857048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4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0 No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0894" y="2237670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3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2 No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045961" y="4540563"/>
            <a:ext cx="3739426" cy="1805604"/>
            <a:chOff x="1175317" y="4546539"/>
            <a:chExt cx="3739426" cy="1805604"/>
          </a:xfrm>
        </p:grpSpPr>
        <p:sp>
          <p:nvSpPr>
            <p:cNvPr id="35" name="Oval 34"/>
            <p:cNvSpPr/>
            <p:nvPr/>
          </p:nvSpPr>
          <p:spPr>
            <a:xfrm>
              <a:off x="1175318" y="5540219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High</a:t>
              </a:r>
            </a:p>
          </p:txBody>
        </p:sp>
        <p:cxnSp>
          <p:nvCxnSpPr>
            <p:cNvPr id="36" name="Straight Arrow Connector 35"/>
            <p:cNvCxnSpPr>
              <a:stCxn id="41" idx="2"/>
              <a:endCxn id="35" idx="7"/>
            </p:cNvCxnSpPr>
            <p:nvPr/>
          </p:nvCxnSpPr>
          <p:spPr>
            <a:xfrm flipH="1">
              <a:off x="2291851" y="5232339"/>
              <a:ext cx="744018" cy="4267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41" idx="2"/>
              <a:endCxn id="38" idx="1"/>
            </p:cNvCxnSpPr>
            <p:nvPr/>
          </p:nvCxnSpPr>
          <p:spPr>
            <a:xfrm>
              <a:off x="3035869" y="5232339"/>
              <a:ext cx="744019" cy="4267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588321" y="5540219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Normal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83419" y="4546539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Humidity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5317" y="5232339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3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4 No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6641" y="5232339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6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1 No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98558" y="4602015"/>
            <a:ext cx="3716055" cy="1744152"/>
            <a:chOff x="6560355" y="1616926"/>
            <a:chExt cx="3716055" cy="1744152"/>
          </a:xfrm>
        </p:grpSpPr>
        <p:sp>
          <p:nvSpPr>
            <p:cNvPr id="45" name="Oval 44"/>
            <p:cNvSpPr/>
            <p:nvPr/>
          </p:nvSpPr>
          <p:spPr>
            <a:xfrm>
              <a:off x="6560356" y="2549154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cxnSp>
          <p:nvCxnSpPr>
            <p:cNvPr id="46" name="Straight Arrow Connector 45"/>
            <p:cNvCxnSpPr>
              <a:stCxn id="51" idx="2"/>
              <a:endCxn id="45" idx="7"/>
            </p:cNvCxnSpPr>
            <p:nvPr/>
          </p:nvCxnSpPr>
          <p:spPr>
            <a:xfrm flipH="1">
              <a:off x="7676889" y="2302726"/>
              <a:ext cx="744018" cy="365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1" idx="2"/>
              <a:endCxn id="48" idx="1"/>
            </p:cNvCxnSpPr>
            <p:nvPr/>
          </p:nvCxnSpPr>
          <p:spPr>
            <a:xfrm>
              <a:off x="8420907" y="2302726"/>
              <a:ext cx="720648" cy="365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8949988" y="2549154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68457" y="1616926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Windy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60355" y="2241274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3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3 No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68308" y="2241274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6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2 No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279826" y="1649661"/>
            <a:ext cx="3735676" cy="2609454"/>
            <a:chOff x="6534989" y="4542108"/>
            <a:chExt cx="3735676" cy="2609454"/>
          </a:xfrm>
        </p:grpSpPr>
        <p:sp>
          <p:nvSpPr>
            <p:cNvPr id="74" name="Oval 73"/>
            <p:cNvSpPr/>
            <p:nvPr/>
          </p:nvSpPr>
          <p:spPr>
            <a:xfrm>
              <a:off x="6534990" y="5470732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Hot</a:t>
              </a:r>
            </a:p>
          </p:txBody>
        </p:sp>
        <p:cxnSp>
          <p:nvCxnSpPr>
            <p:cNvPr id="75" name="Straight Arrow Connector 74"/>
            <p:cNvCxnSpPr>
              <a:stCxn id="80" idx="2"/>
              <a:endCxn id="74" idx="7"/>
            </p:cNvCxnSpPr>
            <p:nvPr/>
          </p:nvCxnSpPr>
          <p:spPr>
            <a:xfrm flipH="1">
              <a:off x="7651523" y="5227908"/>
              <a:ext cx="746015" cy="3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0" idx="2"/>
              <a:endCxn id="77" idx="1"/>
            </p:cNvCxnSpPr>
            <p:nvPr/>
          </p:nvCxnSpPr>
          <p:spPr>
            <a:xfrm>
              <a:off x="8397538" y="5227908"/>
              <a:ext cx="738272" cy="3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944243" y="5470732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Cool</a:t>
              </a:r>
            </a:p>
          </p:txBody>
        </p:sp>
        <p:cxnSp>
          <p:nvCxnSpPr>
            <p:cNvPr id="78" name="Straight Arrow Connector 77"/>
            <p:cNvCxnSpPr>
              <a:stCxn id="80" idx="2"/>
              <a:endCxn id="79" idx="0"/>
            </p:cNvCxnSpPr>
            <p:nvPr/>
          </p:nvCxnSpPr>
          <p:spPr>
            <a:xfrm>
              <a:off x="8397538" y="5227908"/>
              <a:ext cx="0" cy="74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743488" y="597030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Mild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845088" y="4542108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Temp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4989" y="5162852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2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2 No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43486" y="6782230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4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2 No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62563" y="5162852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3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1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20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Criterion for 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heuristic for attribute selection is simply to choose the attribute that minimizes the number of splits in the tree</a:t>
            </a:r>
          </a:p>
          <a:p>
            <a:r>
              <a:rPr lang="en-US" dirty="0"/>
              <a:t>However, it would be nice to have a measure to identify the best attribute</a:t>
            </a:r>
          </a:p>
          <a:p>
            <a:pPr lvl="1"/>
            <a:r>
              <a:rPr lang="en-US" dirty="0"/>
              <a:t>Selecting the best attribute largely involves assessing </a:t>
            </a:r>
            <a:r>
              <a:rPr lang="en-US" dirty="0">
                <a:solidFill>
                  <a:srgbClr val="FFC000"/>
                </a:solidFill>
              </a:rPr>
              <a:t>certainty</a:t>
            </a:r>
          </a:p>
          <a:p>
            <a:pPr lvl="2"/>
            <a:r>
              <a:rPr lang="en-US" dirty="0"/>
              <a:t>For a node with 4 Yes/0 No or 0 Yes/4 No, we are relatively certain</a:t>
            </a:r>
          </a:p>
          <a:p>
            <a:pPr lvl="2"/>
            <a:r>
              <a:rPr lang="en-US" dirty="0"/>
              <a:t>For a node with 2 Yes/2 No, we are not certain at all</a:t>
            </a:r>
          </a:p>
          <a:p>
            <a:pPr lvl="1"/>
            <a:r>
              <a:rPr lang="en-US" dirty="0"/>
              <a:t>So for </a:t>
            </a:r>
            <a:r>
              <a:rPr lang="en-US" dirty="0">
                <a:solidFill>
                  <a:srgbClr val="FFC000"/>
                </a:solidFill>
              </a:rPr>
              <a:t>pure nodes</a:t>
            </a:r>
            <a:r>
              <a:rPr lang="en-US" dirty="0"/>
              <a:t>, we are very certain and for </a:t>
            </a:r>
            <a:r>
              <a:rPr lang="en-US" dirty="0">
                <a:solidFill>
                  <a:srgbClr val="FFC000"/>
                </a:solidFill>
              </a:rPr>
              <a:t>impure nodes </a:t>
            </a:r>
            <a:r>
              <a:rPr lang="en-US" dirty="0"/>
              <a:t>we are not</a:t>
            </a:r>
          </a:p>
          <a:p>
            <a:pPr lvl="1"/>
            <a:r>
              <a:rPr lang="en-US" dirty="0"/>
              <a:t>A popular (</a:t>
            </a:r>
            <a:r>
              <a:rPr lang="en-US" dirty="0" err="1"/>
              <a:t>im</a:t>
            </a:r>
            <a:r>
              <a:rPr lang="en-US" dirty="0"/>
              <a:t>)purity criterion is </a:t>
            </a:r>
            <a:r>
              <a:rPr lang="en-US" dirty="0">
                <a:solidFill>
                  <a:srgbClr val="FFC000"/>
                </a:solidFill>
              </a:rPr>
              <a:t>information</a:t>
            </a:r>
          </a:p>
          <a:p>
            <a:pPr lvl="2"/>
            <a:r>
              <a:rPr lang="en-US" dirty="0"/>
              <a:t>Specifically, how much additional information is needed to be sure about a classification</a:t>
            </a:r>
          </a:p>
          <a:p>
            <a:pPr lvl="2"/>
            <a:r>
              <a:rPr lang="en-US" dirty="0"/>
              <a:t>It takes a low value of information for pure nodes and a high value for impure nodes</a:t>
            </a:r>
          </a:p>
          <a:p>
            <a:pPr lvl="1"/>
            <a:r>
              <a:rPr lang="en-US" dirty="0"/>
              <a:t>Strategy: Choose the attribute that results in the highest degree of certainty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Information gain </a:t>
            </a:r>
            <a:r>
              <a:rPr lang="en-US" dirty="0"/>
              <a:t>is the commonly used approach</a:t>
            </a:r>
          </a:p>
          <a:p>
            <a:pPr lvl="2"/>
            <a:r>
              <a:rPr lang="en-US" dirty="0"/>
              <a:t>It is equivalent (and faster) to select the smallest </a:t>
            </a:r>
            <a:r>
              <a:rPr lang="en-US" dirty="0">
                <a:solidFill>
                  <a:srgbClr val="FFC000"/>
                </a:solidFill>
              </a:rPr>
              <a:t>total weighted entropy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3124200" y="2686050"/>
            <a:ext cx="3514725" cy="3514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Purity and 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2834" y="1860793"/>
            <a:ext cx="5143223" cy="4777547"/>
            <a:chOff x="2672834" y="1860793"/>
            <a:chExt cx="5143223" cy="4777547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3124549" y="1860793"/>
              <a:ext cx="4691508" cy="4351338"/>
            </a:xfrm>
            <a:prstGeom prst="bentConnector3">
              <a:avLst>
                <a:gd name="adj1" fmla="val -8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6200000">
              <a:off x="1781175" y="3851796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Predictive Certainty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3978" y="6269008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Node Purity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2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Entropy</a:t>
                </a:r>
                <a:r>
                  <a:rPr lang="en-US" dirty="0"/>
                  <a:t> is the information required to predict an event with certainty</a:t>
                </a:r>
              </a:p>
              <a:p>
                <a:r>
                  <a:rPr lang="en-US" dirty="0"/>
                  <a:t>Information is measured in </a:t>
                </a:r>
                <a:r>
                  <a:rPr lang="en-US" dirty="0">
                    <a:solidFill>
                      <a:srgbClr val="FFC000"/>
                    </a:solidFill>
                  </a:rPr>
                  <a:t>bits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classes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proportion of records belonging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0098" y="2731033"/>
                <a:ext cx="705218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98" y="2731033"/>
                <a:ext cx="7052187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4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56408" y="238276"/>
            <a:ext cx="3735676" cy="2609454"/>
            <a:chOff x="1173320" y="1616926"/>
            <a:chExt cx="3735676" cy="2609454"/>
          </a:xfrm>
        </p:grpSpPr>
        <p:sp>
          <p:nvSpPr>
            <p:cNvPr id="6" name="Oval 5"/>
            <p:cNvSpPr/>
            <p:nvPr/>
          </p:nvSpPr>
          <p:spPr>
            <a:xfrm>
              <a:off x="1173321" y="2545550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Sunny</a:t>
              </a:r>
            </a:p>
          </p:txBody>
        </p:sp>
        <p:cxnSp>
          <p:nvCxnSpPr>
            <p:cNvPr id="7" name="Straight Arrow Connector 6"/>
            <p:cNvCxnSpPr>
              <a:stCxn id="12" idx="2"/>
              <a:endCxn id="6" idx="7"/>
            </p:cNvCxnSpPr>
            <p:nvPr/>
          </p:nvCxnSpPr>
          <p:spPr>
            <a:xfrm flipH="1">
              <a:off x="2289854" y="2302726"/>
              <a:ext cx="746015" cy="3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2" idx="2"/>
              <a:endCxn id="9" idx="1"/>
            </p:cNvCxnSpPr>
            <p:nvPr/>
          </p:nvCxnSpPr>
          <p:spPr>
            <a:xfrm>
              <a:off x="3035869" y="2302726"/>
              <a:ext cx="738272" cy="3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582574" y="2545550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Rainy</a:t>
              </a:r>
            </a:p>
          </p:txBody>
        </p:sp>
        <p:cxnSp>
          <p:nvCxnSpPr>
            <p:cNvPr id="10" name="Straight Arrow Connector 9"/>
            <p:cNvCxnSpPr>
              <a:stCxn id="12" idx="2"/>
              <a:endCxn id="11" idx="0"/>
            </p:cNvCxnSpPr>
            <p:nvPr/>
          </p:nvCxnSpPr>
          <p:spPr>
            <a:xfrm>
              <a:off x="3035869" y="2302726"/>
              <a:ext cx="0" cy="74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381819" y="3045124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Overcast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3419" y="1616926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Outlook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3320" y="2237670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2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3 No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1817" y="3857048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4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0 No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0894" y="2237670"/>
              <a:ext cx="130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3 Yes </a:t>
              </a:r>
              <a:r>
                <a:rPr lang="en-US" dirty="0">
                  <a:latin typeface="Calibri" panose="020F0502020204030204" pitchFamily="34" charset="0"/>
                </a:rPr>
                <a:t>/ </a:t>
              </a:r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2 No</a:t>
              </a:r>
            </a:p>
          </p:txBody>
        </p:sp>
      </p:grpSp>
      <p:graphicFrame>
        <p:nvGraphicFramePr>
          <p:cNvPr id="2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54949"/>
              </p:ext>
            </p:extLst>
          </p:nvPr>
        </p:nvGraphicFramePr>
        <p:xfrm>
          <a:off x="7839074" y="2920003"/>
          <a:ext cx="2159764" cy="3815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240">
                  <a:extLst>
                    <a:ext uri="{9D8B030D-6E8A-4147-A177-3AD203B41FA5}">
                      <a16:colId xmlns:a16="http://schemas.microsoft.com/office/drawing/2014/main" val="2660810034"/>
                    </a:ext>
                  </a:extLst>
                </a:gridCol>
                <a:gridCol w="1306524">
                  <a:extLst>
                    <a:ext uri="{9D8B030D-6E8A-4147-A177-3AD203B41FA5}">
                      <a16:colId xmlns:a16="http://schemas.microsoft.com/office/drawing/2014/main" val="120450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-q log2 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66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1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143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9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2/3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918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323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3/4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387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75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2/5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474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3/5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385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4/5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467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620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5/6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37296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20304" y="1312630"/>
            <a:ext cx="4070089" cy="965122"/>
            <a:chOff x="620304" y="1312630"/>
            <a:chExt cx="4070089" cy="965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20304" y="1312630"/>
                  <a:ext cx="3724225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4" y="1312630"/>
                  <a:ext cx="3724225" cy="5204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20304" y="1978824"/>
                  <a:ext cx="407008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=0.53+0.44=0.97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4" y="1978824"/>
                  <a:ext cx="4070089" cy="298928"/>
                </a:xfrm>
                <a:prstGeom prst="rect">
                  <a:avLst/>
                </a:prstGeom>
                <a:blipFill>
                  <a:blip r:embed="rId3"/>
                  <a:stretch>
                    <a:fillRect l="-1649" r="-1049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20304" y="2941323"/>
            <a:ext cx="4956357" cy="943193"/>
            <a:chOff x="620304" y="1312630"/>
            <a:chExt cx="4956357" cy="94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20304" y="1312630"/>
                  <a:ext cx="4026102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𝑂𝑣𝑒𝑟𝑐𝑎𝑠𝑡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4" y="1312630"/>
                  <a:ext cx="4026102" cy="5204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20304" y="1978824"/>
                  <a:ext cx="49563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𝑂𝑣𝑒𝑟𝑐𝑎𝑠𝑡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𝑢𝑛𝑑𝑒𝑓𝑖𝑛𝑒𝑑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4" y="1978824"/>
                  <a:ext cx="49563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30" t="-2222" r="-7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20304" y="4548088"/>
            <a:ext cx="4041363" cy="965122"/>
            <a:chOff x="620304" y="1312630"/>
            <a:chExt cx="4041363" cy="965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20304" y="1312630"/>
                  <a:ext cx="3778855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𝑅𝑎𝑖𝑛𝑦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4" y="1312630"/>
                  <a:ext cx="3778855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20304" y="1978824"/>
                  <a:ext cx="4041363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𝑅𝑎𝑖𝑛𝑦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=0.44+0.53=0.97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4" y="1978824"/>
                  <a:ext cx="4041363" cy="298928"/>
                </a:xfrm>
                <a:prstGeom prst="rect">
                  <a:avLst/>
                </a:prstGeom>
                <a:blipFill>
                  <a:blip r:embed="rId7"/>
                  <a:stretch>
                    <a:fillRect l="-1659" r="-905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0304" y="6136226"/>
                <a:ext cx="5654240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0.97+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⋅0.97=0.69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4" y="6136226"/>
                <a:ext cx="5654240" cy="5241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7AE15F-AAFA-B742-97CB-33774109432E}"/>
              </a:ext>
            </a:extLst>
          </p:cNvPr>
          <p:cNvSpPr txBox="1"/>
          <p:nvPr/>
        </p:nvSpPr>
        <p:spPr>
          <a:xfrm>
            <a:off x="2095500" y="231335"/>
            <a:ext cx="398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KNOW THIS. ON THE TESTTTT!!!!!!!!!!!!!</a:t>
            </a:r>
          </a:p>
        </p:txBody>
      </p:sp>
    </p:spTree>
    <p:extLst>
      <p:ext uri="{BB962C8B-B14F-4D97-AF65-F5344CB8AC3E}">
        <p14:creationId xmlns:p14="http://schemas.microsoft.com/office/powerpoint/2010/main" val="29293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Total Weighted Entropies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weighted entropy is a measure of uncertainty if we select the associated node for splitting</a:t>
            </a:r>
          </a:p>
          <a:p>
            <a:r>
              <a:rPr lang="en-US" dirty="0"/>
              <a:t>Given the total weighted entropies for the tennis attributes, which attribute should we split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6448" y="3484483"/>
                <a:ext cx="240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8" y="3484483"/>
                <a:ext cx="2404953" cy="276999"/>
              </a:xfrm>
              <a:prstGeom prst="rect">
                <a:avLst/>
              </a:prstGeom>
              <a:blipFill>
                <a:blip r:embed="rId2"/>
                <a:stretch>
                  <a:fillRect l="-2030" r="-20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6448" y="3882556"/>
                <a:ext cx="286213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8" y="3882556"/>
                <a:ext cx="2862130" cy="298415"/>
              </a:xfrm>
              <a:prstGeom prst="rect">
                <a:avLst/>
              </a:prstGeom>
              <a:blipFill>
                <a:blip r:embed="rId3"/>
                <a:stretch>
                  <a:fillRect l="-1706" r="-1706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448" y="4302045"/>
                <a:ext cx="254358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8" y="4302045"/>
                <a:ext cx="2543581" cy="298928"/>
              </a:xfrm>
              <a:prstGeom prst="rect">
                <a:avLst/>
              </a:prstGeom>
              <a:blipFill>
                <a:blip r:embed="rId4"/>
                <a:stretch>
                  <a:fillRect l="-1918" r="-19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6448" y="4716720"/>
                <a:ext cx="229190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8" y="4716720"/>
                <a:ext cx="2291909" cy="298928"/>
              </a:xfrm>
              <a:prstGeom prst="rect">
                <a:avLst/>
              </a:prstGeom>
              <a:blipFill>
                <a:blip r:embed="rId5"/>
                <a:stretch>
                  <a:fillRect l="-2128" r="-212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231294" y="3484482"/>
            <a:ext cx="5318147" cy="1200330"/>
            <a:chOff x="4231294" y="3484482"/>
            <a:chExt cx="5318147" cy="1200330"/>
          </a:xfrm>
        </p:grpSpPr>
        <p:sp>
          <p:nvSpPr>
            <p:cNvPr id="9" name="TextBox 8"/>
            <p:cNvSpPr txBox="1"/>
            <p:nvPr/>
          </p:nvSpPr>
          <p:spPr>
            <a:xfrm>
              <a:off x="6029864" y="3484483"/>
              <a:ext cx="35195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Outlook has the smallest total weighted entropy (i.e. it requires the least amount of information to be certain about prediction)a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4231294" y="3484482"/>
              <a:ext cx="1798569" cy="40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3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0772"/>
              </p:ext>
            </p:extLst>
          </p:nvPr>
        </p:nvGraphicFramePr>
        <p:xfrm>
          <a:off x="1295401" y="1600200"/>
          <a:ext cx="6705599" cy="4442460"/>
        </p:xfrm>
        <a:graphic>
          <a:graphicData uri="http://schemas.openxmlformats.org/drawingml/2006/table">
            <a:tbl>
              <a:tblPr/>
              <a:tblGrid>
                <a:gridCol w="236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Hair Length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Homer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DC7D01"/>
                          </a:solidFill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Marge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2F6231"/>
                          </a:solidFill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Bart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DC7D01"/>
                          </a:solidFill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Lisa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2F6231"/>
                          </a:solidFill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Maggie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2F6231"/>
                          </a:solidFill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Abe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DC7D01"/>
                          </a:solidFill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Selma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2F6231"/>
                          </a:solidFill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Otto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DC7D01"/>
                          </a:solidFill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Krusty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DC7D01"/>
                          </a:solidFill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Comicbook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Guy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8”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79" descr="hom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1609477" y="2019300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0" descr="mar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1143000" y="2413776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1" descr="bar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1609477" y="28334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2" descr="lis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1143000" y="3182371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3" descr="maggi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1609477" y="3595189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4" descr="grandp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1143000" y="4000500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1609477" y="43815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6" descr="otto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1132856" y="47870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7" descr="krusty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2" r="16872" b="42832"/>
          <a:stretch/>
        </p:blipFill>
        <p:spPr bwMode="auto">
          <a:xfrm>
            <a:off x="1600200" y="5219700"/>
            <a:ext cx="48589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9" descr="Comic Book Guy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8798" y="5655697"/>
            <a:ext cx="448790" cy="36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894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on Hair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7070" y="1828800"/>
            <a:ext cx="2484437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6" name="Picture 79" descr="hom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624284" y="1905000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0" descr="mar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613847" y="25908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1" descr="bar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333107" y="22619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2" descr="lis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73920" y="1905000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3" descr="maggi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165802" y="2590800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4" descr="grandp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8472921" y="223872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857107" y="19050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6" descr="otto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8846963" y="26153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7" descr="krusty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2400"/>
          <a:stretch/>
        </p:blipFill>
        <p:spPr bwMode="auto">
          <a:xfrm>
            <a:off x="9209409" y="2209801"/>
            <a:ext cx="4858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289527" y="3311921"/>
            <a:ext cx="169924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Hair Length ≤ 5”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161907" y="40386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5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7" name="Picture 80" descr="mar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9366447" y="4814076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2" descr="lis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9240720" y="4387782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9619107" y="41148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6" descr="otto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9837563" y="48251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7" descr="krusty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39247"/>
          <a:stretch>
            <a:fillRect/>
          </a:stretch>
        </p:blipFill>
        <p:spPr bwMode="auto">
          <a:xfrm>
            <a:off x="9971409" y="4419600"/>
            <a:ext cx="485898" cy="43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723507" y="40386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5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23" name="Picture 79" descr="hom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104507" y="4163597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1" descr="bar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782605" y="44717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4" descr="grandp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7104507" y="482952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3" descr="maggi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485507" y="4434180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5" idx="2"/>
            <a:endCxn id="22" idx="0"/>
          </p:cNvCxnSpPr>
          <p:nvPr/>
        </p:nvCxnSpPr>
        <p:spPr>
          <a:xfrm flipH="1">
            <a:off x="7409307" y="3124200"/>
            <a:ext cx="1119982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16" idx="0"/>
          </p:cNvCxnSpPr>
          <p:nvPr/>
        </p:nvCxnSpPr>
        <p:spPr>
          <a:xfrm>
            <a:off x="8529289" y="3124200"/>
            <a:ext cx="1318418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9236827" y="3311921"/>
            <a:ext cx="169924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Hair Length &gt; 5”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004676" y="5361304"/>
            <a:ext cx="809261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1F, 3M</a:t>
            </a: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9481176" y="5361304"/>
            <a:ext cx="809261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3F, 2M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58329" y="1965916"/>
                <a:ext cx="473007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9" y="1965916"/>
                <a:ext cx="4730077" cy="518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4899" y="2590800"/>
                <a:ext cx="473007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99" y="2590800"/>
                <a:ext cx="4730077" cy="5204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4899" y="3945731"/>
                <a:ext cx="429047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⋅0.97=0.90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99" y="3945731"/>
                <a:ext cx="4290470" cy="5259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25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Some Quote.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Some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on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8329" y="1965916"/>
                <a:ext cx="478618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9" y="1965916"/>
                <a:ext cx="4786182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4899" y="2590800"/>
                <a:ext cx="480381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99" y="2590800"/>
                <a:ext cx="480381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74899" y="3945731"/>
                <a:ext cx="416223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⋅0.00=0.40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99" y="3945731"/>
                <a:ext cx="4162230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61907" y="40386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5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9" name="Picture 86" descr="ott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9613824" y="4837371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7" descr="krusty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1312"/>
          <a:stretch/>
        </p:blipFill>
        <p:spPr bwMode="auto">
          <a:xfrm>
            <a:off x="9981345" y="4460788"/>
            <a:ext cx="485898" cy="4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9" descr="hom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9621799" y="4167868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4" descr="grandpa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9301494" y="448564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6792678" y="4075828"/>
            <a:ext cx="1230808" cy="1177216"/>
            <a:chOff x="6792678" y="4075828"/>
            <a:chExt cx="1230808" cy="1177216"/>
          </a:xfrm>
        </p:grpSpPr>
        <p:pic>
          <p:nvPicPr>
            <p:cNvPr id="14" name="Picture 80" descr="marge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0851"/>
            <a:stretch>
              <a:fillRect/>
            </a:stretch>
          </p:blipFill>
          <p:spPr bwMode="auto">
            <a:xfrm>
              <a:off x="7542226" y="4406879"/>
              <a:ext cx="481260" cy="44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2" descr="lisa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2667"/>
            <a:stretch>
              <a:fillRect/>
            </a:stretch>
          </p:blipFill>
          <p:spPr bwMode="auto">
            <a:xfrm>
              <a:off x="6792678" y="4387782"/>
              <a:ext cx="454587" cy="412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85" descr="patty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r="1685" b="41739"/>
            <a:stretch>
              <a:fillRect/>
            </a:stretch>
          </p:blipFill>
          <p:spPr bwMode="auto">
            <a:xfrm>
              <a:off x="7404235" y="4829188"/>
              <a:ext cx="467344" cy="4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81" descr="bart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2667"/>
            <a:stretch>
              <a:fillRect/>
            </a:stretch>
          </p:blipFill>
          <p:spPr bwMode="auto">
            <a:xfrm>
              <a:off x="6922461" y="4833392"/>
              <a:ext cx="474302" cy="405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3" descr="maggie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</a:blip>
            <a:srcRect b="40851"/>
            <a:stretch>
              <a:fillRect/>
            </a:stretch>
          </p:blipFill>
          <p:spPr bwMode="auto">
            <a:xfrm>
              <a:off x="7186955" y="4075828"/>
              <a:ext cx="462705" cy="442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723507" y="40386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5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287070" y="1828800"/>
            <a:ext cx="2484437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21" name="Picture 79" descr="hom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624284" y="1905000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0" descr="marg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613847" y="25908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1" descr="bart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333107" y="22619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2" descr="lisa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73920" y="1905000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3" descr="maggi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165802" y="2590800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4" descr="grandpa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8472921" y="223872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5" descr="patty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857107" y="19050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6" descr="ott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8846963" y="26153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7" descr="krusty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2400"/>
          <a:stretch/>
        </p:blipFill>
        <p:spPr bwMode="auto">
          <a:xfrm>
            <a:off x="9209409" y="2209801"/>
            <a:ext cx="4858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425334" y="3311921"/>
            <a:ext cx="142763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Weight ≤ 160</a:t>
            </a:r>
          </a:p>
        </p:txBody>
      </p:sp>
      <p:cxnSp>
        <p:nvCxnSpPr>
          <p:cNvPr id="31" name="Straight Arrow Connector 30"/>
          <p:cNvCxnSpPr>
            <a:stCxn id="20" idx="2"/>
            <a:endCxn id="19" idx="0"/>
          </p:cNvCxnSpPr>
          <p:nvPr/>
        </p:nvCxnSpPr>
        <p:spPr>
          <a:xfrm flipH="1">
            <a:off x="7409307" y="3124200"/>
            <a:ext cx="1119982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8" idx="0"/>
          </p:cNvCxnSpPr>
          <p:nvPr/>
        </p:nvCxnSpPr>
        <p:spPr>
          <a:xfrm>
            <a:off x="8529289" y="3124200"/>
            <a:ext cx="1318418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9372634" y="3311921"/>
            <a:ext cx="142763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Weight &gt; 160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004676" y="5361304"/>
            <a:ext cx="809261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4F, 1M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9481176" y="5361304"/>
            <a:ext cx="809261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0F, 4M</a:t>
            </a:r>
          </a:p>
        </p:txBody>
      </p:sp>
    </p:spTree>
    <p:extLst>
      <p:ext uri="{BB962C8B-B14F-4D97-AF65-F5344CB8AC3E}">
        <p14:creationId xmlns:p14="http://schemas.microsoft.com/office/powerpoint/2010/main" val="26456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on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86" descr="ot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7175634" y="4509891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23507" y="40386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7" name="Picture 80" descr="mar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542226" y="4406879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2" descr="lis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792678" y="4387782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5" descr="patt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9667795" y="4824009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1" descr="bar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922461" y="4833392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3" descr="maggi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186955" y="4075828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161907" y="40386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3" name="Picture 87" descr="krusty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1312"/>
          <a:stretch/>
        </p:blipFill>
        <p:spPr bwMode="auto">
          <a:xfrm>
            <a:off x="9981345" y="4316008"/>
            <a:ext cx="485898" cy="4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9" descr="hom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442030" y="4846083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4" descr="grandpa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9301494" y="434086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287070" y="1828800"/>
            <a:ext cx="2484437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DC7D0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7" name="Picture 79" descr="hom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624284" y="1905000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0" descr="mar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613847" y="25908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1" descr="bar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333107" y="22619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2" descr="lis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73920" y="1905000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3" descr="maggi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165802" y="2590800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4" descr="grandpa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8472921" y="223872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5" descr="patt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857107" y="19050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6" descr="ot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8846963" y="26153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7" descr="krusty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2400"/>
          <a:stretch/>
        </p:blipFill>
        <p:spPr bwMode="auto">
          <a:xfrm>
            <a:off x="9209409" y="2209801"/>
            <a:ext cx="4858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641419" y="3311921"/>
            <a:ext cx="99546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Age ≤ 40</a:t>
            </a:r>
          </a:p>
        </p:txBody>
      </p:sp>
      <p:cxnSp>
        <p:nvCxnSpPr>
          <p:cNvPr id="27" name="Straight Arrow Connector 26"/>
          <p:cNvCxnSpPr>
            <a:stCxn id="16" idx="2"/>
            <a:endCxn id="6" idx="0"/>
          </p:cNvCxnSpPr>
          <p:nvPr/>
        </p:nvCxnSpPr>
        <p:spPr>
          <a:xfrm flipH="1">
            <a:off x="7409307" y="3124200"/>
            <a:ext cx="1119982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2" idx="0"/>
          </p:cNvCxnSpPr>
          <p:nvPr/>
        </p:nvCxnSpPr>
        <p:spPr>
          <a:xfrm>
            <a:off x="8529289" y="3124200"/>
            <a:ext cx="1318418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9588719" y="3311921"/>
            <a:ext cx="99546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Age &gt; 40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004676" y="5361304"/>
            <a:ext cx="809261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3F, 3M</a:t>
            </a: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9481176" y="5361304"/>
            <a:ext cx="809261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1F, 2M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58329" y="1965916"/>
                <a:ext cx="468839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9" y="1965916"/>
                <a:ext cx="4688399" cy="5203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98515" y="2590800"/>
                <a:ext cx="48454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15" y="2590800"/>
                <a:ext cx="4845494" cy="5203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8329" y="3992470"/>
                <a:ext cx="408316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𝑇𝑊𝐸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⋅0.92=0.97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9" y="3992470"/>
                <a:ext cx="4083169" cy="5203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0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Splitting on weight yields the lowest TWE (0.40 bits versus 0.90 for hair length or 0.97 for age)</a:t>
            </a:r>
          </a:p>
          <a:p>
            <a:r>
              <a:rPr lang="en-US" dirty="0"/>
              <a:t>The weight ≤ 160 node is not pure, therefore recursively call the algorithm</a:t>
            </a:r>
          </a:p>
          <a:p>
            <a:r>
              <a:rPr lang="en-US" dirty="0"/>
              <a:t>At the next level, split on hair length ≤ 2 is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23507" y="31242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61907" y="31242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0" name="Picture 86" descr="ot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9613824" y="3922971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7" descr="krusty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1312"/>
          <a:stretch/>
        </p:blipFill>
        <p:spPr bwMode="auto">
          <a:xfrm>
            <a:off x="9981345" y="3546388"/>
            <a:ext cx="485898" cy="4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9" descr="hom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9621799" y="3253468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4" descr="grandp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9301494" y="357124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0" descr="mar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542226" y="3492479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2" descr="li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792678" y="3473382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7404235" y="3914788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1" descr="b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922461" y="3918992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3" descr="maggi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186955" y="3161428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287070" y="914400"/>
            <a:ext cx="2484437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DC7D0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20" name="Picture 79" descr="hom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624284" y="990600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0" descr="mar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613847" y="16764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1" descr="b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333107" y="13475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2" descr="li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73920" y="990600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3" descr="maggi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165802" y="1676400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4" descr="grandp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8472921" y="132432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857107" y="9906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6" descr="ot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8846963" y="17009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7" descr="krusty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2400"/>
          <a:stretch/>
        </p:blipFill>
        <p:spPr bwMode="auto">
          <a:xfrm>
            <a:off x="9209409" y="1295401"/>
            <a:ext cx="4858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425334" y="2397521"/>
            <a:ext cx="142763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Weight ≤ 160</a:t>
            </a:r>
          </a:p>
        </p:txBody>
      </p:sp>
      <p:cxnSp>
        <p:nvCxnSpPr>
          <p:cNvPr id="30" name="Straight Arrow Connector 29"/>
          <p:cNvCxnSpPr>
            <a:stCxn id="19" idx="2"/>
            <a:endCxn id="8" idx="0"/>
          </p:cNvCxnSpPr>
          <p:nvPr/>
        </p:nvCxnSpPr>
        <p:spPr>
          <a:xfrm flipH="1">
            <a:off x="7409307" y="2209800"/>
            <a:ext cx="1119982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9" idx="0"/>
          </p:cNvCxnSpPr>
          <p:nvPr/>
        </p:nvCxnSpPr>
        <p:spPr>
          <a:xfrm>
            <a:off x="8529289" y="2209800"/>
            <a:ext cx="1318418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9372634" y="2397521"/>
            <a:ext cx="142763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Weight &gt; 160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648371" y="532913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>
            <a:stCxn id="8" idx="2"/>
            <a:endCxn id="33" idx="0"/>
          </p:cNvCxnSpPr>
          <p:nvPr/>
        </p:nvCxnSpPr>
        <p:spPr>
          <a:xfrm flipH="1">
            <a:off x="6334171" y="4419600"/>
            <a:ext cx="1075136" cy="909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36" idx="0"/>
          </p:cNvCxnSpPr>
          <p:nvPr/>
        </p:nvCxnSpPr>
        <p:spPr>
          <a:xfrm>
            <a:off x="7409307" y="4419600"/>
            <a:ext cx="1276379" cy="920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7999886" y="5340195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37" name="Picture 81" descr="b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095860" y="578534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80" descr="mar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875952" y="57199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82" descr="li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26083" y="5752694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494479" y="6163624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83" descr="maggi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472921" y="5353926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5203335" y="4688245"/>
            <a:ext cx="169924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Hair Length ≤ 2”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8109091" y="4684167"/>
            <a:ext cx="169924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Hair Length &gt; 2”</a:t>
            </a:r>
          </a:p>
        </p:txBody>
      </p:sp>
    </p:spTree>
    <p:extLst>
      <p:ext uri="{BB962C8B-B14F-4D97-AF65-F5344CB8AC3E}">
        <p14:creationId xmlns:p14="http://schemas.microsoft.com/office/powerpoint/2010/main" val="3406311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Easily Converted to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(Weight &gt; 160) THEN Male</a:t>
            </a:r>
          </a:p>
          <a:p>
            <a:r>
              <a:rPr lang="en-US" dirty="0"/>
              <a:t>ELSE IF (Hair Length ≤ 2”) THEN Male</a:t>
            </a:r>
          </a:p>
          <a:p>
            <a:r>
              <a:rPr lang="en-US" dirty="0"/>
              <a:t>ELSE Female</a:t>
            </a:r>
          </a:p>
          <a:p>
            <a:endParaRPr lang="en-US" dirty="0"/>
          </a:p>
          <a:p>
            <a:r>
              <a:rPr lang="en-US" dirty="0"/>
              <a:t>So what about </a:t>
            </a:r>
            <a:r>
              <a:rPr lang="en-US" dirty="0" err="1"/>
              <a:t>Comicbook</a:t>
            </a:r>
            <a:r>
              <a:rPr lang="en-US" dirty="0"/>
              <a:t> Guy?</a:t>
            </a:r>
          </a:p>
          <a:p>
            <a:pPr lvl="1"/>
            <a:r>
              <a:rPr lang="en-US" dirty="0"/>
              <a:t>Hair Length: 8”</a:t>
            </a:r>
          </a:p>
          <a:p>
            <a:pPr lvl="1"/>
            <a:r>
              <a:rPr lang="en-US" dirty="0"/>
              <a:t>Weight: 290</a:t>
            </a:r>
          </a:p>
          <a:p>
            <a:pPr lvl="1"/>
            <a:r>
              <a:rPr lang="en-US" dirty="0"/>
              <a:t>Age: 38</a:t>
            </a:r>
          </a:p>
          <a:p>
            <a:pPr lvl="1"/>
            <a:r>
              <a:rPr lang="en-US" dirty="0"/>
              <a:t>Class: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3211" y="4706209"/>
            <a:ext cx="150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7D01"/>
                </a:solidFill>
                <a:latin typeface="Calibri" panose="020F0502020204030204" pitchFamily="34" charset="0"/>
              </a:rPr>
              <a:t>Male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23507" y="31242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61907" y="312420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9" name="Picture 86" descr="ot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9613824" y="3922971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7" descr="krusty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1312"/>
          <a:stretch/>
        </p:blipFill>
        <p:spPr bwMode="auto">
          <a:xfrm>
            <a:off x="9981345" y="3546388"/>
            <a:ext cx="485898" cy="4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9" descr="hom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9621799" y="3253468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4" descr="grandp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9301494" y="357124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0" descr="mar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542226" y="3492479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2" descr="li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792678" y="3473382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7404235" y="3914788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1" descr="b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922461" y="3918992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3" descr="maggi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186955" y="3161428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287070" y="914400"/>
            <a:ext cx="2484437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DC7D0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9" name="Picture 79" descr="hom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624284" y="990600"/>
            <a:ext cx="470823" cy="4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0" descr="mar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7613847" y="16764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1" descr="b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7333107" y="134750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2" descr="li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73920" y="990600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3" descr="maggi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165802" y="1676400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4" descr="grandp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3369" b="41739"/>
          <a:stretch>
            <a:fillRect/>
          </a:stretch>
        </p:blipFill>
        <p:spPr bwMode="auto">
          <a:xfrm>
            <a:off x="8472921" y="1324329"/>
            <a:ext cx="460386" cy="42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857107" y="990600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6" descr="ott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0521" r="13150" b="41290"/>
          <a:stretch>
            <a:fillRect/>
          </a:stretch>
        </p:blipFill>
        <p:spPr bwMode="auto">
          <a:xfrm>
            <a:off x="8846963" y="1700914"/>
            <a:ext cx="467344" cy="4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7" descr="krusty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l="11111" t="1613" r="16872" b="42400"/>
          <a:stretch/>
        </p:blipFill>
        <p:spPr bwMode="auto">
          <a:xfrm>
            <a:off x="9209409" y="1295401"/>
            <a:ext cx="48589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425334" y="2397521"/>
            <a:ext cx="142763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Weight ≤ 160</a:t>
            </a:r>
          </a:p>
        </p:txBody>
      </p:sp>
      <p:cxnSp>
        <p:nvCxnSpPr>
          <p:cNvPr id="29" name="Straight Arrow Connector 28"/>
          <p:cNvCxnSpPr>
            <a:stCxn id="18" idx="2"/>
            <a:endCxn id="7" idx="0"/>
          </p:cNvCxnSpPr>
          <p:nvPr/>
        </p:nvCxnSpPr>
        <p:spPr>
          <a:xfrm flipH="1">
            <a:off x="7409307" y="2209800"/>
            <a:ext cx="1119982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8" idx="0"/>
          </p:cNvCxnSpPr>
          <p:nvPr/>
        </p:nvCxnSpPr>
        <p:spPr>
          <a:xfrm>
            <a:off x="8529289" y="2209800"/>
            <a:ext cx="1318418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9372634" y="2397521"/>
            <a:ext cx="1427635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Weight &gt; 160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648371" y="5329130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3" name="Straight Arrow Connector 32"/>
          <p:cNvCxnSpPr>
            <a:stCxn id="7" idx="2"/>
            <a:endCxn id="32" idx="0"/>
          </p:cNvCxnSpPr>
          <p:nvPr/>
        </p:nvCxnSpPr>
        <p:spPr>
          <a:xfrm flipH="1">
            <a:off x="6334171" y="4419600"/>
            <a:ext cx="1075136" cy="909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35" idx="0"/>
          </p:cNvCxnSpPr>
          <p:nvPr/>
        </p:nvCxnSpPr>
        <p:spPr>
          <a:xfrm>
            <a:off x="7409307" y="4419600"/>
            <a:ext cx="1276379" cy="920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999886" y="5340195"/>
            <a:ext cx="1371600" cy="12954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2F623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36" name="Picture 81" descr="b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6095860" y="5785349"/>
            <a:ext cx="474302" cy="40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80" descr="mar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875952" y="5719900"/>
            <a:ext cx="481260" cy="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82" descr="li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2667"/>
          <a:stretch>
            <a:fillRect/>
          </a:stretch>
        </p:blipFill>
        <p:spPr bwMode="auto">
          <a:xfrm>
            <a:off x="8126083" y="5752694"/>
            <a:ext cx="454587" cy="41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85" descr="pat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r="1685" b="41739"/>
          <a:stretch>
            <a:fillRect/>
          </a:stretch>
        </p:blipFill>
        <p:spPr bwMode="auto">
          <a:xfrm>
            <a:off x="8494479" y="6163624"/>
            <a:ext cx="467344" cy="4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3" descr="maggie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65CBFF"/>
              </a:clrFrom>
              <a:clrTo>
                <a:srgbClr val="65CBFF">
                  <a:alpha val="0"/>
                </a:srgbClr>
              </a:clrTo>
            </a:clrChange>
          </a:blip>
          <a:srcRect b="40851"/>
          <a:stretch>
            <a:fillRect/>
          </a:stretch>
        </p:blipFill>
        <p:spPr bwMode="auto">
          <a:xfrm>
            <a:off x="8472921" y="5353926"/>
            <a:ext cx="462705" cy="4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203335" y="4688245"/>
            <a:ext cx="169924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Hair Length ≤ 2”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8109091" y="4684167"/>
            <a:ext cx="169924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Hair Length &gt; 2”</a:t>
            </a:r>
          </a:p>
        </p:txBody>
      </p:sp>
    </p:spTree>
    <p:extLst>
      <p:ext uri="{BB962C8B-B14F-4D97-AF65-F5344CB8AC3E}">
        <p14:creationId xmlns:p14="http://schemas.microsoft.com/office/powerpoint/2010/main" val="40374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Overfitting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Remember that for supervised techniques, we typically use one part of our data to </a:t>
            </a:r>
            <a:r>
              <a:rPr lang="en-US" dirty="0">
                <a:solidFill>
                  <a:srgbClr val="FFC000"/>
                </a:solidFill>
              </a:rPr>
              <a:t>train</a:t>
            </a:r>
            <a:r>
              <a:rPr lang="en-US" dirty="0"/>
              <a:t> the model and another part of our data to </a:t>
            </a:r>
            <a:r>
              <a:rPr lang="en-US" dirty="0">
                <a:solidFill>
                  <a:srgbClr val="FFC000"/>
                </a:solidFill>
              </a:rPr>
              <a:t>test</a:t>
            </a:r>
            <a:r>
              <a:rPr lang="en-US" dirty="0"/>
              <a:t> its performance</a:t>
            </a:r>
          </a:p>
          <a:p>
            <a:r>
              <a:rPr lang="en-US" dirty="0">
                <a:solidFill>
                  <a:srgbClr val="FFC000"/>
                </a:solidFill>
              </a:rPr>
              <a:t>Overfitting</a:t>
            </a:r>
            <a:r>
              <a:rPr lang="en-US" dirty="0"/>
              <a:t> occurs when we use an overly flexible model that accommodates the nuances of the random noise in the </a:t>
            </a:r>
            <a:r>
              <a:rPr lang="en-US" dirty="0">
                <a:solidFill>
                  <a:srgbClr val="FFC000"/>
                </a:solidFill>
              </a:rPr>
              <a:t>training data</a:t>
            </a:r>
          </a:p>
          <a:p>
            <a:r>
              <a:rPr lang="en-US" dirty="0"/>
              <a:t>As a result, the model performs poorly when presented with the </a:t>
            </a:r>
            <a:r>
              <a:rPr lang="en-US" dirty="0">
                <a:solidFill>
                  <a:srgbClr val="FFC000"/>
                </a:solidFill>
              </a:rPr>
              <a:t>testing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24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5587062" y="1645864"/>
            <a:ext cx="5261481" cy="3948113"/>
            <a:chOff x="5587062" y="1645864"/>
            <a:chExt cx="5261481" cy="3948113"/>
          </a:xfrm>
        </p:grpSpPr>
        <p:sp>
          <p:nvSpPr>
            <p:cNvPr id="9" name="Freeform 3"/>
            <p:cNvSpPr>
              <a:spLocks/>
            </p:cNvSpPr>
            <p:nvPr/>
          </p:nvSpPr>
          <p:spPr bwMode="auto">
            <a:xfrm>
              <a:off x="5587062" y="1645864"/>
              <a:ext cx="3261849" cy="2557463"/>
            </a:xfrm>
            <a:custGeom>
              <a:avLst/>
              <a:gdLst>
                <a:gd name="T0" fmla="*/ 0 w 9697"/>
                <a:gd name="T1" fmla="*/ 2147483646 h 6441"/>
                <a:gd name="T2" fmla="*/ 2147483646 w 9697"/>
                <a:gd name="T3" fmla="*/ 2147483646 h 6441"/>
                <a:gd name="T4" fmla="*/ 2147483646 w 9697"/>
                <a:gd name="T5" fmla="*/ 2147483646 h 6441"/>
                <a:gd name="T6" fmla="*/ 2147483646 w 9697"/>
                <a:gd name="T7" fmla="*/ 2147483646 h 6441"/>
                <a:gd name="T8" fmla="*/ 2147483646 w 9697"/>
                <a:gd name="T9" fmla="*/ 2147483646 h 6441"/>
                <a:gd name="T10" fmla="*/ 2147483646 w 9697"/>
                <a:gd name="T11" fmla="*/ 2147483646 h 6441"/>
                <a:gd name="T12" fmla="*/ 2147483646 w 9697"/>
                <a:gd name="T13" fmla="*/ 2147483646 h 6441"/>
                <a:gd name="T14" fmla="*/ 2147483646 w 9697"/>
                <a:gd name="T15" fmla="*/ 2147483646 h 6441"/>
                <a:gd name="T16" fmla="*/ 2147483646 w 9697"/>
                <a:gd name="T17" fmla="*/ 2147483646 h 6441"/>
                <a:gd name="T18" fmla="*/ 2147483646 w 9697"/>
                <a:gd name="T19" fmla="*/ 2147483646 h 6441"/>
                <a:gd name="T20" fmla="*/ 2147483646 w 9697"/>
                <a:gd name="T21" fmla="*/ 2147483646 h 6441"/>
                <a:gd name="T22" fmla="*/ 2147483646 w 9697"/>
                <a:gd name="T23" fmla="*/ 2147483646 h 6441"/>
                <a:gd name="T24" fmla="*/ 2147483646 w 9697"/>
                <a:gd name="T25" fmla="*/ 2147483646 h 6441"/>
                <a:gd name="T26" fmla="*/ 2147483646 w 9697"/>
                <a:gd name="T27" fmla="*/ 2147483646 h 6441"/>
                <a:gd name="T28" fmla="*/ 2147483646 w 9697"/>
                <a:gd name="T29" fmla="*/ 2147483646 h 6441"/>
                <a:gd name="T30" fmla="*/ 2147483646 w 9697"/>
                <a:gd name="T31" fmla="*/ 2147483646 h 6441"/>
                <a:gd name="T32" fmla="*/ 2147483646 w 9697"/>
                <a:gd name="T33" fmla="*/ 2147483646 h 6441"/>
                <a:gd name="T34" fmla="*/ 2147483646 w 9697"/>
                <a:gd name="T35" fmla="*/ 2147483646 h 6441"/>
                <a:gd name="T36" fmla="*/ 2147483646 w 9697"/>
                <a:gd name="T37" fmla="*/ 2147483646 h 6441"/>
                <a:gd name="T38" fmla="*/ 2147483646 w 9697"/>
                <a:gd name="T39" fmla="*/ 2147483646 h 6441"/>
                <a:gd name="T40" fmla="*/ 2147483646 w 9697"/>
                <a:gd name="T41" fmla="*/ 2147483646 h 6441"/>
                <a:gd name="T42" fmla="*/ 2147483646 w 9697"/>
                <a:gd name="T43" fmla="*/ 2147483646 h 6441"/>
                <a:gd name="T44" fmla="*/ 2147483646 w 9697"/>
                <a:gd name="T45" fmla="*/ 2147483646 h 6441"/>
                <a:gd name="T46" fmla="*/ 2147483646 w 9697"/>
                <a:gd name="T47" fmla="*/ 2147483646 h 6441"/>
                <a:gd name="T48" fmla="*/ 2147483646 w 9697"/>
                <a:gd name="T49" fmla="*/ 2147483646 h 6441"/>
                <a:gd name="T50" fmla="*/ 2147483646 w 9697"/>
                <a:gd name="T51" fmla="*/ 2147483646 h 6441"/>
                <a:gd name="T52" fmla="*/ 2147483646 w 9697"/>
                <a:gd name="T53" fmla="*/ 2147483646 h 6441"/>
                <a:gd name="T54" fmla="*/ 2147483646 w 9697"/>
                <a:gd name="T55" fmla="*/ 2147483646 h 6441"/>
                <a:gd name="T56" fmla="*/ 2147483646 w 9697"/>
                <a:gd name="T57" fmla="*/ 2147483646 h 6441"/>
                <a:gd name="T58" fmla="*/ 2147483646 w 9697"/>
                <a:gd name="T59" fmla="*/ 2147483646 h 6441"/>
                <a:gd name="T60" fmla="*/ 2147483646 w 9697"/>
                <a:gd name="T61" fmla="*/ 2147483646 h 6441"/>
                <a:gd name="T62" fmla="*/ 2147483646 w 9697"/>
                <a:gd name="T63" fmla="*/ 2147483646 h 6441"/>
                <a:gd name="T64" fmla="*/ 2147483646 w 9697"/>
                <a:gd name="T65" fmla="*/ 2147483646 h 6441"/>
                <a:gd name="T66" fmla="*/ 2147483646 w 9697"/>
                <a:gd name="T67" fmla="*/ 2147483646 h 6441"/>
                <a:gd name="T68" fmla="*/ 2147483646 w 9697"/>
                <a:gd name="T69" fmla="*/ 2147483646 h 6441"/>
                <a:gd name="T70" fmla="*/ 2147483646 w 9697"/>
                <a:gd name="T71" fmla="*/ 2147483646 h 6441"/>
                <a:gd name="T72" fmla="*/ 2147483646 w 9697"/>
                <a:gd name="T73" fmla="*/ 0 h 6441"/>
                <a:gd name="T74" fmla="*/ 2147483646 w 9697"/>
                <a:gd name="T75" fmla="*/ 2147483646 h 6441"/>
                <a:gd name="T76" fmla="*/ 2147483646 w 9697"/>
                <a:gd name="T77" fmla="*/ 2147483646 h 6441"/>
                <a:gd name="T78" fmla="*/ 2147483646 w 9697"/>
                <a:gd name="T79" fmla="*/ 2147483646 h 6441"/>
                <a:gd name="T80" fmla="*/ 2147483646 w 9697"/>
                <a:gd name="T81" fmla="*/ 2147483646 h 6441"/>
                <a:gd name="T82" fmla="*/ 2147483646 w 9697"/>
                <a:gd name="T83" fmla="*/ 2147483646 h 6441"/>
                <a:gd name="T84" fmla="*/ 2147483646 w 9697"/>
                <a:gd name="T85" fmla="*/ 2147483646 h 6441"/>
                <a:gd name="T86" fmla="*/ 2147483646 w 9697"/>
                <a:gd name="T87" fmla="*/ 2147483646 h 6441"/>
                <a:gd name="T88" fmla="*/ 2147483646 w 9697"/>
                <a:gd name="T89" fmla="*/ 2147483646 h 6441"/>
                <a:gd name="T90" fmla="*/ 2147483646 w 9697"/>
                <a:gd name="T91" fmla="*/ 2147483646 h 6441"/>
                <a:gd name="T92" fmla="*/ 2147483646 w 9697"/>
                <a:gd name="T93" fmla="*/ 2147483646 h 6441"/>
                <a:gd name="T94" fmla="*/ 2147483646 w 9697"/>
                <a:gd name="T95" fmla="*/ 2147483646 h 6441"/>
                <a:gd name="T96" fmla="*/ 2147483646 w 9697"/>
                <a:gd name="T97" fmla="*/ 2147483646 h 6441"/>
                <a:gd name="T98" fmla="*/ 2147483646 w 9697"/>
                <a:gd name="T99" fmla="*/ 2147483646 h 6441"/>
                <a:gd name="T100" fmla="*/ 2147483646 w 9697"/>
                <a:gd name="T101" fmla="*/ 2147483646 h 6441"/>
                <a:gd name="T102" fmla="*/ 2147483646 w 9697"/>
                <a:gd name="T103" fmla="*/ 2147483646 h 6441"/>
                <a:gd name="T104" fmla="*/ 2147483646 w 9697"/>
                <a:gd name="T105" fmla="*/ 2147483646 h 6441"/>
                <a:gd name="T106" fmla="*/ 2147483646 w 9697"/>
                <a:gd name="T107" fmla="*/ 2147483646 h 6441"/>
                <a:gd name="T108" fmla="*/ 2147483646 w 9697"/>
                <a:gd name="T109" fmla="*/ 2147483646 h 6441"/>
                <a:gd name="T110" fmla="*/ 2147483646 w 9697"/>
                <a:gd name="T111" fmla="*/ 2147483646 h 6441"/>
                <a:gd name="T112" fmla="*/ 2147483646 w 9697"/>
                <a:gd name="T113" fmla="*/ 2147483646 h 6441"/>
                <a:gd name="T114" fmla="*/ 2147483646 w 9697"/>
                <a:gd name="T115" fmla="*/ 2147483646 h 6441"/>
                <a:gd name="T116" fmla="*/ 2147483646 w 9697"/>
                <a:gd name="T117" fmla="*/ 2147483646 h 6441"/>
                <a:gd name="T118" fmla="*/ 2147483646 w 9697"/>
                <a:gd name="T119" fmla="*/ 2147483646 h 6441"/>
                <a:gd name="T120" fmla="*/ 2147483646 w 9697"/>
                <a:gd name="T121" fmla="*/ 2147483646 h 6441"/>
                <a:gd name="T122" fmla="*/ 2147483646 w 9697"/>
                <a:gd name="T123" fmla="*/ 2147483646 h 6441"/>
                <a:gd name="T124" fmla="*/ 2147483646 w 9697"/>
                <a:gd name="T125" fmla="*/ 2147483646 h 64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697"/>
                <a:gd name="T190" fmla="*/ 0 h 6441"/>
                <a:gd name="T191" fmla="*/ 9697 w 9697"/>
                <a:gd name="T192" fmla="*/ 6441 h 644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697" h="6441">
                  <a:moveTo>
                    <a:pt x="0" y="2422"/>
                  </a:moveTo>
                  <a:lnTo>
                    <a:pt x="157" y="2756"/>
                  </a:lnTo>
                  <a:lnTo>
                    <a:pt x="313" y="3065"/>
                  </a:lnTo>
                  <a:lnTo>
                    <a:pt x="470" y="3286"/>
                  </a:lnTo>
                  <a:lnTo>
                    <a:pt x="626" y="3197"/>
                  </a:lnTo>
                  <a:lnTo>
                    <a:pt x="782" y="2671"/>
                  </a:lnTo>
                  <a:lnTo>
                    <a:pt x="938" y="2100"/>
                  </a:lnTo>
                  <a:lnTo>
                    <a:pt x="1096" y="1897"/>
                  </a:lnTo>
                  <a:lnTo>
                    <a:pt x="1252" y="2023"/>
                  </a:lnTo>
                  <a:lnTo>
                    <a:pt x="1408" y="2318"/>
                  </a:lnTo>
                  <a:lnTo>
                    <a:pt x="1564" y="2570"/>
                  </a:lnTo>
                  <a:lnTo>
                    <a:pt x="1721" y="2616"/>
                  </a:lnTo>
                  <a:lnTo>
                    <a:pt x="1877" y="2509"/>
                  </a:lnTo>
                  <a:lnTo>
                    <a:pt x="2034" y="2346"/>
                  </a:lnTo>
                  <a:lnTo>
                    <a:pt x="2190" y="2168"/>
                  </a:lnTo>
                  <a:lnTo>
                    <a:pt x="2347" y="2010"/>
                  </a:lnTo>
                  <a:lnTo>
                    <a:pt x="2503" y="1933"/>
                  </a:lnTo>
                  <a:lnTo>
                    <a:pt x="2659" y="1967"/>
                  </a:lnTo>
                  <a:lnTo>
                    <a:pt x="2815" y="1996"/>
                  </a:lnTo>
                  <a:lnTo>
                    <a:pt x="2973" y="1907"/>
                  </a:lnTo>
                  <a:lnTo>
                    <a:pt x="3129" y="1738"/>
                  </a:lnTo>
                  <a:lnTo>
                    <a:pt x="3285" y="1569"/>
                  </a:lnTo>
                  <a:lnTo>
                    <a:pt x="3441" y="1487"/>
                  </a:lnTo>
                  <a:lnTo>
                    <a:pt x="3598" y="1555"/>
                  </a:lnTo>
                  <a:lnTo>
                    <a:pt x="3754" y="1722"/>
                  </a:lnTo>
                  <a:lnTo>
                    <a:pt x="3910" y="1897"/>
                  </a:lnTo>
                  <a:lnTo>
                    <a:pt x="4067" y="1945"/>
                  </a:lnTo>
                  <a:lnTo>
                    <a:pt x="4224" y="1777"/>
                  </a:lnTo>
                  <a:lnTo>
                    <a:pt x="4380" y="1499"/>
                  </a:lnTo>
                  <a:lnTo>
                    <a:pt x="4536" y="1245"/>
                  </a:lnTo>
                  <a:lnTo>
                    <a:pt x="4692" y="1021"/>
                  </a:lnTo>
                  <a:lnTo>
                    <a:pt x="4849" y="810"/>
                  </a:lnTo>
                  <a:lnTo>
                    <a:pt x="5006" y="628"/>
                  </a:lnTo>
                  <a:lnTo>
                    <a:pt x="5162" y="484"/>
                  </a:lnTo>
                  <a:lnTo>
                    <a:pt x="5318" y="327"/>
                  </a:lnTo>
                  <a:lnTo>
                    <a:pt x="5475" y="129"/>
                  </a:lnTo>
                  <a:lnTo>
                    <a:pt x="5631" y="0"/>
                  </a:lnTo>
                  <a:lnTo>
                    <a:pt x="5787" y="59"/>
                  </a:lnTo>
                  <a:lnTo>
                    <a:pt x="5944" y="312"/>
                  </a:lnTo>
                  <a:lnTo>
                    <a:pt x="6101" y="699"/>
                  </a:lnTo>
                  <a:lnTo>
                    <a:pt x="6257" y="1021"/>
                  </a:lnTo>
                  <a:lnTo>
                    <a:pt x="6413" y="1116"/>
                  </a:lnTo>
                  <a:lnTo>
                    <a:pt x="6569" y="1104"/>
                  </a:lnTo>
                  <a:lnTo>
                    <a:pt x="6726" y="1150"/>
                  </a:lnTo>
                  <a:lnTo>
                    <a:pt x="6883" y="1313"/>
                  </a:lnTo>
                  <a:lnTo>
                    <a:pt x="7039" y="1595"/>
                  </a:lnTo>
                  <a:lnTo>
                    <a:pt x="7195" y="1879"/>
                  </a:lnTo>
                  <a:lnTo>
                    <a:pt x="7352" y="2060"/>
                  </a:lnTo>
                  <a:lnTo>
                    <a:pt x="7508" y="2235"/>
                  </a:lnTo>
                  <a:lnTo>
                    <a:pt x="7664" y="2498"/>
                  </a:lnTo>
                  <a:lnTo>
                    <a:pt x="7821" y="2749"/>
                  </a:lnTo>
                  <a:lnTo>
                    <a:pt x="7978" y="2907"/>
                  </a:lnTo>
                  <a:lnTo>
                    <a:pt x="8134" y="3155"/>
                  </a:lnTo>
                  <a:lnTo>
                    <a:pt x="8290" y="3652"/>
                  </a:lnTo>
                  <a:lnTo>
                    <a:pt x="8446" y="4180"/>
                  </a:lnTo>
                  <a:lnTo>
                    <a:pt x="8603" y="4486"/>
                  </a:lnTo>
                  <a:lnTo>
                    <a:pt x="8760" y="4570"/>
                  </a:lnTo>
                  <a:lnTo>
                    <a:pt x="8916" y="4529"/>
                  </a:lnTo>
                  <a:lnTo>
                    <a:pt x="9072" y="4613"/>
                  </a:lnTo>
                  <a:lnTo>
                    <a:pt x="9229" y="5019"/>
                  </a:lnTo>
                  <a:lnTo>
                    <a:pt x="9385" y="5578"/>
                  </a:lnTo>
                  <a:lnTo>
                    <a:pt x="9541" y="6074"/>
                  </a:lnTo>
                  <a:lnTo>
                    <a:pt x="9697" y="6441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8848911" y="3508002"/>
              <a:ext cx="1999632" cy="2085975"/>
            </a:xfrm>
            <a:custGeom>
              <a:avLst/>
              <a:gdLst>
                <a:gd name="T0" fmla="*/ 0 w 5945"/>
                <a:gd name="T1" fmla="*/ 2147483646 h 5256"/>
                <a:gd name="T2" fmla="*/ 2147483646 w 5945"/>
                <a:gd name="T3" fmla="*/ 2147483646 h 5256"/>
                <a:gd name="T4" fmla="*/ 2147483646 w 5945"/>
                <a:gd name="T5" fmla="*/ 2147483646 h 5256"/>
                <a:gd name="T6" fmla="*/ 2147483646 w 5945"/>
                <a:gd name="T7" fmla="*/ 2147483646 h 5256"/>
                <a:gd name="T8" fmla="*/ 2147483646 w 5945"/>
                <a:gd name="T9" fmla="*/ 2147483646 h 5256"/>
                <a:gd name="T10" fmla="*/ 2147483646 w 5945"/>
                <a:gd name="T11" fmla="*/ 2147483646 h 5256"/>
                <a:gd name="T12" fmla="*/ 2147483646 w 5945"/>
                <a:gd name="T13" fmla="*/ 2147483646 h 5256"/>
                <a:gd name="T14" fmla="*/ 2147483646 w 5945"/>
                <a:gd name="T15" fmla="*/ 2147483646 h 5256"/>
                <a:gd name="T16" fmla="*/ 2147483646 w 5945"/>
                <a:gd name="T17" fmla="*/ 2147483646 h 5256"/>
                <a:gd name="T18" fmla="*/ 2147483646 w 5945"/>
                <a:gd name="T19" fmla="*/ 2147483646 h 5256"/>
                <a:gd name="T20" fmla="*/ 2147483646 w 5945"/>
                <a:gd name="T21" fmla="*/ 2147483646 h 5256"/>
                <a:gd name="T22" fmla="*/ 2147483646 w 5945"/>
                <a:gd name="T23" fmla="*/ 2147483646 h 5256"/>
                <a:gd name="T24" fmla="*/ 2147483646 w 5945"/>
                <a:gd name="T25" fmla="*/ 2147483646 h 5256"/>
                <a:gd name="T26" fmla="*/ 2147483646 w 5945"/>
                <a:gd name="T27" fmla="*/ 2147483646 h 5256"/>
                <a:gd name="T28" fmla="*/ 2147483646 w 5945"/>
                <a:gd name="T29" fmla="*/ 2147483646 h 5256"/>
                <a:gd name="T30" fmla="*/ 2147483646 w 5945"/>
                <a:gd name="T31" fmla="*/ 2147483646 h 5256"/>
                <a:gd name="T32" fmla="*/ 2147483646 w 5945"/>
                <a:gd name="T33" fmla="*/ 2147483646 h 5256"/>
                <a:gd name="T34" fmla="*/ 2147483646 w 5945"/>
                <a:gd name="T35" fmla="*/ 2147483646 h 5256"/>
                <a:gd name="T36" fmla="*/ 2147483646 w 5945"/>
                <a:gd name="T37" fmla="*/ 2147483646 h 5256"/>
                <a:gd name="T38" fmla="*/ 2147483646 w 5945"/>
                <a:gd name="T39" fmla="*/ 2147483646 h 5256"/>
                <a:gd name="T40" fmla="*/ 2147483646 w 5945"/>
                <a:gd name="T41" fmla="*/ 2147483646 h 5256"/>
                <a:gd name="T42" fmla="*/ 2147483646 w 5945"/>
                <a:gd name="T43" fmla="*/ 2147483646 h 5256"/>
                <a:gd name="T44" fmla="*/ 2147483646 w 5945"/>
                <a:gd name="T45" fmla="*/ 2147483646 h 5256"/>
                <a:gd name="T46" fmla="*/ 2147483646 w 5945"/>
                <a:gd name="T47" fmla="*/ 2147483646 h 5256"/>
                <a:gd name="T48" fmla="*/ 2147483646 w 5945"/>
                <a:gd name="T49" fmla="*/ 2147483646 h 5256"/>
                <a:gd name="T50" fmla="*/ 2147483646 w 5945"/>
                <a:gd name="T51" fmla="*/ 2147483646 h 5256"/>
                <a:gd name="T52" fmla="*/ 2147483646 w 5945"/>
                <a:gd name="T53" fmla="*/ 2147483646 h 5256"/>
                <a:gd name="T54" fmla="*/ 2147483646 w 5945"/>
                <a:gd name="T55" fmla="*/ 2147483646 h 5256"/>
                <a:gd name="T56" fmla="*/ 2147483646 w 5945"/>
                <a:gd name="T57" fmla="*/ 2147483646 h 5256"/>
                <a:gd name="T58" fmla="*/ 2147483646 w 5945"/>
                <a:gd name="T59" fmla="*/ 2147483646 h 5256"/>
                <a:gd name="T60" fmla="*/ 2147483646 w 5945"/>
                <a:gd name="T61" fmla="*/ 2147483646 h 5256"/>
                <a:gd name="T62" fmla="*/ 2147483646 w 5945"/>
                <a:gd name="T63" fmla="*/ 2147483646 h 5256"/>
                <a:gd name="T64" fmla="*/ 2147483646 w 5945"/>
                <a:gd name="T65" fmla="*/ 2147483646 h 5256"/>
                <a:gd name="T66" fmla="*/ 2147483646 w 5945"/>
                <a:gd name="T67" fmla="*/ 2147483646 h 5256"/>
                <a:gd name="T68" fmla="*/ 2147483646 w 5945"/>
                <a:gd name="T69" fmla="*/ 2147483646 h 5256"/>
                <a:gd name="T70" fmla="*/ 2147483646 w 5945"/>
                <a:gd name="T71" fmla="*/ 2147483646 h 5256"/>
                <a:gd name="T72" fmla="*/ 2147483646 w 5945"/>
                <a:gd name="T73" fmla="*/ 2147483646 h 5256"/>
                <a:gd name="T74" fmla="*/ 2147483646 w 5945"/>
                <a:gd name="T75" fmla="*/ 2147483646 h 5256"/>
                <a:gd name="T76" fmla="*/ 2147483646 w 5945"/>
                <a:gd name="T77" fmla="*/ 0 h 52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45"/>
                <a:gd name="T118" fmla="*/ 0 h 5256"/>
                <a:gd name="T119" fmla="*/ 5945 w 5945"/>
                <a:gd name="T120" fmla="*/ 5256 h 52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45" h="5256">
                  <a:moveTo>
                    <a:pt x="0" y="1751"/>
                  </a:moveTo>
                  <a:lnTo>
                    <a:pt x="158" y="1980"/>
                  </a:lnTo>
                  <a:lnTo>
                    <a:pt x="314" y="2113"/>
                  </a:lnTo>
                  <a:lnTo>
                    <a:pt x="470" y="2200"/>
                  </a:lnTo>
                  <a:lnTo>
                    <a:pt x="626" y="2260"/>
                  </a:lnTo>
                  <a:lnTo>
                    <a:pt x="783" y="2310"/>
                  </a:lnTo>
                  <a:lnTo>
                    <a:pt x="939" y="2402"/>
                  </a:lnTo>
                  <a:lnTo>
                    <a:pt x="1096" y="2585"/>
                  </a:lnTo>
                  <a:lnTo>
                    <a:pt x="1253" y="2885"/>
                  </a:lnTo>
                  <a:lnTo>
                    <a:pt x="1409" y="3288"/>
                  </a:lnTo>
                  <a:lnTo>
                    <a:pt x="1565" y="3663"/>
                  </a:lnTo>
                  <a:lnTo>
                    <a:pt x="1721" y="3882"/>
                  </a:lnTo>
                  <a:lnTo>
                    <a:pt x="1878" y="3999"/>
                  </a:lnTo>
                  <a:lnTo>
                    <a:pt x="2035" y="4105"/>
                  </a:lnTo>
                  <a:lnTo>
                    <a:pt x="2191" y="4280"/>
                  </a:lnTo>
                  <a:lnTo>
                    <a:pt x="2347" y="4574"/>
                  </a:lnTo>
                  <a:lnTo>
                    <a:pt x="2504" y="4910"/>
                  </a:lnTo>
                  <a:lnTo>
                    <a:pt x="2660" y="5178"/>
                  </a:lnTo>
                  <a:lnTo>
                    <a:pt x="2816" y="5256"/>
                  </a:lnTo>
                  <a:lnTo>
                    <a:pt x="2973" y="5077"/>
                  </a:lnTo>
                  <a:lnTo>
                    <a:pt x="3130" y="4811"/>
                  </a:lnTo>
                  <a:lnTo>
                    <a:pt x="3286" y="4657"/>
                  </a:lnTo>
                  <a:lnTo>
                    <a:pt x="3442" y="4703"/>
                  </a:lnTo>
                  <a:lnTo>
                    <a:pt x="3598" y="4939"/>
                  </a:lnTo>
                  <a:lnTo>
                    <a:pt x="3755" y="5080"/>
                  </a:lnTo>
                  <a:lnTo>
                    <a:pt x="3912" y="4878"/>
                  </a:lnTo>
                  <a:lnTo>
                    <a:pt x="4068" y="4509"/>
                  </a:lnTo>
                  <a:lnTo>
                    <a:pt x="4224" y="4200"/>
                  </a:lnTo>
                  <a:lnTo>
                    <a:pt x="4381" y="3944"/>
                  </a:lnTo>
                  <a:lnTo>
                    <a:pt x="4537" y="3711"/>
                  </a:lnTo>
                  <a:lnTo>
                    <a:pt x="4693" y="3604"/>
                  </a:lnTo>
                  <a:lnTo>
                    <a:pt x="4850" y="3687"/>
                  </a:lnTo>
                  <a:lnTo>
                    <a:pt x="5007" y="3733"/>
                  </a:lnTo>
                  <a:lnTo>
                    <a:pt x="5163" y="3508"/>
                  </a:lnTo>
                  <a:lnTo>
                    <a:pt x="5319" y="3049"/>
                  </a:lnTo>
                  <a:lnTo>
                    <a:pt x="5475" y="2445"/>
                  </a:lnTo>
                  <a:lnTo>
                    <a:pt x="5632" y="1719"/>
                  </a:lnTo>
                  <a:lnTo>
                    <a:pt x="5788" y="888"/>
                  </a:lnTo>
                  <a:lnTo>
                    <a:pt x="5945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587062" y="2233239"/>
            <a:ext cx="5261481" cy="3062288"/>
            <a:chOff x="5587062" y="2233239"/>
            <a:chExt cx="5261481" cy="306228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587062" y="2233239"/>
              <a:ext cx="3261849" cy="1547813"/>
            </a:xfrm>
            <a:custGeom>
              <a:avLst/>
              <a:gdLst>
                <a:gd name="T0" fmla="*/ 0 w 9697"/>
                <a:gd name="T1" fmla="*/ 0 h 3900"/>
                <a:gd name="T2" fmla="*/ 2147483646 w 9697"/>
                <a:gd name="T3" fmla="*/ 2147483646 h 3900"/>
                <a:gd name="T4" fmla="*/ 2147483646 w 9697"/>
                <a:gd name="T5" fmla="*/ 2147483646 h 3900"/>
                <a:gd name="T6" fmla="*/ 2147483646 w 9697"/>
                <a:gd name="T7" fmla="*/ 2147483646 h 3900"/>
                <a:gd name="T8" fmla="*/ 2147483646 w 9697"/>
                <a:gd name="T9" fmla="*/ 2147483646 h 3900"/>
                <a:gd name="T10" fmla="*/ 2147483646 w 9697"/>
                <a:gd name="T11" fmla="*/ 2147483646 h 3900"/>
                <a:gd name="T12" fmla="*/ 2147483646 w 9697"/>
                <a:gd name="T13" fmla="*/ 2147483646 h 3900"/>
                <a:gd name="T14" fmla="*/ 2147483646 w 9697"/>
                <a:gd name="T15" fmla="*/ 2147483646 h 3900"/>
                <a:gd name="T16" fmla="*/ 2147483646 w 9697"/>
                <a:gd name="T17" fmla="*/ 2147483646 h 3900"/>
                <a:gd name="T18" fmla="*/ 2147483646 w 9697"/>
                <a:gd name="T19" fmla="*/ 2147483646 h 3900"/>
                <a:gd name="T20" fmla="*/ 2147483646 w 9697"/>
                <a:gd name="T21" fmla="*/ 2147483646 h 3900"/>
                <a:gd name="T22" fmla="*/ 2147483646 w 9697"/>
                <a:gd name="T23" fmla="*/ 2147483646 h 3900"/>
                <a:gd name="T24" fmla="*/ 2147483646 w 9697"/>
                <a:gd name="T25" fmla="*/ 2147483646 h 3900"/>
                <a:gd name="T26" fmla="*/ 2147483646 w 9697"/>
                <a:gd name="T27" fmla="*/ 2147483646 h 3900"/>
                <a:gd name="T28" fmla="*/ 2147483646 w 9697"/>
                <a:gd name="T29" fmla="*/ 2147483646 h 3900"/>
                <a:gd name="T30" fmla="*/ 2147483646 w 9697"/>
                <a:gd name="T31" fmla="*/ 2147483646 h 3900"/>
                <a:gd name="T32" fmla="*/ 2147483646 w 9697"/>
                <a:gd name="T33" fmla="*/ 2147483646 h 3900"/>
                <a:gd name="T34" fmla="*/ 2147483646 w 9697"/>
                <a:gd name="T35" fmla="*/ 2147483646 h 3900"/>
                <a:gd name="T36" fmla="*/ 2147483646 w 9697"/>
                <a:gd name="T37" fmla="*/ 2147483646 h 3900"/>
                <a:gd name="T38" fmla="*/ 2147483646 w 9697"/>
                <a:gd name="T39" fmla="*/ 2147483646 h 3900"/>
                <a:gd name="T40" fmla="*/ 2147483646 w 9697"/>
                <a:gd name="T41" fmla="*/ 2147483646 h 3900"/>
                <a:gd name="T42" fmla="*/ 2147483646 w 9697"/>
                <a:gd name="T43" fmla="*/ 2147483646 h 3900"/>
                <a:gd name="T44" fmla="*/ 2147483646 w 9697"/>
                <a:gd name="T45" fmla="*/ 2147483646 h 3900"/>
                <a:gd name="T46" fmla="*/ 2147483646 w 9697"/>
                <a:gd name="T47" fmla="*/ 2147483646 h 3900"/>
                <a:gd name="T48" fmla="*/ 2147483646 w 9697"/>
                <a:gd name="T49" fmla="*/ 2147483646 h 3900"/>
                <a:gd name="T50" fmla="*/ 2147483646 w 9697"/>
                <a:gd name="T51" fmla="*/ 2147483646 h 3900"/>
                <a:gd name="T52" fmla="*/ 2147483646 w 9697"/>
                <a:gd name="T53" fmla="*/ 2147483646 h 3900"/>
                <a:gd name="T54" fmla="*/ 2147483646 w 9697"/>
                <a:gd name="T55" fmla="*/ 2147483646 h 3900"/>
                <a:gd name="T56" fmla="*/ 2147483646 w 9697"/>
                <a:gd name="T57" fmla="*/ 2147483646 h 3900"/>
                <a:gd name="T58" fmla="*/ 2147483646 w 9697"/>
                <a:gd name="T59" fmla="*/ 2147483646 h 3900"/>
                <a:gd name="T60" fmla="*/ 2147483646 w 9697"/>
                <a:gd name="T61" fmla="*/ 2147483646 h 3900"/>
                <a:gd name="T62" fmla="*/ 2147483646 w 9697"/>
                <a:gd name="T63" fmla="*/ 2147483646 h 3900"/>
                <a:gd name="T64" fmla="*/ 2147483646 w 9697"/>
                <a:gd name="T65" fmla="*/ 2147483646 h 3900"/>
                <a:gd name="T66" fmla="*/ 2147483646 w 9697"/>
                <a:gd name="T67" fmla="*/ 2147483646 h 3900"/>
                <a:gd name="T68" fmla="*/ 2147483646 w 9697"/>
                <a:gd name="T69" fmla="*/ 2147483646 h 3900"/>
                <a:gd name="T70" fmla="*/ 2147483646 w 9697"/>
                <a:gd name="T71" fmla="*/ 2147483646 h 3900"/>
                <a:gd name="T72" fmla="*/ 2147483646 w 9697"/>
                <a:gd name="T73" fmla="*/ 2147483646 h 3900"/>
                <a:gd name="T74" fmla="*/ 2147483646 w 9697"/>
                <a:gd name="T75" fmla="*/ 2147483646 h 3900"/>
                <a:gd name="T76" fmla="*/ 2147483646 w 9697"/>
                <a:gd name="T77" fmla="*/ 2147483646 h 3900"/>
                <a:gd name="T78" fmla="*/ 2147483646 w 9697"/>
                <a:gd name="T79" fmla="*/ 2147483646 h 3900"/>
                <a:gd name="T80" fmla="*/ 2147483646 w 9697"/>
                <a:gd name="T81" fmla="*/ 2147483646 h 3900"/>
                <a:gd name="T82" fmla="*/ 2147483646 w 9697"/>
                <a:gd name="T83" fmla="*/ 2147483646 h 3900"/>
                <a:gd name="T84" fmla="*/ 2147483646 w 9697"/>
                <a:gd name="T85" fmla="*/ 2147483646 h 3900"/>
                <a:gd name="T86" fmla="*/ 2147483646 w 9697"/>
                <a:gd name="T87" fmla="*/ 2147483646 h 3900"/>
                <a:gd name="T88" fmla="*/ 2147483646 w 9697"/>
                <a:gd name="T89" fmla="*/ 2147483646 h 3900"/>
                <a:gd name="T90" fmla="*/ 2147483646 w 9697"/>
                <a:gd name="T91" fmla="*/ 2147483646 h 3900"/>
                <a:gd name="T92" fmla="*/ 2147483646 w 9697"/>
                <a:gd name="T93" fmla="*/ 2147483646 h 3900"/>
                <a:gd name="T94" fmla="*/ 2147483646 w 9697"/>
                <a:gd name="T95" fmla="*/ 2147483646 h 3900"/>
                <a:gd name="T96" fmla="*/ 2147483646 w 9697"/>
                <a:gd name="T97" fmla="*/ 2147483646 h 3900"/>
                <a:gd name="T98" fmla="*/ 2147483646 w 9697"/>
                <a:gd name="T99" fmla="*/ 2147483646 h 3900"/>
                <a:gd name="T100" fmla="*/ 2147483646 w 9697"/>
                <a:gd name="T101" fmla="*/ 2147483646 h 3900"/>
                <a:gd name="T102" fmla="*/ 2147483646 w 9697"/>
                <a:gd name="T103" fmla="*/ 2147483646 h 3900"/>
                <a:gd name="T104" fmla="*/ 2147483646 w 9697"/>
                <a:gd name="T105" fmla="*/ 2147483646 h 3900"/>
                <a:gd name="T106" fmla="*/ 2147483646 w 9697"/>
                <a:gd name="T107" fmla="*/ 2147483646 h 3900"/>
                <a:gd name="T108" fmla="*/ 2147483646 w 9697"/>
                <a:gd name="T109" fmla="*/ 2147483646 h 3900"/>
                <a:gd name="T110" fmla="*/ 2147483646 w 9697"/>
                <a:gd name="T111" fmla="*/ 2147483646 h 3900"/>
                <a:gd name="T112" fmla="*/ 2147483646 w 9697"/>
                <a:gd name="T113" fmla="*/ 2147483646 h 3900"/>
                <a:gd name="T114" fmla="*/ 2147483646 w 9697"/>
                <a:gd name="T115" fmla="*/ 2147483646 h 3900"/>
                <a:gd name="T116" fmla="*/ 2147483646 w 9697"/>
                <a:gd name="T117" fmla="*/ 2147483646 h 3900"/>
                <a:gd name="T118" fmla="*/ 2147483646 w 9697"/>
                <a:gd name="T119" fmla="*/ 2147483646 h 3900"/>
                <a:gd name="T120" fmla="*/ 2147483646 w 9697"/>
                <a:gd name="T121" fmla="*/ 2147483646 h 3900"/>
                <a:gd name="T122" fmla="*/ 2147483646 w 9697"/>
                <a:gd name="T123" fmla="*/ 2147483646 h 3900"/>
                <a:gd name="T124" fmla="*/ 2147483646 w 9697"/>
                <a:gd name="T125" fmla="*/ 2147483646 h 39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697"/>
                <a:gd name="T190" fmla="*/ 0 h 3900"/>
                <a:gd name="T191" fmla="*/ 9697 w 9697"/>
                <a:gd name="T192" fmla="*/ 3900 h 390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697" h="3900">
                  <a:moveTo>
                    <a:pt x="0" y="0"/>
                  </a:moveTo>
                  <a:lnTo>
                    <a:pt x="157" y="10"/>
                  </a:lnTo>
                  <a:lnTo>
                    <a:pt x="313" y="19"/>
                  </a:lnTo>
                  <a:lnTo>
                    <a:pt x="470" y="29"/>
                  </a:lnTo>
                  <a:lnTo>
                    <a:pt x="626" y="38"/>
                  </a:lnTo>
                  <a:lnTo>
                    <a:pt x="782" y="48"/>
                  </a:lnTo>
                  <a:lnTo>
                    <a:pt x="938" y="58"/>
                  </a:lnTo>
                  <a:lnTo>
                    <a:pt x="1096" y="68"/>
                  </a:lnTo>
                  <a:lnTo>
                    <a:pt x="1252" y="78"/>
                  </a:lnTo>
                  <a:lnTo>
                    <a:pt x="1408" y="89"/>
                  </a:lnTo>
                  <a:lnTo>
                    <a:pt x="1564" y="101"/>
                  </a:lnTo>
                  <a:lnTo>
                    <a:pt x="1721" y="113"/>
                  </a:lnTo>
                  <a:lnTo>
                    <a:pt x="1877" y="126"/>
                  </a:lnTo>
                  <a:lnTo>
                    <a:pt x="2034" y="139"/>
                  </a:lnTo>
                  <a:lnTo>
                    <a:pt x="2190" y="154"/>
                  </a:lnTo>
                  <a:lnTo>
                    <a:pt x="2347" y="170"/>
                  </a:lnTo>
                  <a:lnTo>
                    <a:pt x="2503" y="187"/>
                  </a:lnTo>
                  <a:lnTo>
                    <a:pt x="2659" y="205"/>
                  </a:lnTo>
                  <a:lnTo>
                    <a:pt x="2815" y="225"/>
                  </a:lnTo>
                  <a:lnTo>
                    <a:pt x="2973" y="247"/>
                  </a:lnTo>
                  <a:lnTo>
                    <a:pt x="3129" y="271"/>
                  </a:lnTo>
                  <a:lnTo>
                    <a:pt x="3285" y="296"/>
                  </a:lnTo>
                  <a:lnTo>
                    <a:pt x="3441" y="323"/>
                  </a:lnTo>
                  <a:lnTo>
                    <a:pt x="3598" y="353"/>
                  </a:lnTo>
                  <a:lnTo>
                    <a:pt x="3754" y="385"/>
                  </a:lnTo>
                  <a:lnTo>
                    <a:pt x="3910" y="419"/>
                  </a:lnTo>
                  <a:lnTo>
                    <a:pt x="4067" y="456"/>
                  </a:lnTo>
                  <a:lnTo>
                    <a:pt x="4224" y="496"/>
                  </a:lnTo>
                  <a:lnTo>
                    <a:pt x="4380" y="539"/>
                  </a:lnTo>
                  <a:lnTo>
                    <a:pt x="4536" y="585"/>
                  </a:lnTo>
                  <a:lnTo>
                    <a:pt x="4692" y="634"/>
                  </a:lnTo>
                  <a:lnTo>
                    <a:pt x="4849" y="686"/>
                  </a:lnTo>
                  <a:lnTo>
                    <a:pt x="5006" y="742"/>
                  </a:lnTo>
                  <a:lnTo>
                    <a:pt x="5162" y="802"/>
                  </a:lnTo>
                  <a:lnTo>
                    <a:pt x="5318" y="864"/>
                  </a:lnTo>
                  <a:lnTo>
                    <a:pt x="5475" y="931"/>
                  </a:lnTo>
                  <a:lnTo>
                    <a:pt x="5631" y="1001"/>
                  </a:lnTo>
                  <a:lnTo>
                    <a:pt x="5787" y="1076"/>
                  </a:lnTo>
                  <a:lnTo>
                    <a:pt x="5944" y="1154"/>
                  </a:lnTo>
                  <a:lnTo>
                    <a:pt x="6101" y="1235"/>
                  </a:lnTo>
                  <a:lnTo>
                    <a:pt x="6257" y="1322"/>
                  </a:lnTo>
                  <a:lnTo>
                    <a:pt x="6413" y="1411"/>
                  </a:lnTo>
                  <a:lnTo>
                    <a:pt x="6569" y="1504"/>
                  </a:lnTo>
                  <a:lnTo>
                    <a:pt x="6726" y="1600"/>
                  </a:lnTo>
                  <a:lnTo>
                    <a:pt x="6883" y="1700"/>
                  </a:lnTo>
                  <a:lnTo>
                    <a:pt x="7039" y="1803"/>
                  </a:lnTo>
                  <a:lnTo>
                    <a:pt x="7195" y="1909"/>
                  </a:lnTo>
                  <a:lnTo>
                    <a:pt x="7352" y="2019"/>
                  </a:lnTo>
                  <a:lnTo>
                    <a:pt x="7508" y="2131"/>
                  </a:lnTo>
                  <a:lnTo>
                    <a:pt x="7664" y="2246"/>
                  </a:lnTo>
                  <a:lnTo>
                    <a:pt x="7821" y="2364"/>
                  </a:lnTo>
                  <a:lnTo>
                    <a:pt x="7978" y="2485"/>
                  </a:lnTo>
                  <a:lnTo>
                    <a:pt x="8134" y="2607"/>
                  </a:lnTo>
                  <a:lnTo>
                    <a:pt x="8290" y="2731"/>
                  </a:lnTo>
                  <a:lnTo>
                    <a:pt x="8446" y="2857"/>
                  </a:lnTo>
                  <a:lnTo>
                    <a:pt x="8603" y="2985"/>
                  </a:lnTo>
                  <a:lnTo>
                    <a:pt x="8760" y="3113"/>
                  </a:lnTo>
                  <a:lnTo>
                    <a:pt x="8916" y="3243"/>
                  </a:lnTo>
                  <a:lnTo>
                    <a:pt x="9072" y="3373"/>
                  </a:lnTo>
                  <a:lnTo>
                    <a:pt x="9229" y="3505"/>
                  </a:lnTo>
                  <a:lnTo>
                    <a:pt x="9385" y="3637"/>
                  </a:lnTo>
                  <a:lnTo>
                    <a:pt x="9541" y="3768"/>
                  </a:lnTo>
                  <a:lnTo>
                    <a:pt x="9697" y="3900"/>
                  </a:lnTo>
                </a:path>
              </a:pathLst>
            </a:custGeom>
            <a:noFill/>
            <a:ln w="19050">
              <a:solidFill>
                <a:srgbClr val="00853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2F6231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848911" y="3781052"/>
              <a:ext cx="1999632" cy="1514475"/>
            </a:xfrm>
            <a:custGeom>
              <a:avLst/>
              <a:gdLst>
                <a:gd name="T0" fmla="*/ 0 w 5945"/>
                <a:gd name="T1" fmla="*/ 0 h 3815"/>
                <a:gd name="T2" fmla="*/ 2147483646 w 5945"/>
                <a:gd name="T3" fmla="*/ 2147483646 h 3815"/>
                <a:gd name="T4" fmla="*/ 2147483646 w 5945"/>
                <a:gd name="T5" fmla="*/ 2147483646 h 3815"/>
                <a:gd name="T6" fmla="*/ 2147483646 w 5945"/>
                <a:gd name="T7" fmla="*/ 2147483646 h 3815"/>
                <a:gd name="T8" fmla="*/ 2147483646 w 5945"/>
                <a:gd name="T9" fmla="*/ 2147483646 h 3815"/>
                <a:gd name="T10" fmla="*/ 2147483646 w 5945"/>
                <a:gd name="T11" fmla="*/ 2147483646 h 3815"/>
                <a:gd name="T12" fmla="*/ 2147483646 w 5945"/>
                <a:gd name="T13" fmla="*/ 2147483646 h 3815"/>
                <a:gd name="T14" fmla="*/ 2147483646 w 5945"/>
                <a:gd name="T15" fmla="*/ 2147483646 h 3815"/>
                <a:gd name="T16" fmla="*/ 2147483646 w 5945"/>
                <a:gd name="T17" fmla="*/ 2147483646 h 3815"/>
                <a:gd name="T18" fmla="*/ 2147483646 w 5945"/>
                <a:gd name="T19" fmla="*/ 2147483646 h 3815"/>
                <a:gd name="T20" fmla="*/ 2147483646 w 5945"/>
                <a:gd name="T21" fmla="*/ 2147483646 h 3815"/>
                <a:gd name="T22" fmla="*/ 2147483646 w 5945"/>
                <a:gd name="T23" fmla="*/ 2147483646 h 3815"/>
                <a:gd name="T24" fmla="*/ 2147483646 w 5945"/>
                <a:gd name="T25" fmla="*/ 2147483646 h 3815"/>
                <a:gd name="T26" fmla="*/ 2147483646 w 5945"/>
                <a:gd name="T27" fmla="*/ 2147483646 h 3815"/>
                <a:gd name="T28" fmla="*/ 2147483646 w 5945"/>
                <a:gd name="T29" fmla="*/ 2147483646 h 3815"/>
                <a:gd name="T30" fmla="*/ 2147483646 w 5945"/>
                <a:gd name="T31" fmla="*/ 2147483646 h 3815"/>
                <a:gd name="T32" fmla="*/ 2147483646 w 5945"/>
                <a:gd name="T33" fmla="*/ 2147483646 h 3815"/>
                <a:gd name="T34" fmla="*/ 2147483646 w 5945"/>
                <a:gd name="T35" fmla="*/ 2147483646 h 3815"/>
                <a:gd name="T36" fmla="*/ 2147483646 w 5945"/>
                <a:gd name="T37" fmla="*/ 2147483646 h 3815"/>
                <a:gd name="T38" fmla="*/ 2147483646 w 5945"/>
                <a:gd name="T39" fmla="*/ 2147483646 h 3815"/>
                <a:gd name="T40" fmla="*/ 2147483646 w 5945"/>
                <a:gd name="T41" fmla="*/ 2147483646 h 3815"/>
                <a:gd name="T42" fmla="*/ 2147483646 w 5945"/>
                <a:gd name="T43" fmla="*/ 2147483646 h 3815"/>
                <a:gd name="T44" fmla="*/ 2147483646 w 5945"/>
                <a:gd name="T45" fmla="*/ 2147483646 h 3815"/>
                <a:gd name="T46" fmla="*/ 2147483646 w 5945"/>
                <a:gd name="T47" fmla="*/ 2147483646 h 3815"/>
                <a:gd name="T48" fmla="*/ 2147483646 w 5945"/>
                <a:gd name="T49" fmla="*/ 2147483646 h 3815"/>
                <a:gd name="T50" fmla="*/ 2147483646 w 5945"/>
                <a:gd name="T51" fmla="*/ 2147483646 h 3815"/>
                <a:gd name="T52" fmla="*/ 2147483646 w 5945"/>
                <a:gd name="T53" fmla="*/ 2147483646 h 3815"/>
                <a:gd name="T54" fmla="*/ 2147483646 w 5945"/>
                <a:gd name="T55" fmla="*/ 2147483646 h 3815"/>
                <a:gd name="T56" fmla="*/ 2147483646 w 5945"/>
                <a:gd name="T57" fmla="*/ 2147483646 h 3815"/>
                <a:gd name="T58" fmla="*/ 2147483646 w 5945"/>
                <a:gd name="T59" fmla="*/ 2147483646 h 3815"/>
                <a:gd name="T60" fmla="*/ 2147483646 w 5945"/>
                <a:gd name="T61" fmla="*/ 2147483646 h 3815"/>
                <a:gd name="T62" fmla="*/ 2147483646 w 5945"/>
                <a:gd name="T63" fmla="*/ 2147483646 h 3815"/>
                <a:gd name="T64" fmla="*/ 2147483646 w 5945"/>
                <a:gd name="T65" fmla="*/ 2147483646 h 3815"/>
                <a:gd name="T66" fmla="*/ 2147483646 w 5945"/>
                <a:gd name="T67" fmla="*/ 2147483646 h 3815"/>
                <a:gd name="T68" fmla="*/ 2147483646 w 5945"/>
                <a:gd name="T69" fmla="*/ 2147483646 h 3815"/>
                <a:gd name="T70" fmla="*/ 2147483646 w 5945"/>
                <a:gd name="T71" fmla="*/ 2147483646 h 3815"/>
                <a:gd name="T72" fmla="*/ 2147483646 w 5945"/>
                <a:gd name="T73" fmla="*/ 2147483646 h 3815"/>
                <a:gd name="T74" fmla="*/ 2147483646 w 5945"/>
                <a:gd name="T75" fmla="*/ 2147483646 h 3815"/>
                <a:gd name="T76" fmla="*/ 2147483646 w 5945"/>
                <a:gd name="T77" fmla="*/ 2147483646 h 38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45"/>
                <a:gd name="T118" fmla="*/ 0 h 3815"/>
                <a:gd name="T119" fmla="*/ 5945 w 5945"/>
                <a:gd name="T120" fmla="*/ 3815 h 381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45" h="3815">
                  <a:moveTo>
                    <a:pt x="0" y="0"/>
                  </a:moveTo>
                  <a:lnTo>
                    <a:pt x="158" y="131"/>
                  </a:lnTo>
                  <a:lnTo>
                    <a:pt x="314" y="261"/>
                  </a:lnTo>
                  <a:lnTo>
                    <a:pt x="470" y="391"/>
                  </a:lnTo>
                  <a:lnTo>
                    <a:pt x="626" y="520"/>
                  </a:lnTo>
                  <a:lnTo>
                    <a:pt x="783" y="649"/>
                  </a:lnTo>
                  <a:lnTo>
                    <a:pt x="939" y="775"/>
                  </a:lnTo>
                  <a:lnTo>
                    <a:pt x="1096" y="900"/>
                  </a:lnTo>
                  <a:lnTo>
                    <a:pt x="1253" y="1024"/>
                  </a:lnTo>
                  <a:lnTo>
                    <a:pt x="1409" y="1146"/>
                  </a:lnTo>
                  <a:lnTo>
                    <a:pt x="1565" y="1266"/>
                  </a:lnTo>
                  <a:lnTo>
                    <a:pt x="1721" y="1383"/>
                  </a:lnTo>
                  <a:lnTo>
                    <a:pt x="1878" y="1499"/>
                  </a:lnTo>
                  <a:lnTo>
                    <a:pt x="2035" y="1613"/>
                  </a:lnTo>
                  <a:lnTo>
                    <a:pt x="2191" y="1725"/>
                  </a:lnTo>
                  <a:lnTo>
                    <a:pt x="2347" y="1834"/>
                  </a:lnTo>
                  <a:lnTo>
                    <a:pt x="2504" y="1940"/>
                  </a:lnTo>
                  <a:lnTo>
                    <a:pt x="2660" y="2045"/>
                  </a:lnTo>
                  <a:lnTo>
                    <a:pt x="2816" y="2146"/>
                  </a:lnTo>
                  <a:lnTo>
                    <a:pt x="2973" y="2246"/>
                  </a:lnTo>
                  <a:lnTo>
                    <a:pt x="3130" y="2343"/>
                  </a:lnTo>
                  <a:lnTo>
                    <a:pt x="3286" y="2438"/>
                  </a:lnTo>
                  <a:lnTo>
                    <a:pt x="3442" y="2530"/>
                  </a:lnTo>
                  <a:lnTo>
                    <a:pt x="3598" y="2621"/>
                  </a:lnTo>
                  <a:lnTo>
                    <a:pt x="3755" y="2710"/>
                  </a:lnTo>
                  <a:lnTo>
                    <a:pt x="3912" y="2796"/>
                  </a:lnTo>
                  <a:lnTo>
                    <a:pt x="4068" y="2881"/>
                  </a:lnTo>
                  <a:lnTo>
                    <a:pt x="4224" y="2964"/>
                  </a:lnTo>
                  <a:lnTo>
                    <a:pt x="4381" y="3046"/>
                  </a:lnTo>
                  <a:lnTo>
                    <a:pt x="4537" y="3126"/>
                  </a:lnTo>
                  <a:lnTo>
                    <a:pt x="4693" y="3205"/>
                  </a:lnTo>
                  <a:lnTo>
                    <a:pt x="4850" y="3283"/>
                  </a:lnTo>
                  <a:lnTo>
                    <a:pt x="5007" y="3361"/>
                  </a:lnTo>
                  <a:lnTo>
                    <a:pt x="5163" y="3437"/>
                  </a:lnTo>
                  <a:lnTo>
                    <a:pt x="5319" y="3513"/>
                  </a:lnTo>
                  <a:lnTo>
                    <a:pt x="5475" y="3589"/>
                  </a:lnTo>
                  <a:lnTo>
                    <a:pt x="5632" y="3664"/>
                  </a:lnTo>
                  <a:lnTo>
                    <a:pt x="5788" y="3739"/>
                  </a:lnTo>
                  <a:lnTo>
                    <a:pt x="5945" y="3815"/>
                  </a:lnTo>
                </a:path>
              </a:pathLst>
            </a:custGeom>
            <a:noFill/>
            <a:ln w="19050">
              <a:solidFill>
                <a:srgbClr val="00853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54766" y="1487114"/>
            <a:ext cx="5327418" cy="4525963"/>
            <a:chOff x="5554766" y="1487114"/>
            <a:chExt cx="5327418" cy="4525963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618012" y="2590427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554766" y="2553914"/>
              <a:ext cx="63246" cy="74613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9" y="33"/>
                  </a:lnTo>
                  <a:lnTo>
                    <a:pt x="157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1"/>
                  </a:lnTo>
                  <a:lnTo>
                    <a:pt x="5" y="127"/>
                  </a:lnTo>
                  <a:lnTo>
                    <a:pt x="12" y="142"/>
                  </a:lnTo>
                  <a:lnTo>
                    <a:pt x="22" y="156"/>
                  </a:lnTo>
                  <a:lnTo>
                    <a:pt x="34" y="167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8"/>
                  </a:lnTo>
                  <a:lnTo>
                    <a:pt x="95" y="190"/>
                  </a:lnTo>
                  <a:lnTo>
                    <a:pt x="111" y="188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7" y="167"/>
                  </a:lnTo>
                  <a:lnTo>
                    <a:pt x="169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5722972" y="2696789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5659726" y="2658689"/>
              <a:ext cx="63246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6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3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829278" y="346990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5764687" y="3431802"/>
              <a:ext cx="64591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1" y="189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934239" y="200305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869647" y="1966539"/>
              <a:ext cx="64591" cy="74613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90" y="79"/>
                  </a:lnTo>
                  <a:lnTo>
                    <a:pt x="186" y="63"/>
                  </a:lnTo>
                  <a:lnTo>
                    <a:pt x="179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9" y="143"/>
                  </a:lnTo>
                  <a:lnTo>
                    <a:pt x="186" y="128"/>
                  </a:lnTo>
                  <a:lnTo>
                    <a:pt x="190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6039199" y="2398339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975954" y="2361827"/>
              <a:ext cx="63245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4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3"/>
                  </a:lnTo>
                  <a:lnTo>
                    <a:pt x="156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4"/>
                  </a:lnTo>
                  <a:lnTo>
                    <a:pt x="1" y="111"/>
                  </a:lnTo>
                  <a:lnTo>
                    <a:pt x="5" y="127"/>
                  </a:lnTo>
                  <a:lnTo>
                    <a:pt x="12" y="142"/>
                  </a:lnTo>
                  <a:lnTo>
                    <a:pt x="22" y="156"/>
                  </a:lnTo>
                  <a:lnTo>
                    <a:pt x="34" y="167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8"/>
                  </a:lnTo>
                  <a:lnTo>
                    <a:pt x="95" y="190"/>
                  </a:lnTo>
                  <a:lnTo>
                    <a:pt x="111" y="188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7"/>
                  </a:lnTo>
                  <a:lnTo>
                    <a:pt x="168" y="156"/>
                  </a:lnTo>
                  <a:lnTo>
                    <a:pt x="177" y="142"/>
                  </a:lnTo>
                  <a:lnTo>
                    <a:pt x="184" y="127"/>
                  </a:lnTo>
                  <a:lnTo>
                    <a:pt x="188" y="111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6144160" y="2901577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6080915" y="2863477"/>
              <a:ext cx="63245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6250466" y="2584077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185875" y="2545977"/>
              <a:ext cx="64591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8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8"/>
                  </a:lnTo>
                  <a:lnTo>
                    <a:pt x="5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1" y="189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6355427" y="2534864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290835" y="2496764"/>
              <a:ext cx="64591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6460387" y="2258639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6395796" y="2220539"/>
              <a:ext cx="64591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1"/>
                  </a:lnTo>
                  <a:lnTo>
                    <a:pt x="5" y="127"/>
                  </a:lnTo>
                  <a:lnTo>
                    <a:pt x="12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8"/>
                  </a:lnTo>
                  <a:lnTo>
                    <a:pt x="95" y="190"/>
                  </a:lnTo>
                  <a:lnTo>
                    <a:pt x="111" y="188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2"/>
                  </a:lnTo>
                  <a:lnTo>
                    <a:pt x="184" y="127"/>
                  </a:lnTo>
                  <a:lnTo>
                    <a:pt x="188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6565348" y="2601539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6502102" y="2563439"/>
              <a:ext cx="63246" cy="74613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6670308" y="2345952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607062" y="2307852"/>
              <a:ext cx="63246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6"/>
                  </a:moveTo>
                  <a:lnTo>
                    <a:pt x="188" y="80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8"/>
                  </a:lnTo>
                  <a:lnTo>
                    <a:pt x="5" y="63"/>
                  </a:lnTo>
                  <a:lnTo>
                    <a:pt x="1" y="80"/>
                  </a:lnTo>
                  <a:lnTo>
                    <a:pt x="0" y="96"/>
                  </a:lnTo>
                  <a:lnTo>
                    <a:pt x="1" y="113"/>
                  </a:lnTo>
                  <a:lnTo>
                    <a:pt x="5" y="129"/>
                  </a:lnTo>
                  <a:lnTo>
                    <a:pt x="12" y="144"/>
                  </a:lnTo>
                  <a:lnTo>
                    <a:pt x="22" y="157"/>
                  </a:lnTo>
                  <a:lnTo>
                    <a:pt x="34" y="169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90"/>
                  </a:lnTo>
                  <a:lnTo>
                    <a:pt x="95" y="191"/>
                  </a:lnTo>
                  <a:lnTo>
                    <a:pt x="111" y="190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9"/>
                  </a:lnTo>
                  <a:lnTo>
                    <a:pt x="168" y="157"/>
                  </a:lnTo>
                  <a:lnTo>
                    <a:pt x="177" y="144"/>
                  </a:lnTo>
                  <a:lnTo>
                    <a:pt x="184" y="129"/>
                  </a:lnTo>
                  <a:lnTo>
                    <a:pt x="188" y="113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6776614" y="211576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6712023" y="2077664"/>
              <a:ext cx="64591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6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3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6881574" y="2285627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6816983" y="2247527"/>
              <a:ext cx="64591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5"/>
                  </a:moveTo>
                  <a:lnTo>
                    <a:pt x="188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3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3"/>
                  </a:lnTo>
                  <a:lnTo>
                    <a:pt x="22" y="34"/>
                  </a:lnTo>
                  <a:lnTo>
                    <a:pt x="12" y="48"/>
                  </a:lnTo>
                  <a:lnTo>
                    <a:pt x="5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1" y="189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6986535" y="2633289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6921944" y="2596777"/>
              <a:ext cx="64591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7091495" y="211100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7028250" y="2072902"/>
              <a:ext cx="63245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8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8"/>
                  </a:lnTo>
                  <a:lnTo>
                    <a:pt x="5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1" y="189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7196456" y="208401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133211" y="2047502"/>
              <a:ext cx="63245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7302762" y="1834777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238171" y="1796677"/>
              <a:ext cx="64591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1" y="189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7407723" y="1926852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7343132" y="1888752"/>
              <a:ext cx="64591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6"/>
                  </a:moveTo>
                  <a:lnTo>
                    <a:pt x="189" y="79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9"/>
                  </a:lnTo>
                  <a:lnTo>
                    <a:pt x="0" y="96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9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9"/>
                  </a:lnTo>
                  <a:lnTo>
                    <a:pt x="168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7512683" y="1525214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7449437" y="1487114"/>
              <a:ext cx="63246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6"/>
                  </a:moveTo>
                  <a:lnTo>
                    <a:pt x="188" y="80"/>
                  </a:lnTo>
                  <a:lnTo>
                    <a:pt x="184" y="64"/>
                  </a:lnTo>
                  <a:lnTo>
                    <a:pt x="177" y="49"/>
                  </a:lnTo>
                  <a:lnTo>
                    <a:pt x="168" y="35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5"/>
                  </a:lnTo>
                  <a:lnTo>
                    <a:pt x="12" y="49"/>
                  </a:lnTo>
                  <a:lnTo>
                    <a:pt x="5" y="64"/>
                  </a:lnTo>
                  <a:lnTo>
                    <a:pt x="1" y="80"/>
                  </a:lnTo>
                  <a:lnTo>
                    <a:pt x="0" y="96"/>
                  </a:lnTo>
                  <a:lnTo>
                    <a:pt x="1" y="113"/>
                  </a:lnTo>
                  <a:lnTo>
                    <a:pt x="5" y="129"/>
                  </a:lnTo>
                  <a:lnTo>
                    <a:pt x="12" y="144"/>
                  </a:lnTo>
                  <a:lnTo>
                    <a:pt x="22" y="157"/>
                  </a:lnTo>
                  <a:lnTo>
                    <a:pt x="34" y="169"/>
                  </a:lnTo>
                  <a:lnTo>
                    <a:pt x="47" y="179"/>
                  </a:lnTo>
                  <a:lnTo>
                    <a:pt x="62" y="186"/>
                  </a:lnTo>
                  <a:lnTo>
                    <a:pt x="78" y="190"/>
                  </a:lnTo>
                  <a:lnTo>
                    <a:pt x="95" y="191"/>
                  </a:lnTo>
                  <a:lnTo>
                    <a:pt x="111" y="190"/>
                  </a:lnTo>
                  <a:lnTo>
                    <a:pt x="127" y="186"/>
                  </a:lnTo>
                  <a:lnTo>
                    <a:pt x="142" y="179"/>
                  </a:lnTo>
                  <a:lnTo>
                    <a:pt x="156" y="169"/>
                  </a:lnTo>
                  <a:lnTo>
                    <a:pt x="168" y="157"/>
                  </a:lnTo>
                  <a:lnTo>
                    <a:pt x="177" y="144"/>
                  </a:lnTo>
                  <a:lnTo>
                    <a:pt x="184" y="129"/>
                  </a:lnTo>
                  <a:lnTo>
                    <a:pt x="188" y="113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7617644" y="1622052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7554398" y="1583952"/>
              <a:ext cx="63246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7723949" y="2353889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7659358" y="2315789"/>
              <a:ext cx="64591" cy="74613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6"/>
                  </a:moveTo>
                  <a:lnTo>
                    <a:pt x="188" y="79"/>
                  </a:lnTo>
                  <a:lnTo>
                    <a:pt x="184" y="63"/>
                  </a:lnTo>
                  <a:lnTo>
                    <a:pt x="177" y="47"/>
                  </a:lnTo>
                  <a:lnTo>
                    <a:pt x="168" y="33"/>
                  </a:lnTo>
                  <a:lnTo>
                    <a:pt x="156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2" y="47"/>
                  </a:lnTo>
                  <a:lnTo>
                    <a:pt x="5" y="63"/>
                  </a:lnTo>
                  <a:lnTo>
                    <a:pt x="1" y="79"/>
                  </a:lnTo>
                  <a:lnTo>
                    <a:pt x="0" y="96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1" y="189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7828910" y="197130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7764319" y="1933202"/>
              <a:ext cx="64591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7933870" y="203956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7869279" y="2001464"/>
              <a:ext cx="64591" cy="76200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9" y="34"/>
                  </a:lnTo>
                  <a:lnTo>
                    <a:pt x="157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5" y="23"/>
                  </a:lnTo>
                  <a:lnTo>
                    <a:pt x="23" y="34"/>
                  </a:lnTo>
                  <a:lnTo>
                    <a:pt x="12" y="48"/>
                  </a:lnTo>
                  <a:lnTo>
                    <a:pt x="5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3" y="157"/>
                  </a:lnTo>
                  <a:lnTo>
                    <a:pt x="35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6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9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8038831" y="259836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7974240" y="2561852"/>
              <a:ext cx="64591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8143791" y="2328489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8080546" y="2290389"/>
              <a:ext cx="63245" cy="74613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5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1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7"/>
                  </a:lnTo>
                  <a:lnTo>
                    <a:pt x="34" y="169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1" y="189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9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8248752" y="3020639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8185507" y="2982539"/>
              <a:ext cx="63245" cy="76200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90" y="79"/>
                  </a:lnTo>
                  <a:lnTo>
                    <a:pt x="186" y="63"/>
                  </a:lnTo>
                  <a:lnTo>
                    <a:pt x="179" y="48"/>
                  </a:lnTo>
                  <a:lnTo>
                    <a:pt x="169" y="34"/>
                  </a:lnTo>
                  <a:lnTo>
                    <a:pt x="157" y="22"/>
                  </a:lnTo>
                  <a:lnTo>
                    <a:pt x="144" y="13"/>
                  </a:lnTo>
                  <a:lnTo>
                    <a:pt x="129" y="6"/>
                  </a:lnTo>
                  <a:lnTo>
                    <a:pt x="113" y="2"/>
                  </a:lnTo>
                  <a:lnTo>
                    <a:pt x="96" y="0"/>
                  </a:lnTo>
                  <a:lnTo>
                    <a:pt x="80" y="2"/>
                  </a:lnTo>
                  <a:lnTo>
                    <a:pt x="64" y="6"/>
                  </a:lnTo>
                  <a:lnTo>
                    <a:pt x="49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9" y="178"/>
                  </a:lnTo>
                  <a:lnTo>
                    <a:pt x="64" y="185"/>
                  </a:lnTo>
                  <a:lnTo>
                    <a:pt x="80" y="189"/>
                  </a:lnTo>
                  <a:lnTo>
                    <a:pt x="96" y="190"/>
                  </a:lnTo>
                  <a:lnTo>
                    <a:pt x="113" y="189"/>
                  </a:lnTo>
                  <a:lnTo>
                    <a:pt x="129" y="185"/>
                  </a:lnTo>
                  <a:lnTo>
                    <a:pt x="144" y="178"/>
                  </a:lnTo>
                  <a:lnTo>
                    <a:pt x="157" y="168"/>
                  </a:lnTo>
                  <a:lnTo>
                    <a:pt x="169" y="156"/>
                  </a:lnTo>
                  <a:lnTo>
                    <a:pt x="179" y="143"/>
                  </a:lnTo>
                  <a:lnTo>
                    <a:pt x="186" y="128"/>
                  </a:lnTo>
                  <a:lnTo>
                    <a:pt x="190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8355058" y="2499939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8290467" y="2461839"/>
              <a:ext cx="64591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4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3"/>
                  </a:lnTo>
                  <a:lnTo>
                    <a:pt x="156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2" y="47"/>
                  </a:lnTo>
                  <a:lnTo>
                    <a:pt x="5" y="62"/>
                  </a:lnTo>
                  <a:lnTo>
                    <a:pt x="1" y="78"/>
                  </a:lnTo>
                  <a:lnTo>
                    <a:pt x="0" y="94"/>
                  </a:lnTo>
                  <a:lnTo>
                    <a:pt x="1" y="111"/>
                  </a:lnTo>
                  <a:lnTo>
                    <a:pt x="5" y="127"/>
                  </a:lnTo>
                  <a:lnTo>
                    <a:pt x="12" y="142"/>
                  </a:lnTo>
                  <a:lnTo>
                    <a:pt x="22" y="156"/>
                  </a:lnTo>
                  <a:lnTo>
                    <a:pt x="34" y="167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8"/>
                  </a:lnTo>
                  <a:lnTo>
                    <a:pt x="95" y="190"/>
                  </a:lnTo>
                  <a:lnTo>
                    <a:pt x="111" y="188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7"/>
                  </a:lnTo>
                  <a:lnTo>
                    <a:pt x="168" y="156"/>
                  </a:lnTo>
                  <a:lnTo>
                    <a:pt x="177" y="142"/>
                  </a:lnTo>
                  <a:lnTo>
                    <a:pt x="184" y="127"/>
                  </a:lnTo>
                  <a:lnTo>
                    <a:pt x="188" y="111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8460019" y="3569914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8395428" y="3531814"/>
              <a:ext cx="64591" cy="74613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9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9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8564979" y="3620714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8501734" y="3582614"/>
              <a:ext cx="63246" cy="76200"/>
            </a:xfrm>
            <a:custGeom>
              <a:avLst/>
              <a:gdLst>
                <a:gd name="T0" fmla="*/ 2147483646 w 191"/>
                <a:gd name="T1" fmla="*/ 2147483646 h 191"/>
                <a:gd name="T2" fmla="*/ 2147483646 w 191"/>
                <a:gd name="T3" fmla="*/ 2147483646 h 191"/>
                <a:gd name="T4" fmla="*/ 2147483646 w 191"/>
                <a:gd name="T5" fmla="*/ 2147483646 h 191"/>
                <a:gd name="T6" fmla="*/ 2147483646 w 191"/>
                <a:gd name="T7" fmla="*/ 2147483646 h 191"/>
                <a:gd name="T8" fmla="*/ 2147483646 w 191"/>
                <a:gd name="T9" fmla="*/ 2147483646 h 191"/>
                <a:gd name="T10" fmla="*/ 2147483646 w 191"/>
                <a:gd name="T11" fmla="*/ 2147483646 h 191"/>
                <a:gd name="T12" fmla="*/ 2147483646 w 191"/>
                <a:gd name="T13" fmla="*/ 2147483646 h 191"/>
                <a:gd name="T14" fmla="*/ 2147483646 w 191"/>
                <a:gd name="T15" fmla="*/ 2147483646 h 191"/>
                <a:gd name="T16" fmla="*/ 2147483646 w 191"/>
                <a:gd name="T17" fmla="*/ 2147483646 h 191"/>
                <a:gd name="T18" fmla="*/ 2147483646 w 191"/>
                <a:gd name="T19" fmla="*/ 0 h 191"/>
                <a:gd name="T20" fmla="*/ 2147483646 w 191"/>
                <a:gd name="T21" fmla="*/ 2147483646 h 191"/>
                <a:gd name="T22" fmla="*/ 2147483646 w 191"/>
                <a:gd name="T23" fmla="*/ 2147483646 h 191"/>
                <a:gd name="T24" fmla="*/ 2147483646 w 191"/>
                <a:gd name="T25" fmla="*/ 2147483646 h 191"/>
                <a:gd name="T26" fmla="*/ 2147483646 w 191"/>
                <a:gd name="T27" fmla="*/ 2147483646 h 191"/>
                <a:gd name="T28" fmla="*/ 2147483646 w 191"/>
                <a:gd name="T29" fmla="*/ 2147483646 h 191"/>
                <a:gd name="T30" fmla="*/ 2147483646 w 191"/>
                <a:gd name="T31" fmla="*/ 2147483646 h 191"/>
                <a:gd name="T32" fmla="*/ 2147483646 w 191"/>
                <a:gd name="T33" fmla="*/ 2147483646 h 191"/>
                <a:gd name="T34" fmla="*/ 2147483646 w 191"/>
                <a:gd name="T35" fmla="*/ 2147483646 h 191"/>
                <a:gd name="T36" fmla="*/ 0 w 191"/>
                <a:gd name="T37" fmla="*/ 2147483646 h 191"/>
                <a:gd name="T38" fmla="*/ 2147483646 w 191"/>
                <a:gd name="T39" fmla="*/ 2147483646 h 191"/>
                <a:gd name="T40" fmla="*/ 2147483646 w 191"/>
                <a:gd name="T41" fmla="*/ 2147483646 h 191"/>
                <a:gd name="T42" fmla="*/ 2147483646 w 191"/>
                <a:gd name="T43" fmla="*/ 2147483646 h 191"/>
                <a:gd name="T44" fmla="*/ 2147483646 w 191"/>
                <a:gd name="T45" fmla="*/ 2147483646 h 191"/>
                <a:gd name="T46" fmla="*/ 2147483646 w 191"/>
                <a:gd name="T47" fmla="*/ 2147483646 h 191"/>
                <a:gd name="T48" fmla="*/ 2147483646 w 191"/>
                <a:gd name="T49" fmla="*/ 2147483646 h 191"/>
                <a:gd name="T50" fmla="*/ 2147483646 w 191"/>
                <a:gd name="T51" fmla="*/ 2147483646 h 191"/>
                <a:gd name="T52" fmla="*/ 2147483646 w 191"/>
                <a:gd name="T53" fmla="*/ 2147483646 h 191"/>
                <a:gd name="T54" fmla="*/ 2147483646 w 191"/>
                <a:gd name="T55" fmla="*/ 2147483646 h 191"/>
                <a:gd name="T56" fmla="*/ 2147483646 w 191"/>
                <a:gd name="T57" fmla="*/ 2147483646 h 191"/>
                <a:gd name="T58" fmla="*/ 2147483646 w 191"/>
                <a:gd name="T59" fmla="*/ 2147483646 h 191"/>
                <a:gd name="T60" fmla="*/ 2147483646 w 191"/>
                <a:gd name="T61" fmla="*/ 2147483646 h 191"/>
                <a:gd name="T62" fmla="*/ 2147483646 w 191"/>
                <a:gd name="T63" fmla="*/ 2147483646 h 191"/>
                <a:gd name="T64" fmla="*/ 2147483646 w 191"/>
                <a:gd name="T65" fmla="*/ 2147483646 h 191"/>
                <a:gd name="T66" fmla="*/ 2147483646 w 191"/>
                <a:gd name="T67" fmla="*/ 2147483646 h 191"/>
                <a:gd name="T68" fmla="*/ 2147483646 w 191"/>
                <a:gd name="T69" fmla="*/ 2147483646 h 191"/>
                <a:gd name="T70" fmla="*/ 2147483646 w 191"/>
                <a:gd name="T71" fmla="*/ 2147483646 h 191"/>
                <a:gd name="T72" fmla="*/ 2147483646 w 191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1"/>
                <a:gd name="T113" fmla="*/ 191 w 191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1">
                  <a:moveTo>
                    <a:pt x="191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9" y="34"/>
                  </a:lnTo>
                  <a:lnTo>
                    <a:pt x="157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6" y="0"/>
                  </a:lnTo>
                  <a:lnTo>
                    <a:pt x="79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8"/>
                  </a:lnTo>
                  <a:lnTo>
                    <a:pt x="5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5" y="128"/>
                  </a:lnTo>
                  <a:lnTo>
                    <a:pt x="12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9" y="189"/>
                  </a:lnTo>
                  <a:lnTo>
                    <a:pt x="96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9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8669940" y="3093664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8606694" y="3055564"/>
              <a:ext cx="63246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7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7" y="168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8776246" y="4023939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8711655" y="3985839"/>
              <a:ext cx="64591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6"/>
                  </a:moveTo>
                  <a:lnTo>
                    <a:pt x="188" y="79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2"/>
                  </a:lnTo>
                  <a:lnTo>
                    <a:pt x="127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2" y="47"/>
                  </a:lnTo>
                  <a:lnTo>
                    <a:pt x="6" y="62"/>
                  </a:lnTo>
                  <a:lnTo>
                    <a:pt x="1" y="79"/>
                  </a:lnTo>
                  <a:lnTo>
                    <a:pt x="0" y="96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2" y="143"/>
                  </a:lnTo>
                  <a:lnTo>
                    <a:pt x="22" y="157"/>
                  </a:lnTo>
                  <a:lnTo>
                    <a:pt x="34" y="169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1" y="189"/>
                  </a:lnTo>
                  <a:lnTo>
                    <a:pt x="127" y="185"/>
                  </a:lnTo>
                  <a:lnTo>
                    <a:pt x="142" y="178"/>
                  </a:lnTo>
                  <a:lnTo>
                    <a:pt x="156" y="169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8881206" y="426206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8816615" y="4223964"/>
              <a:ext cx="64591" cy="76200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90" y="78"/>
                  </a:lnTo>
                  <a:lnTo>
                    <a:pt x="186" y="62"/>
                  </a:lnTo>
                  <a:lnTo>
                    <a:pt x="179" y="47"/>
                  </a:lnTo>
                  <a:lnTo>
                    <a:pt x="169" y="34"/>
                  </a:lnTo>
                  <a:lnTo>
                    <a:pt x="158" y="22"/>
                  </a:lnTo>
                  <a:lnTo>
                    <a:pt x="144" y="13"/>
                  </a:lnTo>
                  <a:lnTo>
                    <a:pt x="129" y="6"/>
                  </a:lnTo>
                  <a:lnTo>
                    <a:pt x="113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3" y="189"/>
                  </a:lnTo>
                  <a:lnTo>
                    <a:pt x="129" y="184"/>
                  </a:lnTo>
                  <a:lnTo>
                    <a:pt x="144" y="177"/>
                  </a:lnTo>
                  <a:lnTo>
                    <a:pt x="158" y="168"/>
                  </a:lnTo>
                  <a:lnTo>
                    <a:pt x="169" y="156"/>
                  </a:lnTo>
                  <a:lnTo>
                    <a:pt x="179" y="143"/>
                  </a:lnTo>
                  <a:lnTo>
                    <a:pt x="186" y="128"/>
                  </a:lnTo>
                  <a:lnTo>
                    <a:pt x="190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8986167" y="431286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8921575" y="4276352"/>
              <a:ext cx="64591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8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1" y="189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8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9091127" y="4438277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9027882" y="4400177"/>
              <a:ext cx="63245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6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7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3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6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3" y="157"/>
                  </a:lnTo>
                  <a:lnTo>
                    <a:pt x="34" y="169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9"/>
                  </a:lnTo>
                  <a:lnTo>
                    <a:pt x="168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9196088" y="443351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9132843" y="4395414"/>
              <a:ext cx="63245" cy="76200"/>
            </a:xfrm>
            <a:custGeom>
              <a:avLst/>
              <a:gdLst>
                <a:gd name="T0" fmla="*/ 2147483646 w 191"/>
                <a:gd name="T1" fmla="*/ 2147483646 h 191"/>
                <a:gd name="T2" fmla="*/ 2147483646 w 191"/>
                <a:gd name="T3" fmla="*/ 2147483646 h 191"/>
                <a:gd name="T4" fmla="*/ 2147483646 w 191"/>
                <a:gd name="T5" fmla="*/ 2147483646 h 191"/>
                <a:gd name="T6" fmla="*/ 2147483646 w 191"/>
                <a:gd name="T7" fmla="*/ 2147483646 h 191"/>
                <a:gd name="T8" fmla="*/ 2147483646 w 191"/>
                <a:gd name="T9" fmla="*/ 2147483646 h 191"/>
                <a:gd name="T10" fmla="*/ 2147483646 w 191"/>
                <a:gd name="T11" fmla="*/ 2147483646 h 191"/>
                <a:gd name="T12" fmla="*/ 2147483646 w 191"/>
                <a:gd name="T13" fmla="*/ 2147483646 h 191"/>
                <a:gd name="T14" fmla="*/ 2147483646 w 191"/>
                <a:gd name="T15" fmla="*/ 2147483646 h 191"/>
                <a:gd name="T16" fmla="*/ 2147483646 w 191"/>
                <a:gd name="T17" fmla="*/ 2147483646 h 191"/>
                <a:gd name="T18" fmla="*/ 2147483646 w 191"/>
                <a:gd name="T19" fmla="*/ 0 h 191"/>
                <a:gd name="T20" fmla="*/ 2147483646 w 191"/>
                <a:gd name="T21" fmla="*/ 2147483646 h 191"/>
                <a:gd name="T22" fmla="*/ 2147483646 w 191"/>
                <a:gd name="T23" fmla="*/ 2147483646 h 191"/>
                <a:gd name="T24" fmla="*/ 2147483646 w 191"/>
                <a:gd name="T25" fmla="*/ 2147483646 h 191"/>
                <a:gd name="T26" fmla="*/ 2147483646 w 191"/>
                <a:gd name="T27" fmla="*/ 2147483646 h 191"/>
                <a:gd name="T28" fmla="*/ 2147483646 w 191"/>
                <a:gd name="T29" fmla="*/ 2147483646 h 191"/>
                <a:gd name="T30" fmla="*/ 2147483646 w 191"/>
                <a:gd name="T31" fmla="*/ 2147483646 h 191"/>
                <a:gd name="T32" fmla="*/ 2147483646 w 191"/>
                <a:gd name="T33" fmla="*/ 2147483646 h 191"/>
                <a:gd name="T34" fmla="*/ 2147483646 w 191"/>
                <a:gd name="T35" fmla="*/ 2147483646 h 191"/>
                <a:gd name="T36" fmla="*/ 0 w 191"/>
                <a:gd name="T37" fmla="*/ 2147483646 h 191"/>
                <a:gd name="T38" fmla="*/ 2147483646 w 191"/>
                <a:gd name="T39" fmla="*/ 2147483646 h 191"/>
                <a:gd name="T40" fmla="*/ 2147483646 w 191"/>
                <a:gd name="T41" fmla="*/ 2147483646 h 191"/>
                <a:gd name="T42" fmla="*/ 2147483646 w 191"/>
                <a:gd name="T43" fmla="*/ 2147483646 h 191"/>
                <a:gd name="T44" fmla="*/ 2147483646 w 191"/>
                <a:gd name="T45" fmla="*/ 2147483646 h 191"/>
                <a:gd name="T46" fmla="*/ 2147483646 w 191"/>
                <a:gd name="T47" fmla="*/ 2147483646 h 191"/>
                <a:gd name="T48" fmla="*/ 2147483646 w 191"/>
                <a:gd name="T49" fmla="*/ 2147483646 h 191"/>
                <a:gd name="T50" fmla="*/ 2147483646 w 191"/>
                <a:gd name="T51" fmla="*/ 2147483646 h 191"/>
                <a:gd name="T52" fmla="*/ 2147483646 w 191"/>
                <a:gd name="T53" fmla="*/ 2147483646 h 191"/>
                <a:gd name="T54" fmla="*/ 2147483646 w 191"/>
                <a:gd name="T55" fmla="*/ 2147483646 h 191"/>
                <a:gd name="T56" fmla="*/ 2147483646 w 191"/>
                <a:gd name="T57" fmla="*/ 2147483646 h 191"/>
                <a:gd name="T58" fmla="*/ 2147483646 w 191"/>
                <a:gd name="T59" fmla="*/ 2147483646 h 191"/>
                <a:gd name="T60" fmla="*/ 2147483646 w 191"/>
                <a:gd name="T61" fmla="*/ 2147483646 h 191"/>
                <a:gd name="T62" fmla="*/ 2147483646 w 191"/>
                <a:gd name="T63" fmla="*/ 2147483646 h 191"/>
                <a:gd name="T64" fmla="*/ 2147483646 w 191"/>
                <a:gd name="T65" fmla="*/ 2147483646 h 191"/>
                <a:gd name="T66" fmla="*/ 2147483646 w 191"/>
                <a:gd name="T67" fmla="*/ 2147483646 h 191"/>
                <a:gd name="T68" fmla="*/ 2147483646 w 191"/>
                <a:gd name="T69" fmla="*/ 2147483646 h 191"/>
                <a:gd name="T70" fmla="*/ 2147483646 w 191"/>
                <a:gd name="T71" fmla="*/ 2147483646 h 191"/>
                <a:gd name="T72" fmla="*/ 2147483646 w 191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1"/>
                <a:gd name="T113" fmla="*/ 191 w 191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1">
                  <a:moveTo>
                    <a:pt x="191" y="96"/>
                  </a:moveTo>
                  <a:lnTo>
                    <a:pt x="190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9" y="33"/>
                  </a:lnTo>
                  <a:lnTo>
                    <a:pt x="157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1" y="78"/>
                  </a:lnTo>
                  <a:lnTo>
                    <a:pt x="0" y="96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1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9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90" y="112"/>
                  </a:lnTo>
                  <a:lnTo>
                    <a:pt x="191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9301048" y="452241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9237803" y="4484314"/>
              <a:ext cx="63245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7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3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3" y="156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6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>
              <a:off x="9407355" y="5146302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9342764" y="5108202"/>
              <a:ext cx="64591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1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1" y="189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9512315" y="5084389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9447724" y="5046289"/>
              <a:ext cx="64591" cy="76200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90" y="78"/>
                  </a:lnTo>
                  <a:lnTo>
                    <a:pt x="186" y="62"/>
                  </a:lnTo>
                  <a:lnTo>
                    <a:pt x="179" y="47"/>
                  </a:lnTo>
                  <a:lnTo>
                    <a:pt x="169" y="34"/>
                  </a:lnTo>
                  <a:lnTo>
                    <a:pt x="158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6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3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3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6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8" y="168"/>
                  </a:lnTo>
                  <a:lnTo>
                    <a:pt x="169" y="156"/>
                  </a:lnTo>
                  <a:lnTo>
                    <a:pt x="179" y="142"/>
                  </a:lnTo>
                  <a:lnTo>
                    <a:pt x="186" y="127"/>
                  </a:lnTo>
                  <a:lnTo>
                    <a:pt x="190" y="111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>
              <a:off x="9617276" y="5076452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9554030" y="5038352"/>
              <a:ext cx="63246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2" y="13"/>
                  </a:lnTo>
                  <a:lnTo>
                    <a:pt x="127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7" y="184"/>
                  </a:lnTo>
                  <a:lnTo>
                    <a:pt x="142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9722236" y="5441577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9658990" y="5403477"/>
              <a:ext cx="63246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7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3"/>
                  </a:lnTo>
                  <a:lnTo>
                    <a:pt x="23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3" y="157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6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8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9828542" y="584480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9763951" y="5808289"/>
              <a:ext cx="64591" cy="74613"/>
            </a:xfrm>
            <a:custGeom>
              <a:avLst/>
              <a:gdLst>
                <a:gd name="T0" fmla="*/ 2147483646 w 191"/>
                <a:gd name="T1" fmla="*/ 2147483646 h 191"/>
                <a:gd name="T2" fmla="*/ 2147483646 w 191"/>
                <a:gd name="T3" fmla="*/ 2147483646 h 191"/>
                <a:gd name="T4" fmla="*/ 2147483646 w 191"/>
                <a:gd name="T5" fmla="*/ 2147483646 h 191"/>
                <a:gd name="T6" fmla="*/ 2147483646 w 191"/>
                <a:gd name="T7" fmla="*/ 2147483646 h 191"/>
                <a:gd name="T8" fmla="*/ 2147483646 w 191"/>
                <a:gd name="T9" fmla="*/ 2147483646 h 191"/>
                <a:gd name="T10" fmla="*/ 2147483646 w 191"/>
                <a:gd name="T11" fmla="*/ 2147483646 h 191"/>
                <a:gd name="T12" fmla="*/ 2147483646 w 191"/>
                <a:gd name="T13" fmla="*/ 2147483646 h 191"/>
                <a:gd name="T14" fmla="*/ 2147483646 w 191"/>
                <a:gd name="T15" fmla="*/ 2147483646 h 191"/>
                <a:gd name="T16" fmla="*/ 2147483646 w 191"/>
                <a:gd name="T17" fmla="*/ 2147483646 h 191"/>
                <a:gd name="T18" fmla="*/ 2147483646 w 191"/>
                <a:gd name="T19" fmla="*/ 0 h 191"/>
                <a:gd name="T20" fmla="*/ 2147483646 w 191"/>
                <a:gd name="T21" fmla="*/ 2147483646 h 191"/>
                <a:gd name="T22" fmla="*/ 2147483646 w 191"/>
                <a:gd name="T23" fmla="*/ 2147483646 h 191"/>
                <a:gd name="T24" fmla="*/ 2147483646 w 191"/>
                <a:gd name="T25" fmla="*/ 2147483646 h 191"/>
                <a:gd name="T26" fmla="*/ 2147483646 w 191"/>
                <a:gd name="T27" fmla="*/ 2147483646 h 191"/>
                <a:gd name="T28" fmla="*/ 2147483646 w 191"/>
                <a:gd name="T29" fmla="*/ 2147483646 h 191"/>
                <a:gd name="T30" fmla="*/ 2147483646 w 191"/>
                <a:gd name="T31" fmla="*/ 2147483646 h 191"/>
                <a:gd name="T32" fmla="*/ 2147483646 w 191"/>
                <a:gd name="T33" fmla="*/ 2147483646 h 191"/>
                <a:gd name="T34" fmla="*/ 2147483646 w 191"/>
                <a:gd name="T35" fmla="*/ 2147483646 h 191"/>
                <a:gd name="T36" fmla="*/ 0 w 191"/>
                <a:gd name="T37" fmla="*/ 2147483646 h 191"/>
                <a:gd name="T38" fmla="*/ 2147483646 w 191"/>
                <a:gd name="T39" fmla="*/ 2147483646 h 191"/>
                <a:gd name="T40" fmla="*/ 2147483646 w 191"/>
                <a:gd name="T41" fmla="*/ 2147483646 h 191"/>
                <a:gd name="T42" fmla="*/ 2147483646 w 191"/>
                <a:gd name="T43" fmla="*/ 2147483646 h 191"/>
                <a:gd name="T44" fmla="*/ 2147483646 w 191"/>
                <a:gd name="T45" fmla="*/ 2147483646 h 191"/>
                <a:gd name="T46" fmla="*/ 2147483646 w 191"/>
                <a:gd name="T47" fmla="*/ 2147483646 h 191"/>
                <a:gd name="T48" fmla="*/ 2147483646 w 191"/>
                <a:gd name="T49" fmla="*/ 2147483646 h 191"/>
                <a:gd name="T50" fmla="*/ 2147483646 w 191"/>
                <a:gd name="T51" fmla="*/ 2147483646 h 191"/>
                <a:gd name="T52" fmla="*/ 2147483646 w 191"/>
                <a:gd name="T53" fmla="*/ 2147483646 h 191"/>
                <a:gd name="T54" fmla="*/ 2147483646 w 191"/>
                <a:gd name="T55" fmla="*/ 2147483646 h 191"/>
                <a:gd name="T56" fmla="*/ 2147483646 w 191"/>
                <a:gd name="T57" fmla="*/ 2147483646 h 191"/>
                <a:gd name="T58" fmla="*/ 2147483646 w 191"/>
                <a:gd name="T59" fmla="*/ 2147483646 h 191"/>
                <a:gd name="T60" fmla="*/ 2147483646 w 191"/>
                <a:gd name="T61" fmla="*/ 2147483646 h 191"/>
                <a:gd name="T62" fmla="*/ 2147483646 w 191"/>
                <a:gd name="T63" fmla="*/ 2147483646 h 191"/>
                <a:gd name="T64" fmla="*/ 2147483646 w 191"/>
                <a:gd name="T65" fmla="*/ 2147483646 h 191"/>
                <a:gd name="T66" fmla="*/ 2147483646 w 191"/>
                <a:gd name="T67" fmla="*/ 2147483646 h 191"/>
                <a:gd name="T68" fmla="*/ 2147483646 w 191"/>
                <a:gd name="T69" fmla="*/ 2147483646 h 191"/>
                <a:gd name="T70" fmla="*/ 2147483646 w 191"/>
                <a:gd name="T71" fmla="*/ 2147483646 h 191"/>
                <a:gd name="T72" fmla="*/ 2147483646 w 191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1"/>
                <a:gd name="T113" fmla="*/ 191 w 191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1">
                  <a:moveTo>
                    <a:pt x="191" y="95"/>
                  </a:moveTo>
                  <a:lnTo>
                    <a:pt x="190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6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3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90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>
              <a:off x="9933502" y="529711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9868911" y="5259014"/>
              <a:ext cx="64591" cy="76200"/>
            </a:xfrm>
            <a:custGeom>
              <a:avLst/>
              <a:gdLst>
                <a:gd name="T0" fmla="*/ 2147483646 w 190"/>
                <a:gd name="T1" fmla="*/ 2147483646 h 192"/>
                <a:gd name="T2" fmla="*/ 2147483646 w 190"/>
                <a:gd name="T3" fmla="*/ 2147483646 h 192"/>
                <a:gd name="T4" fmla="*/ 2147483646 w 190"/>
                <a:gd name="T5" fmla="*/ 2147483646 h 192"/>
                <a:gd name="T6" fmla="*/ 2147483646 w 190"/>
                <a:gd name="T7" fmla="*/ 2147483646 h 192"/>
                <a:gd name="T8" fmla="*/ 2147483646 w 190"/>
                <a:gd name="T9" fmla="*/ 2147483646 h 192"/>
                <a:gd name="T10" fmla="*/ 2147483646 w 190"/>
                <a:gd name="T11" fmla="*/ 2147483646 h 192"/>
                <a:gd name="T12" fmla="*/ 2147483646 w 190"/>
                <a:gd name="T13" fmla="*/ 2147483646 h 192"/>
                <a:gd name="T14" fmla="*/ 2147483646 w 190"/>
                <a:gd name="T15" fmla="*/ 2147483646 h 192"/>
                <a:gd name="T16" fmla="*/ 2147483646 w 190"/>
                <a:gd name="T17" fmla="*/ 2147483646 h 192"/>
                <a:gd name="T18" fmla="*/ 2147483646 w 190"/>
                <a:gd name="T19" fmla="*/ 0 h 192"/>
                <a:gd name="T20" fmla="*/ 2147483646 w 190"/>
                <a:gd name="T21" fmla="*/ 2147483646 h 192"/>
                <a:gd name="T22" fmla="*/ 2147483646 w 190"/>
                <a:gd name="T23" fmla="*/ 2147483646 h 192"/>
                <a:gd name="T24" fmla="*/ 2147483646 w 190"/>
                <a:gd name="T25" fmla="*/ 2147483646 h 192"/>
                <a:gd name="T26" fmla="*/ 2147483646 w 190"/>
                <a:gd name="T27" fmla="*/ 2147483646 h 192"/>
                <a:gd name="T28" fmla="*/ 2147483646 w 190"/>
                <a:gd name="T29" fmla="*/ 2147483646 h 192"/>
                <a:gd name="T30" fmla="*/ 2147483646 w 190"/>
                <a:gd name="T31" fmla="*/ 2147483646 h 192"/>
                <a:gd name="T32" fmla="*/ 2147483646 w 190"/>
                <a:gd name="T33" fmla="*/ 2147483646 h 192"/>
                <a:gd name="T34" fmla="*/ 2147483646 w 190"/>
                <a:gd name="T35" fmla="*/ 2147483646 h 192"/>
                <a:gd name="T36" fmla="*/ 0 w 190"/>
                <a:gd name="T37" fmla="*/ 2147483646 h 192"/>
                <a:gd name="T38" fmla="*/ 2147483646 w 190"/>
                <a:gd name="T39" fmla="*/ 2147483646 h 192"/>
                <a:gd name="T40" fmla="*/ 2147483646 w 190"/>
                <a:gd name="T41" fmla="*/ 2147483646 h 192"/>
                <a:gd name="T42" fmla="*/ 2147483646 w 190"/>
                <a:gd name="T43" fmla="*/ 2147483646 h 192"/>
                <a:gd name="T44" fmla="*/ 2147483646 w 190"/>
                <a:gd name="T45" fmla="*/ 2147483646 h 192"/>
                <a:gd name="T46" fmla="*/ 2147483646 w 190"/>
                <a:gd name="T47" fmla="*/ 2147483646 h 192"/>
                <a:gd name="T48" fmla="*/ 2147483646 w 190"/>
                <a:gd name="T49" fmla="*/ 2147483646 h 192"/>
                <a:gd name="T50" fmla="*/ 2147483646 w 190"/>
                <a:gd name="T51" fmla="*/ 2147483646 h 192"/>
                <a:gd name="T52" fmla="*/ 2147483646 w 190"/>
                <a:gd name="T53" fmla="*/ 2147483646 h 192"/>
                <a:gd name="T54" fmla="*/ 2147483646 w 190"/>
                <a:gd name="T55" fmla="*/ 2147483646 h 192"/>
                <a:gd name="T56" fmla="*/ 2147483646 w 190"/>
                <a:gd name="T57" fmla="*/ 2147483646 h 192"/>
                <a:gd name="T58" fmla="*/ 2147483646 w 190"/>
                <a:gd name="T59" fmla="*/ 2147483646 h 192"/>
                <a:gd name="T60" fmla="*/ 2147483646 w 190"/>
                <a:gd name="T61" fmla="*/ 2147483646 h 192"/>
                <a:gd name="T62" fmla="*/ 2147483646 w 190"/>
                <a:gd name="T63" fmla="*/ 2147483646 h 192"/>
                <a:gd name="T64" fmla="*/ 2147483646 w 190"/>
                <a:gd name="T65" fmla="*/ 2147483646 h 192"/>
                <a:gd name="T66" fmla="*/ 2147483646 w 190"/>
                <a:gd name="T67" fmla="*/ 2147483646 h 192"/>
                <a:gd name="T68" fmla="*/ 2147483646 w 190"/>
                <a:gd name="T69" fmla="*/ 2147483646 h 192"/>
                <a:gd name="T70" fmla="*/ 2147483646 w 190"/>
                <a:gd name="T71" fmla="*/ 2147483646 h 192"/>
                <a:gd name="T72" fmla="*/ 2147483646 w 190"/>
                <a:gd name="T73" fmla="*/ 2147483646 h 1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2"/>
                <a:gd name="T113" fmla="*/ 190 w 190"/>
                <a:gd name="T114" fmla="*/ 192 h 1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2">
                  <a:moveTo>
                    <a:pt x="190" y="96"/>
                  </a:moveTo>
                  <a:lnTo>
                    <a:pt x="189" y="80"/>
                  </a:lnTo>
                  <a:lnTo>
                    <a:pt x="185" y="64"/>
                  </a:lnTo>
                  <a:lnTo>
                    <a:pt x="178" y="49"/>
                  </a:lnTo>
                  <a:lnTo>
                    <a:pt x="168" y="35"/>
                  </a:lnTo>
                  <a:lnTo>
                    <a:pt x="157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3"/>
                  </a:lnTo>
                  <a:lnTo>
                    <a:pt x="23" y="35"/>
                  </a:lnTo>
                  <a:lnTo>
                    <a:pt x="13" y="49"/>
                  </a:lnTo>
                  <a:lnTo>
                    <a:pt x="6" y="64"/>
                  </a:lnTo>
                  <a:lnTo>
                    <a:pt x="2" y="80"/>
                  </a:lnTo>
                  <a:lnTo>
                    <a:pt x="0" y="96"/>
                  </a:lnTo>
                  <a:lnTo>
                    <a:pt x="2" y="113"/>
                  </a:lnTo>
                  <a:lnTo>
                    <a:pt x="6" y="129"/>
                  </a:lnTo>
                  <a:lnTo>
                    <a:pt x="13" y="144"/>
                  </a:lnTo>
                  <a:lnTo>
                    <a:pt x="23" y="158"/>
                  </a:lnTo>
                  <a:lnTo>
                    <a:pt x="34" y="169"/>
                  </a:lnTo>
                  <a:lnTo>
                    <a:pt x="48" y="179"/>
                  </a:lnTo>
                  <a:lnTo>
                    <a:pt x="63" y="186"/>
                  </a:lnTo>
                  <a:lnTo>
                    <a:pt x="79" y="190"/>
                  </a:lnTo>
                  <a:lnTo>
                    <a:pt x="96" y="192"/>
                  </a:lnTo>
                  <a:lnTo>
                    <a:pt x="112" y="190"/>
                  </a:lnTo>
                  <a:lnTo>
                    <a:pt x="128" y="186"/>
                  </a:lnTo>
                  <a:lnTo>
                    <a:pt x="143" y="179"/>
                  </a:lnTo>
                  <a:lnTo>
                    <a:pt x="157" y="169"/>
                  </a:lnTo>
                  <a:lnTo>
                    <a:pt x="168" y="158"/>
                  </a:lnTo>
                  <a:lnTo>
                    <a:pt x="178" y="144"/>
                  </a:lnTo>
                  <a:lnTo>
                    <a:pt x="185" y="129"/>
                  </a:lnTo>
                  <a:lnTo>
                    <a:pt x="189" y="113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1"/>
            <p:cNvSpPr>
              <a:spLocks noChangeShapeType="1"/>
            </p:cNvSpPr>
            <p:nvPr/>
          </p:nvSpPr>
          <p:spPr bwMode="auto">
            <a:xfrm>
              <a:off x="10038463" y="508121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auto">
            <a:xfrm>
              <a:off x="9973872" y="5043114"/>
              <a:ext cx="64591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5"/>
                  </a:moveTo>
                  <a:lnTo>
                    <a:pt x="189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3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3"/>
            <p:cNvSpPr>
              <a:spLocks noChangeShapeType="1"/>
            </p:cNvSpPr>
            <p:nvPr/>
          </p:nvSpPr>
          <p:spPr bwMode="auto">
            <a:xfrm>
              <a:off x="10143423" y="5974977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10080178" y="5938464"/>
              <a:ext cx="63245" cy="74613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7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3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3" y="156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6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5"/>
            <p:cNvSpPr>
              <a:spLocks noChangeShapeType="1"/>
            </p:cNvSpPr>
            <p:nvPr/>
          </p:nvSpPr>
          <p:spPr bwMode="auto">
            <a:xfrm>
              <a:off x="10248384" y="505105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10185139" y="5012952"/>
              <a:ext cx="63245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10354690" y="5216152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10290099" y="5178052"/>
              <a:ext cx="64591" cy="76200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5"/>
                  </a:moveTo>
                  <a:lnTo>
                    <a:pt x="189" y="79"/>
                  </a:lnTo>
                  <a:lnTo>
                    <a:pt x="185" y="63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57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79" y="2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3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2" y="79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3" y="156"/>
                  </a:lnTo>
                  <a:lnTo>
                    <a:pt x="34" y="168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89"/>
                  </a:lnTo>
                  <a:lnTo>
                    <a:pt x="96" y="190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1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9"/>
            <p:cNvSpPr>
              <a:spLocks noChangeShapeType="1"/>
            </p:cNvSpPr>
            <p:nvPr/>
          </p:nvSpPr>
          <p:spPr bwMode="auto">
            <a:xfrm>
              <a:off x="10459651" y="4627189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10395060" y="4590677"/>
              <a:ext cx="64591" cy="74612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4"/>
                  </a:moveTo>
                  <a:lnTo>
                    <a:pt x="189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3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1" y="78"/>
                  </a:lnTo>
                  <a:lnTo>
                    <a:pt x="0" y="94"/>
                  </a:lnTo>
                  <a:lnTo>
                    <a:pt x="1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7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7"/>
                  </a:lnTo>
                  <a:lnTo>
                    <a:pt x="168" y="156"/>
                  </a:lnTo>
                  <a:lnTo>
                    <a:pt x="177" y="142"/>
                  </a:lnTo>
                  <a:lnTo>
                    <a:pt x="184" y="127"/>
                  </a:lnTo>
                  <a:lnTo>
                    <a:pt x="189" y="111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1"/>
            <p:cNvSpPr>
              <a:spLocks noChangeShapeType="1"/>
            </p:cNvSpPr>
            <p:nvPr/>
          </p:nvSpPr>
          <p:spPr bwMode="auto">
            <a:xfrm>
              <a:off x="10564611" y="5276477"/>
              <a:ext cx="134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10500020" y="5239964"/>
              <a:ext cx="64591" cy="74613"/>
            </a:xfrm>
            <a:custGeom>
              <a:avLst/>
              <a:gdLst>
                <a:gd name="T0" fmla="*/ 2147483646 w 191"/>
                <a:gd name="T1" fmla="*/ 2147483646 h 191"/>
                <a:gd name="T2" fmla="*/ 2147483646 w 191"/>
                <a:gd name="T3" fmla="*/ 2147483646 h 191"/>
                <a:gd name="T4" fmla="*/ 2147483646 w 191"/>
                <a:gd name="T5" fmla="*/ 2147483646 h 191"/>
                <a:gd name="T6" fmla="*/ 2147483646 w 191"/>
                <a:gd name="T7" fmla="*/ 2147483646 h 191"/>
                <a:gd name="T8" fmla="*/ 2147483646 w 191"/>
                <a:gd name="T9" fmla="*/ 2147483646 h 191"/>
                <a:gd name="T10" fmla="*/ 2147483646 w 191"/>
                <a:gd name="T11" fmla="*/ 2147483646 h 191"/>
                <a:gd name="T12" fmla="*/ 2147483646 w 191"/>
                <a:gd name="T13" fmla="*/ 2147483646 h 191"/>
                <a:gd name="T14" fmla="*/ 2147483646 w 191"/>
                <a:gd name="T15" fmla="*/ 2147483646 h 191"/>
                <a:gd name="T16" fmla="*/ 2147483646 w 191"/>
                <a:gd name="T17" fmla="*/ 2147483646 h 191"/>
                <a:gd name="T18" fmla="*/ 2147483646 w 191"/>
                <a:gd name="T19" fmla="*/ 0 h 191"/>
                <a:gd name="T20" fmla="*/ 2147483646 w 191"/>
                <a:gd name="T21" fmla="*/ 2147483646 h 191"/>
                <a:gd name="T22" fmla="*/ 2147483646 w 191"/>
                <a:gd name="T23" fmla="*/ 2147483646 h 191"/>
                <a:gd name="T24" fmla="*/ 2147483646 w 191"/>
                <a:gd name="T25" fmla="*/ 2147483646 h 191"/>
                <a:gd name="T26" fmla="*/ 2147483646 w 191"/>
                <a:gd name="T27" fmla="*/ 2147483646 h 191"/>
                <a:gd name="T28" fmla="*/ 2147483646 w 191"/>
                <a:gd name="T29" fmla="*/ 2147483646 h 191"/>
                <a:gd name="T30" fmla="*/ 2147483646 w 191"/>
                <a:gd name="T31" fmla="*/ 2147483646 h 191"/>
                <a:gd name="T32" fmla="*/ 2147483646 w 191"/>
                <a:gd name="T33" fmla="*/ 2147483646 h 191"/>
                <a:gd name="T34" fmla="*/ 2147483646 w 191"/>
                <a:gd name="T35" fmla="*/ 2147483646 h 191"/>
                <a:gd name="T36" fmla="*/ 0 w 191"/>
                <a:gd name="T37" fmla="*/ 2147483646 h 191"/>
                <a:gd name="T38" fmla="*/ 2147483646 w 191"/>
                <a:gd name="T39" fmla="*/ 2147483646 h 191"/>
                <a:gd name="T40" fmla="*/ 2147483646 w 191"/>
                <a:gd name="T41" fmla="*/ 2147483646 h 191"/>
                <a:gd name="T42" fmla="*/ 2147483646 w 191"/>
                <a:gd name="T43" fmla="*/ 2147483646 h 191"/>
                <a:gd name="T44" fmla="*/ 2147483646 w 191"/>
                <a:gd name="T45" fmla="*/ 2147483646 h 191"/>
                <a:gd name="T46" fmla="*/ 2147483646 w 191"/>
                <a:gd name="T47" fmla="*/ 2147483646 h 191"/>
                <a:gd name="T48" fmla="*/ 2147483646 w 191"/>
                <a:gd name="T49" fmla="*/ 2147483646 h 191"/>
                <a:gd name="T50" fmla="*/ 2147483646 w 191"/>
                <a:gd name="T51" fmla="*/ 2147483646 h 191"/>
                <a:gd name="T52" fmla="*/ 2147483646 w 191"/>
                <a:gd name="T53" fmla="*/ 2147483646 h 191"/>
                <a:gd name="T54" fmla="*/ 2147483646 w 191"/>
                <a:gd name="T55" fmla="*/ 2147483646 h 191"/>
                <a:gd name="T56" fmla="*/ 2147483646 w 191"/>
                <a:gd name="T57" fmla="*/ 2147483646 h 191"/>
                <a:gd name="T58" fmla="*/ 2147483646 w 191"/>
                <a:gd name="T59" fmla="*/ 2147483646 h 191"/>
                <a:gd name="T60" fmla="*/ 2147483646 w 191"/>
                <a:gd name="T61" fmla="*/ 2147483646 h 191"/>
                <a:gd name="T62" fmla="*/ 2147483646 w 191"/>
                <a:gd name="T63" fmla="*/ 2147483646 h 191"/>
                <a:gd name="T64" fmla="*/ 2147483646 w 191"/>
                <a:gd name="T65" fmla="*/ 2147483646 h 191"/>
                <a:gd name="T66" fmla="*/ 2147483646 w 191"/>
                <a:gd name="T67" fmla="*/ 2147483646 h 191"/>
                <a:gd name="T68" fmla="*/ 2147483646 w 191"/>
                <a:gd name="T69" fmla="*/ 2147483646 h 191"/>
                <a:gd name="T70" fmla="*/ 2147483646 w 191"/>
                <a:gd name="T71" fmla="*/ 2147483646 h 191"/>
                <a:gd name="T72" fmla="*/ 2147483646 w 191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1"/>
                <a:gd name="T113" fmla="*/ 191 w 191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1">
                  <a:moveTo>
                    <a:pt x="191" y="96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7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6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3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6"/>
                  </a:lnTo>
                  <a:lnTo>
                    <a:pt x="2" y="113"/>
                  </a:lnTo>
                  <a:lnTo>
                    <a:pt x="6" y="129"/>
                  </a:lnTo>
                  <a:lnTo>
                    <a:pt x="13" y="144"/>
                  </a:lnTo>
                  <a:lnTo>
                    <a:pt x="23" y="157"/>
                  </a:lnTo>
                  <a:lnTo>
                    <a:pt x="34" y="169"/>
                  </a:lnTo>
                  <a:lnTo>
                    <a:pt x="48" y="178"/>
                  </a:lnTo>
                  <a:lnTo>
                    <a:pt x="63" y="185"/>
                  </a:lnTo>
                  <a:lnTo>
                    <a:pt x="79" y="190"/>
                  </a:lnTo>
                  <a:lnTo>
                    <a:pt x="96" y="191"/>
                  </a:lnTo>
                  <a:lnTo>
                    <a:pt x="112" y="190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7" y="169"/>
                  </a:lnTo>
                  <a:lnTo>
                    <a:pt x="168" y="157"/>
                  </a:lnTo>
                  <a:lnTo>
                    <a:pt x="178" y="144"/>
                  </a:lnTo>
                  <a:lnTo>
                    <a:pt x="185" y="129"/>
                  </a:lnTo>
                  <a:lnTo>
                    <a:pt x="189" y="113"/>
                  </a:lnTo>
                  <a:lnTo>
                    <a:pt x="191" y="96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>
              <a:off x="10669572" y="4649414"/>
              <a:ext cx="134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10606326" y="4611314"/>
              <a:ext cx="63246" cy="76200"/>
            </a:xfrm>
            <a:custGeom>
              <a:avLst/>
              <a:gdLst>
                <a:gd name="T0" fmla="*/ 2147483646 w 190"/>
                <a:gd name="T1" fmla="*/ 2147483646 h 190"/>
                <a:gd name="T2" fmla="*/ 2147483646 w 190"/>
                <a:gd name="T3" fmla="*/ 2147483646 h 190"/>
                <a:gd name="T4" fmla="*/ 2147483646 w 190"/>
                <a:gd name="T5" fmla="*/ 2147483646 h 190"/>
                <a:gd name="T6" fmla="*/ 2147483646 w 190"/>
                <a:gd name="T7" fmla="*/ 2147483646 h 190"/>
                <a:gd name="T8" fmla="*/ 2147483646 w 190"/>
                <a:gd name="T9" fmla="*/ 2147483646 h 190"/>
                <a:gd name="T10" fmla="*/ 2147483646 w 190"/>
                <a:gd name="T11" fmla="*/ 2147483646 h 190"/>
                <a:gd name="T12" fmla="*/ 2147483646 w 190"/>
                <a:gd name="T13" fmla="*/ 2147483646 h 190"/>
                <a:gd name="T14" fmla="*/ 2147483646 w 190"/>
                <a:gd name="T15" fmla="*/ 2147483646 h 190"/>
                <a:gd name="T16" fmla="*/ 2147483646 w 190"/>
                <a:gd name="T17" fmla="*/ 2147483646 h 190"/>
                <a:gd name="T18" fmla="*/ 2147483646 w 190"/>
                <a:gd name="T19" fmla="*/ 0 h 190"/>
                <a:gd name="T20" fmla="*/ 2147483646 w 190"/>
                <a:gd name="T21" fmla="*/ 2147483646 h 190"/>
                <a:gd name="T22" fmla="*/ 2147483646 w 190"/>
                <a:gd name="T23" fmla="*/ 2147483646 h 190"/>
                <a:gd name="T24" fmla="*/ 2147483646 w 190"/>
                <a:gd name="T25" fmla="*/ 2147483646 h 190"/>
                <a:gd name="T26" fmla="*/ 2147483646 w 190"/>
                <a:gd name="T27" fmla="*/ 2147483646 h 190"/>
                <a:gd name="T28" fmla="*/ 2147483646 w 190"/>
                <a:gd name="T29" fmla="*/ 2147483646 h 190"/>
                <a:gd name="T30" fmla="*/ 2147483646 w 190"/>
                <a:gd name="T31" fmla="*/ 2147483646 h 190"/>
                <a:gd name="T32" fmla="*/ 2147483646 w 190"/>
                <a:gd name="T33" fmla="*/ 2147483646 h 190"/>
                <a:gd name="T34" fmla="*/ 2147483646 w 190"/>
                <a:gd name="T35" fmla="*/ 2147483646 h 190"/>
                <a:gd name="T36" fmla="*/ 0 w 190"/>
                <a:gd name="T37" fmla="*/ 2147483646 h 190"/>
                <a:gd name="T38" fmla="*/ 2147483646 w 190"/>
                <a:gd name="T39" fmla="*/ 2147483646 h 190"/>
                <a:gd name="T40" fmla="*/ 2147483646 w 190"/>
                <a:gd name="T41" fmla="*/ 2147483646 h 190"/>
                <a:gd name="T42" fmla="*/ 2147483646 w 190"/>
                <a:gd name="T43" fmla="*/ 2147483646 h 190"/>
                <a:gd name="T44" fmla="*/ 2147483646 w 190"/>
                <a:gd name="T45" fmla="*/ 2147483646 h 190"/>
                <a:gd name="T46" fmla="*/ 2147483646 w 190"/>
                <a:gd name="T47" fmla="*/ 2147483646 h 190"/>
                <a:gd name="T48" fmla="*/ 2147483646 w 190"/>
                <a:gd name="T49" fmla="*/ 2147483646 h 190"/>
                <a:gd name="T50" fmla="*/ 2147483646 w 190"/>
                <a:gd name="T51" fmla="*/ 2147483646 h 190"/>
                <a:gd name="T52" fmla="*/ 2147483646 w 190"/>
                <a:gd name="T53" fmla="*/ 2147483646 h 190"/>
                <a:gd name="T54" fmla="*/ 2147483646 w 190"/>
                <a:gd name="T55" fmla="*/ 2147483646 h 190"/>
                <a:gd name="T56" fmla="*/ 2147483646 w 190"/>
                <a:gd name="T57" fmla="*/ 2147483646 h 190"/>
                <a:gd name="T58" fmla="*/ 2147483646 w 190"/>
                <a:gd name="T59" fmla="*/ 2147483646 h 190"/>
                <a:gd name="T60" fmla="*/ 2147483646 w 190"/>
                <a:gd name="T61" fmla="*/ 2147483646 h 190"/>
                <a:gd name="T62" fmla="*/ 2147483646 w 190"/>
                <a:gd name="T63" fmla="*/ 2147483646 h 190"/>
                <a:gd name="T64" fmla="*/ 2147483646 w 190"/>
                <a:gd name="T65" fmla="*/ 2147483646 h 190"/>
                <a:gd name="T66" fmla="*/ 2147483646 w 190"/>
                <a:gd name="T67" fmla="*/ 2147483646 h 190"/>
                <a:gd name="T68" fmla="*/ 2147483646 w 190"/>
                <a:gd name="T69" fmla="*/ 2147483646 h 190"/>
                <a:gd name="T70" fmla="*/ 2147483646 w 190"/>
                <a:gd name="T71" fmla="*/ 2147483646 h 190"/>
                <a:gd name="T72" fmla="*/ 2147483646 w 190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4" y="62"/>
                  </a:lnTo>
                  <a:lnTo>
                    <a:pt x="177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8" y="1"/>
                  </a:lnTo>
                  <a:lnTo>
                    <a:pt x="62" y="5"/>
                  </a:lnTo>
                  <a:lnTo>
                    <a:pt x="47" y="12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1" y="78"/>
                  </a:lnTo>
                  <a:lnTo>
                    <a:pt x="0" y="95"/>
                  </a:lnTo>
                  <a:lnTo>
                    <a:pt x="1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7" y="177"/>
                  </a:lnTo>
                  <a:lnTo>
                    <a:pt x="62" y="184"/>
                  </a:lnTo>
                  <a:lnTo>
                    <a:pt x="78" y="188"/>
                  </a:lnTo>
                  <a:lnTo>
                    <a:pt x="95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7" y="142"/>
                  </a:lnTo>
                  <a:lnTo>
                    <a:pt x="184" y="127"/>
                  </a:lnTo>
                  <a:lnTo>
                    <a:pt x="189" y="111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10775877" y="4225552"/>
              <a:ext cx="1346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10711286" y="4187452"/>
              <a:ext cx="64591" cy="76200"/>
            </a:xfrm>
            <a:custGeom>
              <a:avLst/>
              <a:gdLst>
                <a:gd name="T0" fmla="*/ 2147483646 w 191"/>
                <a:gd name="T1" fmla="*/ 2147483646 h 190"/>
                <a:gd name="T2" fmla="*/ 2147483646 w 191"/>
                <a:gd name="T3" fmla="*/ 2147483646 h 190"/>
                <a:gd name="T4" fmla="*/ 2147483646 w 191"/>
                <a:gd name="T5" fmla="*/ 2147483646 h 190"/>
                <a:gd name="T6" fmla="*/ 2147483646 w 191"/>
                <a:gd name="T7" fmla="*/ 2147483646 h 190"/>
                <a:gd name="T8" fmla="*/ 2147483646 w 191"/>
                <a:gd name="T9" fmla="*/ 2147483646 h 190"/>
                <a:gd name="T10" fmla="*/ 2147483646 w 191"/>
                <a:gd name="T11" fmla="*/ 2147483646 h 190"/>
                <a:gd name="T12" fmla="*/ 2147483646 w 191"/>
                <a:gd name="T13" fmla="*/ 2147483646 h 190"/>
                <a:gd name="T14" fmla="*/ 2147483646 w 191"/>
                <a:gd name="T15" fmla="*/ 2147483646 h 190"/>
                <a:gd name="T16" fmla="*/ 2147483646 w 191"/>
                <a:gd name="T17" fmla="*/ 2147483646 h 190"/>
                <a:gd name="T18" fmla="*/ 2147483646 w 191"/>
                <a:gd name="T19" fmla="*/ 0 h 190"/>
                <a:gd name="T20" fmla="*/ 2147483646 w 191"/>
                <a:gd name="T21" fmla="*/ 2147483646 h 190"/>
                <a:gd name="T22" fmla="*/ 2147483646 w 191"/>
                <a:gd name="T23" fmla="*/ 2147483646 h 190"/>
                <a:gd name="T24" fmla="*/ 2147483646 w 191"/>
                <a:gd name="T25" fmla="*/ 2147483646 h 190"/>
                <a:gd name="T26" fmla="*/ 2147483646 w 191"/>
                <a:gd name="T27" fmla="*/ 2147483646 h 190"/>
                <a:gd name="T28" fmla="*/ 2147483646 w 191"/>
                <a:gd name="T29" fmla="*/ 2147483646 h 190"/>
                <a:gd name="T30" fmla="*/ 2147483646 w 191"/>
                <a:gd name="T31" fmla="*/ 2147483646 h 190"/>
                <a:gd name="T32" fmla="*/ 2147483646 w 191"/>
                <a:gd name="T33" fmla="*/ 2147483646 h 190"/>
                <a:gd name="T34" fmla="*/ 2147483646 w 191"/>
                <a:gd name="T35" fmla="*/ 2147483646 h 190"/>
                <a:gd name="T36" fmla="*/ 0 w 191"/>
                <a:gd name="T37" fmla="*/ 2147483646 h 190"/>
                <a:gd name="T38" fmla="*/ 2147483646 w 191"/>
                <a:gd name="T39" fmla="*/ 2147483646 h 190"/>
                <a:gd name="T40" fmla="*/ 2147483646 w 191"/>
                <a:gd name="T41" fmla="*/ 2147483646 h 190"/>
                <a:gd name="T42" fmla="*/ 2147483646 w 191"/>
                <a:gd name="T43" fmla="*/ 2147483646 h 190"/>
                <a:gd name="T44" fmla="*/ 2147483646 w 191"/>
                <a:gd name="T45" fmla="*/ 2147483646 h 190"/>
                <a:gd name="T46" fmla="*/ 2147483646 w 191"/>
                <a:gd name="T47" fmla="*/ 2147483646 h 190"/>
                <a:gd name="T48" fmla="*/ 2147483646 w 191"/>
                <a:gd name="T49" fmla="*/ 2147483646 h 190"/>
                <a:gd name="T50" fmla="*/ 2147483646 w 191"/>
                <a:gd name="T51" fmla="*/ 2147483646 h 190"/>
                <a:gd name="T52" fmla="*/ 2147483646 w 191"/>
                <a:gd name="T53" fmla="*/ 2147483646 h 190"/>
                <a:gd name="T54" fmla="*/ 2147483646 w 191"/>
                <a:gd name="T55" fmla="*/ 2147483646 h 190"/>
                <a:gd name="T56" fmla="*/ 2147483646 w 191"/>
                <a:gd name="T57" fmla="*/ 2147483646 h 190"/>
                <a:gd name="T58" fmla="*/ 2147483646 w 191"/>
                <a:gd name="T59" fmla="*/ 2147483646 h 190"/>
                <a:gd name="T60" fmla="*/ 2147483646 w 191"/>
                <a:gd name="T61" fmla="*/ 2147483646 h 190"/>
                <a:gd name="T62" fmla="*/ 2147483646 w 191"/>
                <a:gd name="T63" fmla="*/ 2147483646 h 190"/>
                <a:gd name="T64" fmla="*/ 2147483646 w 191"/>
                <a:gd name="T65" fmla="*/ 2147483646 h 190"/>
                <a:gd name="T66" fmla="*/ 2147483646 w 191"/>
                <a:gd name="T67" fmla="*/ 2147483646 h 190"/>
                <a:gd name="T68" fmla="*/ 2147483646 w 191"/>
                <a:gd name="T69" fmla="*/ 2147483646 h 190"/>
                <a:gd name="T70" fmla="*/ 2147483646 w 191"/>
                <a:gd name="T71" fmla="*/ 2147483646 h 190"/>
                <a:gd name="T72" fmla="*/ 2147483646 w 191"/>
                <a:gd name="T73" fmla="*/ 2147483646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1"/>
                <a:gd name="T112" fmla="*/ 0 h 190"/>
                <a:gd name="T113" fmla="*/ 191 w 191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1" h="190">
                  <a:moveTo>
                    <a:pt x="191" y="94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3"/>
                  </a:lnTo>
                  <a:lnTo>
                    <a:pt x="157" y="22"/>
                  </a:lnTo>
                  <a:lnTo>
                    <a:pt x="143" y="12"/>
                  </a:lnTo>
                  <a:lnTo>
                    <a:pt x="128" y="5"/>
                  </a:lnTo>
                  <a:lnTo>
                    <a:pt x="112" y="1"/>
                  </a:lnTo>
                  <a:lnTo>
                    <a:pt x="96" y="0"/>
                  </a:lnTo>
                  <a:lnTo>
                    <a:pt x="79" y="1"/>
                  </a:lnTo>
                  <a:lnTo>
                    <a:pt x="63" y="5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3" y="33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4"/>
                  </a:lnTo>
                  <a:lnTo>
                    <a:pt x="2" y="111"/>
                  </a:lnTo>
                  <a:lnTo>
                    <a:pt x="6" y="127"/>
                  </a:lnTo>
                  <a:lnTo>
                    <a:pt x="13" y="142"/>
                  </a:lnTo>
                  <a:lnTo>
                    <a:pt x="23" y="156"/>
                  </a:lnTo>
                  <a:lnTo>
                    <a:pt x="34" y="167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8"/>
                  </a:lnTo>
                  <a:lnTo>
                    <a:pt x="96" y="190"/>
                  </a:lnTo>
                  <a:lnTo>
                    <a:pt x="112" y="188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7" y="167"/>
                  </a:lnTo>
                  <a:lnTo>
                    <a:pt x="168" y="156"/>
                  </a:lnTo>
                  <a:lnTo>
                    <a:pt x="178" y="142"/>
                  </a:lnTo>
                  <a:lnTo>
                    <a:pt x="185" y="127"/>
                  </a:lnTo>
                  <a:lnTo>
                    <a:pt x="189" y="111"/>
                  </a:lnTo>
                  <a:lnTo>
                    <a:pt x="191" y="94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10880838" y="3468314"/>
              <a:ext cx="134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10816247" y="3430214"/>
              <a:ext cx="64591" cy="76200"/>
            </a:xfrm>
            <a:custGeom>
              <a:avLst/>
              <a:gdLst>
                <a:gd name="T0" fmla="*/ 2147483646 w 190"/>
                <a:gd name="T1" fmla="*/ 2147483646 h 191"/>
                <a:gd name="T2" fmla="*/ 2147483646 w 190"/>
                <a:gd name="T3" fmla="*/ 2147483646 h 191"/>
                <a:gd name="T4" fmla="*/ 2147483646 w 190"/>
                <a:gd name="T5" fmla="*/ 2147483646 h 191"/>
                <a:gd name="T6" fmla="*/ 2147483646 w 190"/>
                <a:gd name="T7" fmla="*/ 2147483646 h 191"/>
                <a:gd name="T8" fmla="*/ 2147483646 w 190"/>
                <a:gd name="T9" fmla="*/ 2147483646 h 191"/>
                <a:gd name="T10" fmla="*/ 2147483646 w 190"/>
                <a:gd name="T11" fmla="*/ 2147483646 h 191"/>
                <a:gd name="T12" fmla="*/ 2147483646 w 190"/>
                <a:gd name="T13" fmla="*/ 2147483646 h 191"/>
                <a:gd name="T14" fmla="*/ 2147483646 w 190"/>
                <a:gd name="T15" fmla="*/ 2147483646 h 191"/>
                <a:gd name="T16" fmla="*/ 2147483646 w 190"/>
                <a:gd name="T17" fmla="*/ 2147483646 h 191"/>
                <a:gd name="T18" fmla="*/ 2147483646 w 190"/>
                <a:gd name="T19" fmla="*/ 0 h 191"/>
                <a:gd name="T20" fmla="*/ 2147483646 w 190"/>
                <a:gd name="T21" fmla="*/ 2147483646 h 191"/>
                <a:gd name="T22" fmla="*/ 2147483646 w 190"/>
                <a:gd name="T23" fmla="*/ 2147483646 h 191"/>
                <a:gd name="T24" fmla="*/ 2147483646 w 190"/>
                <a:gd name="T25" fmla="*/ 2147483646 h 191"/>
                <a:gd name="T26" fmla="*/ 2147483646 w 190"/>
                <a:gd name="T27" fmla="*/ 2147483646 h 191"/>
                <a:gd name="T28" fmla="*/ 2147483646 w 190"/>
                <a:gd name="T29" fmla="*/ 2147483646 h 191"/>
                <a:gd name="T30" fmla="*/ 2147483646 w 190"/>
                <a:gd name="T31" fmla="*/ 2147483646 h 191"/>
                <a:gd name="T32" fmla="*/ 2147483646 w 190"/>
                <a:gd name="T33" fmla="*/ 2147483646 h 191"/>
                <a:gd name="T34" fmla="*/ 2147483646 w 190"/>
                <a:gd name="T35" fmla="*/ 2147483646 h 191"/>
                <a:gd name="T36" fmla="*/ 0 w 190"/>
                <a:gd name="T37" fmla="*/ 2147483646 h 191"/>
                <a:gd name="T38" fmla="*/ 2147483646 w 190"/>
                <a:gd name="T39" fmla="*/ 2147483646 h 191"/>
                <a:gd name="T40" fmla="*/ 2147483646 w 190"/>
                <a:gd name="T41" fmla="*/ 2147483646 h 191"/>
                <a:gd name="T42" fmla="*/ 2147483646 w 190"/>
                <a:gd name="T43" fmla="*/ 2147483646 h 191"/>
                <a:gd name="T44" fmla="*/ 2147483646 w 190"/>
                <a:gd name="T45" fmla="*/ 2147483646 h 191"/>
                <a:gd name="T46" fmla="*/ 2147483646 w 190"/>
                <a:gd name="T47" fmla="*/ 2147483646 h 191"/>
                <a:gd name="T48" fmla="*/ 2147483646 w 190"/>
                <a:gd name="T49" fmla="*/ 2147483646 h 191"/>
                <a:gd name="T50" fmla="*/ 2147483646 w 190"/>
                <a:gd name="T51" fmla="*/ 2147483646 h 191"/>
                <a:gd name="T52" fmla="*/ 2147483646 w 190"/>
                <a:gd name="T53" fmla="*/ 2147483646 h 191"/>
                <a:gd name="T54" fmla="*/ 2147483646 w 190"/>
                <a:gd name="T55" fmla="*/ 2147483646 h 191"/>
                <a:gd name="T56" fmla="*/ 2147483646 w 190"/>
                <a:gd name="T57" fmla="*/ 2147483646 h 191"/>
                <a:gd name="T58" fmla="*/ 2147483646 w 190"/>
                <a:gd name="T59" fmla="*/ 2147483646 h 191"/>
                <a:gd name="T60" fmla="*/ 2147483646 w 190"/>
                <a:gd name="T61" fmla="*/ 2147483646 h 191"/>
                <a:gd name="T62" fmla="*/ 2147483646 w 190"/>
                <a:gd name="T63" fmla="*/ 2147483646 h 191"/>
                <a:gd name="T64" fmla="*/ 2147483646 w 190"/>
                <a:gd name="T65" fmla="*/ 2147483646 h 191"/>
                <a:gd name="T66" fmla="*/ 2147483646 w 190"/>
                <a:gd name="T67" fmla="*/ 2147483646 h 191"/>
                <a:gd name="T68" fmla="*/ 2147483646 w 190"/>
                <a:gd name="T69" fmla="*/ 2147483646 h 191"/>
                <a:gd name="T70" fmla="*/ 2147483646 w 190"/>
                <a:gd name="T71" fmla="*/ 2147483646 h 191"/>
                <a:gd name="T72" fmla="*/ 2147483646 w 190"/>
                <a:gd name="T73" fmla="*/ 2147483646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1"/>
                <a:gd name="T113" fmla="*/ 190 w 190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1">
                  <a:moveTo>
                    <a:pt x="190" y="95"/>
                  </a:moveTo>
                  <a:lnTo>
                    <a:pt x="189" y="79"/>
                  </a:lnTo>
                  <a:lnTo>
                    <a:pt x="184" y="63"/>
                  </a:lnTo>
                  <a:lnTo>
                    <a:pt x="177" y="48"/>
                  </a:lnTo>
                  <a:lnTo>
                    <a:pt x="168" y="34"/>
                  </a:lnTo>
                  <a:lnTo>
                    <a:pt x="156" y="23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2"/>
                  </a:lnTo>
                  <a:lnTo>
                    <a:pt x="95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7" y="13"/>
                  </a:lnTo>
                  <a:lnTo>
                    <a:pt x="34" y="23"/>
                  </a:lnTo>
                  <a:lnTo>
                    <a:pt x="22" y="34"/>
                  </a:lnTo>
                  <a:lnTo>
                    <a:pt x="13" y="48"/>
                  </a:lnTo>
                  <a:lnTo>
                    <a:pt x="6" y="63"/>
                  </a:lnTo>
                  <a:lnTo>
                    <a:pt x="1" y="79"/>
                  </a:lnTo>
                  <a:lnTo>
                    <a:pt x="0" y="95"/>
                  </a:lnTo>
                  <a:lnTo>
                    <a:pt x="1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7"/>
                  </a:lnTo>
                  <a:lnTo>
                    <a:pt x="34" y="168"/>
                  </a:lnTo>
                  <a:lnTo>
                    <a:pt x="47" y="178"/>
                  </a:lnTo>
                  <a:lnTo>
                    <a:pt x="62" y="185"/>
                  </a:lnTo>
                  <a:lnTo>
                    <a:pt x="78" y="189"/>
                  </a:lnTo>
                  <a:lnTo>
                    <a:pt x="95" y="191"/>
                  </a:lnTo>
                  <a:lnTo>
                    <a:pt x="112" y="189"/>
                  </a:lnTo>
                  <a:lnTo>
                    <a:pt x="128" y="185"/>
                  </a:lnTo>
                  <a:lnTo>
                    <a:pt x="143" y="178"/>
                  </a:lnTo>
                  <a:lnTo>
                    <a:pt x="156" y="168"/>
                  </a:lnTo>
                  <a:lnTo>
                    <a:pt x="168" y="157"/>
                  </a:lnTo>
                  <a:lnTo>
                    <a:pt x="177" y="143"/>
                  </a:lnTo>
                  <a:lnTo>
                    <a:pt x="184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Text Box 109"/>
          <p:cNvSpPr txBox="1">
            <a:spLocks noChangeArrowheads="1"/>
          </p:cNvSpPr>
          <p:nvPr/>
        </p:nvSpPr>
        <p:spPr bwMode="auto">
          <a:xfrm>
            <a:off x="8235295" y="1798264"/>
            <a:ext cx="21597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accent1"/>
                </a:solidFill>
                <a:latin typeface="Calibri" panose="020F0502020204030204" pitchFamily="34" charset="0"/>
              </a:rPr>
              <a:t>Too flexible</a:t>
            </a:r>
          </a:p>
        </p:txBody>
      </p:sp>
      <p:sp>
        <p:nvSpPr>
          <p:cNvPr id="116" name="Text Box 110"/>
          <p:cNvSpPr txBox="1">
            <a:spLocks noChangeArrowheads="1"/>
          </p:cNvSpPr>
          <p:nvPr/>
        </p:nvSpPr>
        <p:spPr bwMode="auto">
          <a:xfrm>
            <a:off x="6232972" y="3246064"/>
            <a:ext cx="19377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853E"/>
                </a:solidFill>
                <a:latin typeface="Calibri" panose="020F0502020204030204" pitchFamily="34" charset="0"/>
              </a:rPr>
              <a:t>Not flexible enough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D7687-7170-DD4D-8832-07AA666D7824}"/>
              </a:ext>
            </a:extLst>
          </p:cNvPr>
          <p:cNvSpPr txBox="1"/>
          <p:nvPr/>
        </p:nvSpPr>
        <p:spPr>
          <a:xfrm>
            <a:off x="4419600" y="590550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Test…he was enthusiastic about this</a:t>
            </a:r>
          </a:p>
        </p:txBody>
      </p:sp>
    </p:spTree>
    <p:extLst>
      <p:ext uri="{BB962C8B-B14F-4D97-AF65-F5344CB8AC3E}">
        <p14:creationId xmlns:p14="http://schemas.microsoft.com/office/powerpoint/2010/main" val="24730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Trees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4070" y="1532238"/>
            <a:ext cx="8304920" cy="4644725"/>
          </a:xfrm>
        </p:spPr>
        <p:txBody>
          <a:bodyPr>
            <a:normAutofit/>
          </a:bodyPr>
          <a:lstStyle/>
          <a:p>
            <a:r>
              <a:rPr lang="en-US" dirty="0"/>
              <a:t>In the context of decision trees, overfitting occurs when the tree has too many branches</a:t>
            </a:r>
          </a:p>
          <a:p>
            <a:pPr lvl="1"/>
            <a:r>
              <a:rPr lang="en-US" dirty="0"/>
              <a:t>You end up fitting noise</a:t>
            </a:r>
          </a:p>
          <a:p>
            <a:pPr lvl="1"/>
            <a:r>
              <a:rPr lang="en-US" dirty="0"/>
              <a:t>Great fit for training data, poor accuracy for unseen samples</a:t>
            </a:r>
          </a:p>
          <a:p>
            <a:r>
              <a:rPr lang="en-US" dirty="0"/>
              <a:t>Avoiding Overfitting</a:t>
            </a:r>
          </a:p>
          <a:p>
            <a:pPr lvl="1"/>
            <a:r>
              <a:rPr lang="en-US" dirty="0"/>
              <a:t>Pre-pruning (Stunting)</a:t>
            </a:r>
          </a:p>
          <a:p>
            <a:pPr lvl="2"/>
            <a:r>
              <a:rPr lang="en-US" dirty="0"/>
              <a:t>Stop splitting if the number of cases in a node falls below a </a:t>
            </a:r>
          </a:p>
          <a:p>
            <a:pPr lvl="2"/>
            <a:r>
              <a:rPr lang="en-US" dirty="0"/>
              <a:t>specified limit</a:t>
            </a:r>
          </a:p>
          <a:p>
            <a:pPr lvl="2"/>
            <a:r>
              <a:rPr lang="en-US" dirty="0"/>
              <a:t>Stop splitting if the split is not statistically significant at a specified level</a:t>
            </a:r>
          </a:p>
          <a:p>
            <a:pPr lvl="2"/>
            <a:r>
              <a:rPr lang="en-US" dirty="0"/>
              <a:t>It is difficult to choose a criterion</a:t>
            </a:r>
          </a:p>
          <a:p>
            <a:pPr lvl="1"/>
            <a:r>
              <a:rPr lang="en-US" dirty="0"/>
              <a:t>Post-pruning</a:t>
            </a:r>
          </a:p>
          <a:p>
            <a:pPr lvl="2"/>
            <a:r>
              <a:rPr lang="en-US" dirty="0"/>
              <a:t>Remove branches from a “fully grown” tree</a:t>
            </a:r>
          </a:p>
          <a:p>
            <a:pPr lvl="2"/>
            <a:r>
              <a:rPr lang="en-US" dirty="0"/>
              <a:t>Select from a sequence of progressively pruned trees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2" descr="https://s-media-cache-ak0.pinimg.com/236x/ac/67/21/ac6721b6b70202b42a478f6039474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14" y="2302526"/>
            <a:ext cx="2517970" cy="3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4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things that aren’t true - Patterns may not represent any underlying rule or the rule may be obscure event where a relationship is known to exist (</a:t>
            </a:r>
            <a:r>
              <a:rPr lang="en-US" dirty="0">
                <a:hlinkClick r:id="rId2"/>
              </a:rPr>
              <a:t>vanilla ice cream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</a:t>
            </a:r>
            <a:r>
              <a:rPr lang="en-US" dirty="0">
                <a:hlinkClick r:id="rId2"/>
              </a:rPr>
              <a:t> car trouble</a:t>
            </a:r>
            <a:r>
              <a:rPr lang="en-US" dirty="0"/>
              <a:t>)</a:t>
            </a:r>
          </a:p>
          <a:p>
            <a:r>
              <a:rPr lang="en-US" dirty="0"/>
              <a:t>Self-selection bias – 97% of eBay online reviews are positive</a:t>
            </a:r>
          </a:p>
          <a:p>
            <a:r>
              <a:rPr lang="en-US" dirty="0"/>
              <a:t>Data may be at the wrong level of detail – Simpson’s paradox</a:t>
            </a:r>
          </a:p>
          <a:p>
            <a:r>
              <a:rPr lang="en-US" dirty="0"/>
              <a:t>Learning things that are true, but not useful – Most rules learned are normal business rules (already known)</a:t>
            </a:r>
          </a:p>
          <a:p>
            <a:r>
              <a:rPr lang="en-US" dirty="0"/>
              <a:t>Data integrity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Easily interpreted</a:t>
            </a:r>
          </a:p>
          <a:p>
            <a:r>
              <a:rPr lang="en-US" dirty="0"/>
              <a:t>Easy to implementation</a:t>
            </a:r>
          </a:p>
          <a:p>
            <a:r>
              <a:rPr lang="en-US" dirty="0"/>
              <a:t>Relatively efficient</a:t>
            </a:r>
          </a:p>
          <a:p>
            <a:r>
              <a:rPr lang="en-US" dirty="0"/>
              <a:t>Can handle mixed measurement scales</a:t>
            </a:r>
          </a:p>
          <a:p>
            <a:r>
              <a:rPr lang="en-US" dirty="0"/>
              <a:t>Can handle missing values</a:t>
            </a:r>
          </a:p>
          <a:p>
            <a:r>
              <a:rPr lang="en-US" dirty="0"/>
              <a:t>Relatively robust</a:t>
            </a:r>
          </a:p>
          <a:p>
            <a:r>
              <a:rPr lang="en-US" dirty="0"/>
              <a:t>Extremely popular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  <a:p>
            <a:r>
              <a:rPr lang="en-US" dirty="0"/>
              <a:t>Sensitive to outliers</a:t>
            </a:r>
          </a:p>
          <a:p>
            <a:r>
              <a:rPr lang="en-US" dirty="0"/>
              <a:t>Can result in large error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Better than One Decision Tree?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40" y="258676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5" y="179565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26" y="216552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68" y="1691322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10" y="1743488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23" y="2319637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5" y="2895786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13" y="3238566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60" y="323856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24" y="3571809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46" y="179565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97" y="216552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39" y="1691322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381" y="1743488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94" y="2319637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16" y="2895786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84" y="3238566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631" y="3238565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tree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95" y="3571809"/>
            <a:ext cx="3177535" cy="3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0"/>
          <p:cNvSpPr txBox="1">
            <a:spLocks/>
          </p:cNvSpPr>
          <p:nvPr/>
        </p:nvSpPr>
        <p:spPr>
          <a:xfrm>
            <a:off x="4343821" y="2843114"/>
            <a:ext cx="2647571" cy="79089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rgbClr val="DC7D0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Forest</a:t>
            </a:r>
          </a:p>
        </p:txBody>
      </p:sp>
    </p:spTree>
    <p:extLst>
      <p:ext uri="{BB962C8B-B14F-4D97-AF65-F5344CB8AC3E}">
        <p14:creationId xmlns:p14="http://schemas.microsoft.com/office/powerpoint/2010/main" val="37019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Random Forests </a:t>
            </a:r>
            <a:r>
              <a:rPr lang="en-US" dirty="0"/>
              <a:t>are an </a:t>
            </a:r>
            <a:r>
              <a:rPr lang="en-US" dirty="0">
                <a:solidFill>
                  <a:srgbClr val="FFC000"/>
                </a:solidFill>
              </a:rPr>
              <a:t>ensemble</a:t>
            </a:r>
            <a:r>
              <a:rPr lang="en-US" dirty="0"/>
              <a:t> approach to classification</a:t>
            </a:r>
          </a:p>
          <a:p>
            <a:pPr lvl="1"/>
            <a:r>
              <a:rPr lang="en-US" dirty="0"/>
              <a:t>Rather than using a single decision tree, multiple trees are constructed</a:t>
            </a:r>
          </a:p>
          <a:p>
            <a:pPr lvl="1"/>
            <a:r>
              <a:rPr lang="en-US" dirty="0"/>
              <a:t>Each tree performs the classification and the results are aggregated</a:t>
            </a:r>
          </a:p>
          <a:p>
            <a:r>
              <a:rPr lang="en-US" dirty="0"/>
              <a:t>Called random, because of variations in the construction of the trees</a:t>
            </a:r>
          </a:p>
          <a:p>
            <a:pPr lvl="1"/>
            <a:r>
              <a:rPr lang="en-US" dirty="0"/>
              <a:t>Each tree predicts the target variable using a random subset of the available predictors</a:t>
            </a:r>
          </a:p>
          <a:p>
            <a:pPr lvl="1"/>
            <a:r>
              <a:rPr lang="en-US" dirty="0"/>
              <a:t>Each tree uses a random sample of the available data</a:t>
            </a:r>
          </a:p>
          <a:p>
            <a:r>
              <a:rPr lang="en-US" dirty="0"/>
              <a:t>Results of each tree are examined collectively and majority rules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decision tree </a:t>
            </a:r>
            <a:r>
              <a:rPr lang="en-US" dirty="0"/>
              <a:t>is a set of nested tests which we use to “divide and conquer” a prediction problem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r>
              <a:rPr lang="en-US" dirty="0"/>
              <a:t> represents a test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FFC000"/>
                </a:solidFill>
              </a:rPr>
              <a:t>node</a:t>
            </a:r>
            <a:r>
              <a:rPr lang="en-US" dirty="0"/>
              <a:t> represents the result of a test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FFC000"/>
                </a:solidFill>
              </a:rPr>
              <a:t>leaf</a:t>
            </a:r>
            <a:r>
              <a:rPr lang="en-US" dirty="0"/>
              <a:t> (terminal node) represents a class assignment</a:t>
            </a:r>
          </a:p>
          <a:p>
            <a:r>
              <a:rPr lang="en-US" dirty="0"/>
              <a:t>Once developed, a decision tree can be used to classify new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ttps://s-media-cache-ak0.pinimg.com/236x/ac/67/21/ac6721b6b70202b42a478f603947471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79" y="1693333"/>
            <a:ext cx="3824080" cy="427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Random Forest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D:\Users\rrt0042\AppData\Local\Temp\SNAGHTML1577b3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9" y="1532238"/>
            <a:ext cx="2377415" cy="52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2858880" y="1713227"/>
            <a:ext cx="6381696" cy="1087732"/>
            <a:chOff x="2858880" y="1713227"/>
            <a:chExt cx="6381696" cy="1087732"/>
          </a:xfrm>
        </p:grpSpPr>
        <p:pic>
          <p:nvPicPr>
            <p:cNvPr id="6" name="Picture 4" descr="Image result for tree fore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880" y="1839225"/>
              <a:ext cx="1004478" cy="961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863358" y="1713227"/>
              <a:ext cx="5377218" cy="1087732"/>
              <a:chOff x="4926842" y="3821373"/>
              <a:chExt cx="5377218" cy="10877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926842" y="3821373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26842" y="4170441"/>
                <a:ext cx="2210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Predictors: A, C, D, F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26842" y="4539773"/>
                <a:ext cx="5377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Observations: 2, 3, 6, 8, 12, 16, 17, …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858880" y="3438108"/>
            <a:ext cx="6381696" cy="1087732"/>
            <a:chOff x="2858880" y="3438108"/>
            <a:chExt cx="6381696" cy="1087732"/>
          </a:xfrm>
        </p:grpSpPr>
        <p:pic>
          <p:nvPicPr>
            <p:cNvPr id="19" name="Picture 4" descr="Image result for tree fore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880" y="3564106"/>
              <a:ext cx="1004478" cy="961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3863358" y="3438108"/>
              <a:ext cx="5377218" cy="1087732"/>
              <a:chOff x="4926842" y="3821373"/>
              <a:chExt cx="5377218" cy="10877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926842" y="3821373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 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26842" y="4170441"/>
                <a:ext cx="2210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Predictors: B, D, E, G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26842" y="4539773"/>
                <a:ext cx="5377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Observations: 1, 2, 5, 7, 10, 14, 18, …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858880" y="5167635"/>
            <a:ext cx="6395344" cy="1087732"/>
            <a:chOff x="2858880" y="5167635"/>
            <a:chExt cx="6395344" cy="1087732"/>
          </a:xfrm>
        </p:grpSpPr>
        <p:pic>
          <p:nvPicPr>
            <p:cNvPr id="24" name="Picture 4" descr="Image result for tree fore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880" y="5293633"/>
              <a:ext cx="1004478" cy="961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3877006" y="5167635"/>
              <a:ext cx="5377218" cy="1087732"/>
              <a:chOff x="4926842" y="3821373"/>
              <a:chExt cx="5377218" cy="10877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26842" y="3821373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 3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26842" y="4170441"/>
                <a:ext cx="2210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Predictors: B, C, E, G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26842" y="4539773"/>
                <a:ext cx="5377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Observations: 3, 4, 8, 9, 11, 13, 15, …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2257498" y="1391460"/>
            <a:ext cx="526484" cy="52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485472" y="1882494"/>
            <a:ext cx="1427558" cy="718400"/>
            <a:chOff x="7485472" y="1882494"/>
            <a:chExt cx="1427558" cy="718400"/>
          </a:xfrm>
        </p:grpSpPr>
        <p:sp>
          <p:nvSpPr>
            <p:cNvPr id="29" name="Right Arrow 28"/>
            <p:cNvSpPr/>
            <p:nvPr/>
          </p:nvSpPr>
          <p:spPr>
            <a:xfrm>
              <a:off x="7485472" y="1882494"/>
              <a:ext cx="846161" cy="718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5281" y="1958316"/>
              <a:ext cx="567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85471" y="3607375"/>
            <a:ext cx="1431653" cy="718400"/>
            <a:chOff x="7485471" y="3607375"/>
            <a:chExt cx="1431653" cy="718400"/>
          </a:xfrm>
        </p:grpSpPr>
        <p:sp>
          <p:nvSpPr>
            <p:cNvPr id="31" name="Right Arrow 30"/>
            <p:cNvSpPr/>
            <p:nvPr/>
          </p:nvSpPr>
          <p:spPr>
            <a:xfrm>
              <a:off x="7485471" y="3607375"/>
              <a:ext cx="846161" cy="718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49375" y="3674187"/>
              <a:ext cx="567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470" y="5336481"/>
            <a:ext cx="1427560" cy="718400"/>
            <a:chOff x="7485470" y="5336481"/>
            <a:chExt cx="1427560" cy="718400"/>
          </a:xfrm>
        </p:grpSpPr>
        <p:sp>
          <p:nvSpPr>
            <p:cNvPr id="32" name="Right Arrow 31"/>
            <p:cNvSpPr/>
            <p:nvPr/>
          </p:nvSpPr>
          <p:spPr>
            <a:xfrm>
              <a:off x="7485470" y="5336481"/>
              <a:ext cx="846161" cy="718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45281" y="5403293"/>
              <a:ext cx="567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405064" y="1532238"/>
            <a:ext cx="247650" cy="48685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9796" y="1532238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93610" y="1532238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3638" y="1540930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15877" y="1540930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45164" y="1532238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82115" y="1540930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65133" y="1532238"/>
            <a:ext cx="247650" cy="48685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839" y="1777243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3409" y="2022248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047" y="2270016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3408" y="2511316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0365" y="2752616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3407" y="2994851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0364" y="3235216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0364" y="3476516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0364" y="3721985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0363" y="3965584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8155" y="4205125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8155" y="4446425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8155" y="4692434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3406" y="4932445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7025" y="5174494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7025" y="5414035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3405" y="5657457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68155" y="5901344"/>
            <a:ext cx="2180875" cy="241300"/>
          </a:xfrm>
          <a:prstGeom prst="rect">
            <a:avLst/>
          </a:prstGeom>
          <a:solidFill>
            <a:srgbClr val="00853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098372" y="2069995"/>
            <a:ext cx="1671237" cy="3803642"/>
            <a:chOff x="9098372" y="2069995"/>
            <a:chExt cx="1671237" cy="3803642"/>
          </a:xfrm>
        </p:grpSpPr>
        <p:sp>
          <p:nvSpPr>
            <p:cNvPr id="63" name="Right Arrow 62"/>
            <p:cNvSpPr/>
            <p:nvPr/>
          </p:nvSpPr>
          <p:spPr>
            <a:xfrm>
              <a:off x="9098372" y="3607375"/>
              <a:ext cx="846161" cy="718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98373" y="2069995"/>
              <a:ext cx="1669244" cy="1182168"/>
              <a:chOff x="9098373" y="2069995"/>
              <a:chExt cx="1669244" cy="1182168"/>
            </a:xfrm>
          </p:grpSpPr>
          <p:sp>
            <p:nvSpPr>
              <p:cNvPr id="64" name="Right Arrow 63"/>
              <p:cNvSpPr/>
              <p:nvPr/>
            </p:nvSpPr>
            <p:spPr>
              <a:xfrm rot="5400000">
                <a:off x="9985336" y="2469883"/>
                <a:ext cx="846161" cy="7184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098373" y="2069995"/>
                <a:ext cx="1491046" cy="3539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V="1">
              <a:off x="9100365" y="4691469"/>
              <a:ext cx="1669244" cy="1182168"/>
              <a:chOff x="9098373" y="2069995"/>
              <a:chExt cx="1669244" cy="1182168"/>
            </a:xfrm>
          </p:grpSpPr>
          <p:sp>
            <p:nvSpPr>
              <p:cNvPr id="66" name="Right Arrow 65"/>
              <p:cNvSpPr/>
              <p:nvPr/>
            </p:nvSpPr>
            <p:spPr>
              <a:xfrm rot="5400000">
                <a:off x="9985336" y="2469883"/>
                <a:ext cx="846161" cy="7184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098373" y="2069995"/>
                <a:ext cx="1491046" cy="3539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125781" y="3679454"/>
              <a:ext cx="567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9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3" grpId="0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36" grpId="0" animBg="1"/>
      <p:bldP spid="36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2569200"/>
              </p:ext>
            </p:extLst>
          </p:nvPr>
        </p:nvGraphicFramePr>
        <p:xfrm>
          <a:off x="466903" y="3938931"/>
          <a:ext cx="510064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160">
                  <a:extLst>
                    <a:ext uri="{9D8B030D-6E8A-4147-A177-3AD203B41FA5}">
                      <a16:colId xmlns:a16="http://schemas.microsoft.com/office/drawing/2014/main" val="1018825130"/>
                    </a:ext>
                  </a:extLst>
                </a:gridCol>
                <a:gridCol w="1275160">
                  <a:extLst>
                    <a:ext uri="{9D8B030D-6E8A-4147-A177-3AD203B41FA5}">
                      <a16:colId xmlns:a16="http://schemas.microsoft.com/office/drawing/2014/main" val="1357865911"/>
                    </a:ext>
                  </a:extLst>
                </a:gridCol>
                <a:gridCol w="1275160">
                  <a:extLst>
                    <a:ext uri="{9D8B030D-6E8A-4147-A177-3AD203B41FA5}">
                      <a16:colId xmlns:a16="http://schemas.microsoft.com/office/drawing/2014/main" val="3571108531"/>
                    </a:ext>
                  </a:extLst>
                </a:gridCol>
                <a:gridCol w="1275160">
                  <a:extLst>
                    <a:ext uri="{9D8B030D-6E8A-4147-A177-3AD203B41FA5}">
                      <a16:colId xmlns:a16="http://schemas.microsoft.com/office/drawing/2014/main" val="3453836898"/>
                    </a:ext>
                  </a:extLst>
                </a:gridCol>
              </a:tblGrid>
              <a:tr h="33395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2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2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$68,000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6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$74,000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98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17178"/>
                  </a:ext>
                </a:extLst>
              </a:tr>
            </a:tbl>
          </a:graphicData>
        </a:graphic>
      </p:graphicFrame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>
          <a:xfrm>
            <a:off x="461319" y="1599933"/>
            <a:ext cx="5106224" cy="2212607"/>
          </a:xfrm>
        </p:spPr>
        <p:txBody>
          <a:bodyPr>
            <a:normAutofit/>
          </a:bodyPr>
          <a:lstStyle/>
          <a:p>
            <a:r>
              <a:rPr lang="en-US" dirty="0"/>
              <a:t>We want a model that tells us if a prospective borrower is likely to default on a loan</a:t>
            </a:r>
          </a:p>
          <a:p>
            <a:r>
              <a:rPr lang="en-US" dirty="0"/>
              <a:t>We have historical data about past borrowers than can be used to train a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207760" y="2048934"/>
            <a:ext cx="4546600" cy="3281680"/>
            <a:chOff x="6207760" y="2048934"/>
            <a:chExt cx="4546600" cy="3281680"/>
          </a:xfrm>
        </p:grpSpPr>
        <p:sp>
          <p:nvSpPr>
            <p:cNvPr id="7" name="Oval 6"/>
            <p:cNvSpPr/>
            <p:nvPr/>
          </p:nvSpPr>
          <p:spPr>
            <a:xfrm>
              <a:off x="6207760" y="3346874"/>
              <a:ext cx="1104900" cy="685800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Default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17560" y="3346874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Age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2660" y="2048934"/>
              <a:ext cx="11049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Balance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2660" y="4644814"/>
              <a:ext cx="1104900" cy="685800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Not Default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522460" y="4644814"/>
              <a:ext cx="1104900" cy="685800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Default</a:t>
              </a:r>
            </a:p>
          </p:txBody>
        </p:sp>
        <p:cxnSp>
          <p:nvCxnSpPr>
            <p:cNvPr id="12" name="Straight Arrow Connector 11"/>
            <p:cNvCxnSpPr>
              <a:stCxn id="9" idx="2"/>
              <a:endCxn id="7" idx="0"/>
            </p:cNvCxnSpPr>
            <p:nvPr/>
          </p:nvCxnSpPr>
          <p:spPr>
            <a:xfrm flipH="1">
              <a:off x="6760210" y="2734734"/>
              <a:ext cx="1104900" cy="612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  <a:endCxn id="8" idx="0"/>
            </p:cNvCxnSpPr>
            <p:nvPr/>
          </p:nvCxnSpPr>
          <p:spPr>
            <a:xfrm>
              <a:off x="7865110" y="2734734"/>
              <a:ext cx="1104900" cy="612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10" idx="0"/>
            </p:cNvCxnSpPr>
            <p:nvPr/>
          </p:nvCxnSpPr>
          <p:spPr>
            <a:xfrm flipH="1">
              <a:off x="7865110" y="4032674"/>
              <a:ext cx="1104900" cy="612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8970010" y="4032674"/>
              <a:ext cx="1104900" cy="612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63995" y="2819308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&lt;50K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19465" y="2819308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&gt;=50K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1600" y="4164992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&gt;45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02800" y="4164992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&lt;=45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1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Now we are presented with new data and asked to make a prediction</a:t>
            </a:r>
          </a:p>
          <a:p>
            <a:r>
              <a:rPr lang="en-US" dirty="0"/>
              <a:t>Mark, age 40, has an account balance of $88,000</a:t>
            </a:r>
          </a:p>
          <a:p>
            <a:r>
              <a:rPr lang="en-US" dirty="0"/>
              <a:t>Would you predict Mark will default or not default?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7760" y="3346874"/>
            <a:ext cx="1104900" cy="685800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Default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7560" y="3346874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2660" y="2048934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Balance</a:t>
            </a:r>
          </a:p>
        </p:txBody>
      </p:sp>
      <p:sp>
        <p:nvSpPr>
          <p:cNvPr id="10" name="Oval 9"/>
          <p:cNvSpPr/>
          <p:nvPr/>
        </p:nvSpPr>
        <p:spPr>
          <a:xfrm>
            <a:off x="7312660" y="4644814"/>
            <a:ext cx="1104900" cy="685800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Not Default</a:t>
            </a:r>
          </a:p>
        </p:txBody>
      </p:sp>
      <p:sp>
        <p:nvSpPr>
          <p:cNvPr id="11" name="Oval 10"/>
          <p:cNvSpPr/>
          <p:nvPr/>
        </p:nvSpPr>
        <p:spPr>
          <a:xfrm>
            <a:off x="9522460" y="4644814"/>
            <a:ext cx="1104900" cy="685800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Default</a:t>
            </a:r>
          </a:p>
        </p:txBody>
      </p:sp>
      <p:cxnSp>
        <p:nvCxnSpPr>
          <p:cNvPr id="12" name="Straight Arrow Connector 11"/>
          <p:cNvCxnSpPr>
            <a:stCxn id="9" idx="2"/>
            <a:endCxn id="7" idx="0"/>
          </p:cNvCxnSpPr>
          <p:nvPr/>
        </p:nvCxnSpPr>
        <p:spPr>
          <a:xfrm flipH="1">
            <a:off x="6760210" y="2734734"/>
            <a:ext cx="1104900" cy="612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7865110" y="2734734"/>
            <a:ext cx="1104900" cy="612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flipH="1">
            <a:off x="7865110" y="4032674"/>
            <a:ext cx="1104900" cy="612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8970010" y="4032674"/>
            <a:ext cx="1104900" cy="612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3995" y="281930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&lt;50K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19465" y="281930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&gt;=50K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1600" y="4164992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&gt;45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02800" y="4164992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&lt;=45</a:t>
            </a:r>
          </a:p>
        </p:txBody>
      </p:sp>
    </p:spTree>
    <p:extLst>
      <p:ext uri="{BB962C8B-B14F-4D97-AF65-F5344CB8AC3E}">
        <p14:creationId xmlns:p14="http://schemas.microsoft.com/office/powerpoint/2010/main" val="16049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construction is performed in a </a:t>
            </a:r>
            <a:r>
              <a:rPr lang="en-US" dirty="0">
                <a:solidFill>
                  <a:srgbClr val="FFC000"/>
                </a:solidFill>
              </a:rPr>
              <a:t>top-down, recursive, divide-and-conquer manner</a:t>
            </a:r>
          </a:p>
          <a:p>
            <a:pPr lvl="1"/>
            <a:r>
              <a:rPr lang="en-US" dirty="0"/>
              <a:t>All training examples begin in the root node</a:t>
            </a:r>
          </a:p>
          <a:p>
            <a:pPr lvl="1"/>
            <a:r>
              <a:rPr lang="en-US" dirty="0"/>
              <a:t>Attributes are assumed to be nominal (could be discretized interval) variables</a:t>
            </a:r>
          </a:p>
          <a:p>
            <a:pPr lvl="1"/>
            <a:r>
              <a:rPr lang="en-US" dirty="0"/>
              <a:t>Examples are partitioned recursively based on selected attributes</a:t>
            </a:r>
          </a:p>
          <a:p>
            <a:r>
              <a:rPr lang="en-US" dirty="0"/>
              <a:t>Decision tree algorithms are considered </a:t>
            </a:r>
            <a:r>
              <a:rPr lang="en-US" dirty="0">
                <a:solidFill>
                  <a:srgbClr val="FFC000"/>
                </a:solidFill>
              </a:rPr>
              <a:t>greedy </a:t>
            </a:r>
            <a:r>
              <a:rPr lang="en-US" dirty="0">
                <a:solidFill>
                  <a:srgbClr val="FF0000"/>
                </a:solidFill>
              </a:rPr>
              <a:t>because they make locally optimal decisions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used algorithm was discovered independently by two separate researchers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CaRT</a:t>
            </a:r>
            <a:r>
              <a:rPr lang="en-US" dirty="0"/>
              <a:t> – </a:t>
            </a:r>
            <a:r>
              <a:rPr lang="en-US" dirty="0" err="1"/>
              <a:t>Breimanetal</a:t>
            </a:r>
            <a:r>
              <a:rPr lang="en-US" dirty="0"/>
              <a:t> 1984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ID3</a:t>
            </a:r>
            <a:r>
              <a:rPr lang="en-US" dirty="0"/>
              <a:t> – Quinlan 1986</a:t>
            </a:r>
          </a:p>
          <a:p>
            <a:r>
              <a:rPr lang="en-US" dirty="0"/>
              <a:t>The algorithm consists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your training data, select the best attribute to split 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all possible values for that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value, create a new child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Allocate the observations to the appropriate child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child node</a:t>
            </a:r>
          </a:p>
          <a:p>
            <a:pPr lvl="2"/>
            <a:r>
              <a:rPr lang="en-US" dirty="0"/>
              <a:t>If the node is </a:t>
            </a:r>
            <a:r>
              <a:rPr lang="en-US" dirty="0">
                <a:solidFill>
                  <a:srgbClr val="FFC000"/>
                </a:solidFill>
              </a:rPr>
              <a:t>pure</a:t>
            </a:r>
            <a:r>
              <a:rPr lang="en-US" dirty="0"/>
              <a:t>, STOP</a:t>
            </a:r>
          </a:p>
          <a:p>
            <a:pPr lvl="2"/>
            <a:r>
              <a:rPr lang="en-US" dirty="0"/>
              <a:t>Else, recursively call the algorithm to split again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Decision Tree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Group 21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804672" y="1425146"/>
          <a:ext cx="5461000" cy="5045335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580145" y="3781592"/>
            <a:ext cx="2133600" cy="923330"/>
            <a:chOff x="7823200" y="2844800"/>
            <a:chExt cx="21336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7823200" y="28448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9 Yes</a:t>
              </a:r>
            </a:p>
            <a:p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5 No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14 Total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823200" y="3429000"/>
              <a:ext cx="9669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80145" y="1899066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Task: Develop a decision to predict if John will play tennis</a:t>
            </a:r>
          </a:p>
        </p:txBody>
      </p:sp>
    </p:spTree>
    <p:extLst>
      <p:ext uri="{BB962C8B-B14F-4D97-AF65-F5344CB8AC3E}">
        <p14:creationId xmlns:p14="http://schemas.microsoft.com/office/powerpoint/2010/main" val="342660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67614808"/>
              </p:ext>
            </p:extLst>
          </p:nvPr>
        </p:nvGraphicFramePr>
        <p:xfrm>
          <a:off x="4245640" y="1860474"/>
          <a:ext cx="3184517" cy="4114890"/>
        </p:xfrm>
        <a:graphic>
          <a:graphicData uri="http://schemas.openxmlformats.org/drawingml/2006/table">
            <a:tbl>
              <a:tblPr/>
              <a:tblGrid>
                <a:gridCol w="87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9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15623" y="2460312"/>
            <a:ext cx="4428071" cy="1241116"/>
            <a:chOff x="1415623" y="2213424"/>
            <a:chExt cx="4428071" cy="1241116"/>
          </a:xfrm>
        </p:grpSpPr>
        <p:sp>
          <p:nvSpPr>
            <p:cNvPr id="5" name="Oval 4"/>
            <p:cNvSpPr/>
            <p:nvPr/>
          </p:nvSpPr>
          <p:spPr>
            <a:xfrm>
              <a:off x="1415623" y="264261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Sunny</a:t>
              </a:r>
            </a:p>
          </p:txBody>
        </p:sp>
        <p:cxnSp>
          <p:nvCxnSpPr>
            <p:cNvPr id="8" name="Straight Arrow Connector 7"/>
            <p:cNvCxnSpPr>
              <a:stCxn id="7" idx="2"/>
              <a:endCxn id="5" idx="6"/>
            </p:cNvCxnSpPr>
            <p:nvPr/>
          </p:nvCxnSpPr>
          <p:spPr>
            <a:xfrm flipH="1">
              <a:off x="2723723" y="2213424"/>
              <a:ext cx="3119971" cy="835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189642" y="1438590"/>
            <a:ext cx="13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9 Yes </a:t>
            </a:r>
            <a:r>
              <a:rPr lang="en-US" dirty="0">
                <a:latin typeface="Calibri" panose="020F0502020204030204" pitchFamily="34" charset="0"/>
              </a:rPr>
              <a:t>/ </a:t>
            </a:r>
            <a:r>
              <a:rPr lang="en-US" dirty="0">
                <a:solidFill>
                  <a:srgbClr val="00853E"/>
                </a:solidFill>
                <a:latin typeface="Calibri" panose="020F0502020204030204" pitchFamily="34" charset="0"/>
              </a:rPr>
              <a:t>5 No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43694" y="2460312"/>
            <a:ext cx="4095542" cy="1241116"/>
            <a:chOff x="5843694" y="2213424"/>
            <a:chExt cx="4095542" cy="1241116"/>
          </a:xfrm>
        </p:grpSpPr>
        <p:cxnSp>
          <p:nvCxnSpPr>
            <p:cNvPr id="9" name="Straight Arrow Connector 8"/>
            <p:cNvCxnSpPr>
              <a:stCxn id="7" idx="2"/>
              <a:endCxn id="13" idx="2"/>
            </p:cNvCxnSpPr>
            <p:nvPr/>
          </p:nvCxnSpPr>
          <p:spPr>
            <a:xfrm>
              <a:off x="5843694" y="2213424"/>
              <a:ext cx="2787442" cy="835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631136" y="2642616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Rainy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89644" y="2460312"/>
            <a:ext cx="1308100" cy="1058236"/>
            <a:chOff x="5189644" y="2460312"/>
            <a:chExt cx="1308100" cy="1058236"/>
          </a:xfrm>
        </p:grpSpPr>
        <p:cxnSp>
          <p:nvCxnSpPr>
            <p:cNvPr id="17" name="Straight Arrow Connector 16"/>
            <p:cNvCxnSpPr>
              <a:stCxn id="7" idx="2"/>
              <a:endCxn id="20" idx="0"/>
            </p:cNvCxnSpPr>
            <p:nvPr/>
          </p:nvCxnSpPr>
          <p:spPr>
            <a:xfrm>
              <a:off x="5843694" y="2460312"/>
              <a:ext cx="0" cy="246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189644" y="2706624"/>
              <a:ext cx="1308100" cy="811924"/>
            </a:xfrm>
            <a:prstGeom prst="ellipse">
              <a:avLst/>
            </a:prstGeom>
            <a:solidFill>
              <a:srgbClr val="008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Overcast</a:t>
              </a:r>
            </a:p>
          </p:txBody>
        </p:sp>
      </p:grpSp>
      <p:graphicFrame>
        <p:nvGraphicFramePr>
          <p:cNvPr id="27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6261205"/>
              </p:ext>
            </p:extLst>
          </p:nvPr>
        </p:nvGraphicFramePr>
        <p:xfrm>
          <a:off x="477415" y="4146020"/>
          <a:ext cx="3184517" cy="1645956"/>
        </p:xfrm>
        <a:graphic>
          <a:graphicData uri="http://schemas.openxmlformats.org/drawingml/2006/table">
            <a:tbl>
              <a:tblPr/>
              <a:tblGrid>
                <a:gridCol w="871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9271951"/>
              </p:ext>
            </p:extLst>
          </p:nvPr>
        </p:nvGraphicFramePr>
        <p:xfrm>
          <a:off x="4251435" y="3593592"/>
          <a:ext cx="3184517" cy="1371630"/>
        </p:xfrm>
        <a:graphic>
          <a:graphicData uri="http://schemas.openxmlformats.org/drawingml/2006/table">
            <a:tbl>
              <a:tblPr/>
              <a:tblGrid>
                <a:gridCol w="87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0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63490367"/>
              </p:ext>
            </p:extLst>
          </p:nvPr>
        </p:nvGraphicFramePr>
        <p:xfrm>
          <a:off x="7655563" y="4146020"/>
          <a:ext cx="3184517" cy="1645956"/>
        </p:xfrm>
        <a:graphic>
          <a:graphicData uri="http://schemas.openxmlformats.org/drawingml/2006/table">
            <a:tbl>
              <a:tblPr/>
              <a:tblGrid>
                <a:gridCol w="87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1244" y="1774512"/>
            <a:ext cx="1104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7573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3.95833E-6 -0.27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theme/theme1.xml><?xml version="1.0" encoding="utf-8"?>
<a:theme xmlns:a="http://schemas.openxmlformats.org/drawingml/2006/main" name="myUNT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" id="{477628C2-D483-46A5-9DE6-FA842B43C7C9}" vid="{BBEA9233-AD16-431E-916F-63C990F5A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</Template>
  <TotalTime>3509</TotalTime>
  <Words>2049</Words>
  <Application>Microsoft Macintosh PowerPoint</Application>
  <PresentationFormat>Widescreen</PresentationFormat>
  <Paragraphs>697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myUNT</vt:lpstr>
      <vt:lpstr>Decision Trees and Random Forests</vt:lpstr>
      <vt:lpstr>PowerPoint Presentation</vt:lpstr>
      <vt:lpstr>Decision Tree</vt:lpstr>
      <vt:lpstr>A Simple Example</vt:lpstr>
      <vt:lpstr>A Simple Example</vt:lpstr>
      <vt:lpstr>Decision Tree Construction</vt:lpstr>
      <vt:lpstr>Decision Tree Algorithm</vt:lpstr>
      <vt:lpstr>An Example of Decision Tree Classification</vt:lpstr>
      <vt:lpstr>Building our Decision Tree</vt:lpstr>
      <vt:lpstr>Building our Decision Tree</vt:lpstr>
      <vt:lpstr>Building our Decision Tree</vt:lpstr>
      <vt:lpstr>Selecting the Best Attributes for Splits </vt:lpstr>
      <vt:lpstr>A Criterion for Attribute Selection</vt:lpstr>
      <vt:lpstr>Relationship between Purity and Certainty</vt:lpstr>
      <vt:lpstr>Computing Entropy</vt:lpstr>
      <vt:lpstr>Computing Entropy</vt:lpstr>
      <vt:lpstr>Comparing Total Weighted Entropies</vt:lpstr>
      <vt:lpstr>Another Example</vt:lpstr>
      <vt:lpstr>Splitting on Hair Length</vt:lpstr>
      <vt:lpstr>Splitting on Weight</vt:lpstr>
      <vt:lpstr>Splitting on Age</vt:lpstr>
      <vt:lpstr>PowerPoint Presentation</vt:lpstr>
      <vt:lpstr>Trees are Easily Converted to Rules</vt:lpstr>
      <vt:lpstr>Overfitting</vt:lpstr>
      <vt:lpstr>Overfitting Trees</vt:lpstr>
      <vt:lpstr>Some Common Issue</vt:lpstr>
      <vt:lpstr>Strengths and Weaknesses</vt:lpstr>
      <vt:lpstr>What is Better than One Decision Tree?</vt:lpstr>
      <vt:lpstr>Random Forest</vt:lpstr>
      <vt:lpstr>A Simple Random Forest Example</vt:lpstr>
    </vt:vector>
  </TitlesOfParts>
  <Company>University of North Texas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Torres, Russell</dc:creator>
  <cp:lastModifiedBy>Microsoft Office User</cp:lastModifiedBy>
  <cp:revision>104</cp:revision>
  <dcterms:created xsi:type="dcterms:W3CDTF">2017-08-30T19:07:04Z</dcterms:created>
  <dcterms:modified xsi:type="dcterms:W3CDTF">2018-03-21T22:40:14Z</dcterms:modified>
</cp:coreProperties>
</file>