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310" r:id="rId37"/>
    <p:sldId id="311" r:id="rId38"/>
    <p:sldId id="312" r:id="rId39"/>
    <p:sldId id="313" r:id="rId40"/>
    <p:sldId id="314" r:id="rId41"/>
    <p:sldId id="315" r:id="rId42"/>
    <p:sldId id="316" r:id="rId43"/>
    <p:sldId id="317" r:id="rId44"/>
    <p:sldId id="318" r:id="rId45"/>
    <p:sldId id="319" r:id="rId46"/>
    <p:sldId id="320" r:id="rId47"/>
    <p:sldId id="321" r:id="rId48"/>
    <p:sldId id="322" r:id="rId49"/>
    <p:sldId id="323" r:id="rId50"/>
    <p:sldId id="324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53E"/>
    <a:srgbClr val="C0DB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92" autoAdjust="0"/>
    <p:restoredTop sz="94660"/>
  </p:normalViewPr>
  <p:slideViewPr>
    <p:cSldViewPr snapToGrid="0">
      <p:cViewPr varScale="1">
        <p:scale>
          <a:sx n="66" d="100"/>
          <a:sy n="66" d="100"/>
        </p:scale>
        <p:origin x="192" y="12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E:\rtorres\Dropbox\Data\_Teaching\UTD\Evaluating%20Classifier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% Response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Sheet1!$F$2:$F$11</c:f>
              <c:numCache>
                <c:formatCode>General</c:formatCode>
                <c:ptCount val="10"/>
                <c:pt idx="0">
                  <c:v>0.83333333333333337</c:v>
                </c:pt>
                <c:pt idx="1">
                  <c:v>0.66666666666666663</c:v>
                </c:pt>
                <c:pt idx="2">
                  <c:v>0.3888888888888889</c:v>
                </c:pt>
                <c:pt idx="3">
                  <c:v>0.16666666666666666</c:v>
                </c:pt>
                <c:pt idx="4">
                  <c:v>0.16666666666666666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087-4ED9-AB1C-6CCEA73D57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8171424"/>
        <c:axId val="238168160"/>
      </c:lineChart>
      <c:catAx>
        <c:axId val="2381714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pPr>
                <a:r>
                  <a:rPr lang="en-US"/>
                  <a:t>Decile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pPr>
            <a:endParaRPr lang="en-US"/>
          </a:p>
        </c:txPr>
        <c:crossAx val="238168160"/>
        <c:crosses val="autoZero"/>
        <c:auto val="1"/>
        <c:lblAlgn val="ctr"/>
        <c:lblOffset val="100"/>
        <c:noMultiLvlLbl val="0"/>
      </c:catAx>
      <c:valAx>
        <c:axId val="238168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pPr>
                <a:r>
                  <a:rPr lang="en-US"/>
                  <a:t>% Response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pPr>
            <a:endParaRPr lang="en-US"/>
          </a:p>
        </c:txPr>
        <c:crossAx val="238171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latin typeface="Calibri" panose="020F050202020403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% Captured Response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Sheet1!$G$2:$G$11</c:f>
              <c:numCache>
                <c:formatCode>General</c:formatCode>
                <c:ptCount val="10"/>
                <c:pt idx="0">
                  <c:v>0.375</c:v>
                </c:pt>
                <c:pt idx="1">
                  <c:v>0.3</c:v>
                </c:pt>
                <c:pt idx="2">
                  <c:v>0.17499999999999999</c:v>
                </c:pt>
                <c:pt idx="3">
                  <c:v>7.4999999999999997E-2</c:v>
                </c:pt>
                <c:pt idx="4">
                  <c:v>7.4999999999999997E-2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164-421C-9111-EF1A9B2F6D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8171968"/>
        <c:axId val="238162176"/>
      </c:lineChart>
      <c:catAx>
        <c:axId val="2381719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pPr>
                <a:r>
                  <a:rPr lang="en-US"/>
                  <a:t>Decile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pPr>
            <a:endParaRPr lang="en-US"/>
          </a:p>
        </c:txPr>
        <c:crossAx val="238162176"/>
        <c:crosses val="autoZero"/>
        <c:auto val="1"/>
        <c:lblAlgn val="ctr"/>
        <c:lblOffset val="100"/>
        <c:noMultiLvlLbl val="0"/>
      </c:catAx>
      <c:valAx>
        <c:axId val="238162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pPr>
                <a:r>
                  <a:rPr lang="en-US"/>
                  <a:t>% Captured Response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pPr>
            <a:endParaRPr lang="en-US"/>
          </a:p>
        </c:txPr>
        <c:crossAx val="238171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latin typeface="Calibri" panose="020F050202020403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Sheet1!$H$1</c:f>
              <c:strCache>
                <c:ptCount val="1"/>
                <c:pt idx="0">
                  <c:v>Lift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Sheet1!$H$2:$H$11</c:f>
              <c:numCache>
                <c:formatCode>General</c:formatCode>
                <c:ptCount val="10"/>
                <c:pt idx="0">
                  <c:v>3.75</c:v>
                </c:pt>
                <c:pt idx="1">
                  <c:v>3</c:v>
                </c:pt>
                <c:pt idx="2">
                  <c:v>1.75</c:v>
                </c:pt>
                <c:pt idx="3">
                  <c:v>0.75</c:v>
                </c:pt>
                <c:pt idx="4">
                  <c:v>0.75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4E0-4E0C-8546-119FF369D6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8172512"/>
        <c:axId val="238161088"/>
      </c:lineChart>
      <c:catAx>
        <c:axId val="2381725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pPr>
                <a:r>
                  <a:rPr lang="en-US"/>
                  <a:t>Decile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pPr>
            <a:endParaRPr lang="en-US"/>
          </a:p>
        </c:txPr>
        <c:crossAx val="238161088"/>
        <c:crosses val="autoZero"/>
        <c:auto val="1"/>
        <c:lblAlgn val="ctr"/>
        <c:lblOffset val="100"/>
        <c:noMultiLvlLbl val="0"/>
      </c:catAx>
      <c:valAx>
        <c:axId val="238161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pPr>
                <a:r>
                  <a:rPr lang="en-US"/>
                  <a:t>Lift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pPr>
            <a:endParaRPr lang="en-US"/>
          </a:p>
        </c:txPr>
        <c:crossAx val="238172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latin typeface="Calibri" panose="020F0502020204030204" pitchFamily="34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Lift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Sheet1!$A$3:$A$12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Sheet1!$D$3:$D$12</c:f>
              <c:numCache>
                <c:formatCode>General</c:formatCode>
                <c:ptCount val="10"/>
                <c:pt idx="0">
                  <c:v>3.5</c:v>
                </c:pt>
                <c:pt idx="1">
                  <c:v>2</c:v>
                </c:pt>
                <c:pt idx="2">
                  <c:v>1.5</c:v>
                </c:pt>
                <c:pt idx="3">
                  <c:v>1</c:v>
                </c:pt>
                <c:pt idx="4">
                  <c:v>0.75</c:v>
                </c:pt>
                <c:pt idx="5">
                  <c:v>0.5</c:v>
                </c:pt>
                <c:pt idx="6">
                  <c:v>0.25</c:v>
                </c:pt>
                <c:pt idx="7">
                  <c:v>0.25</c:v>
                </c:pt>
                <c:pt idx="8">
                  <c:v>0.15</c:v>
                </c:pt>
                <c:pt idx="9">
                  <c:v>0.1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132-45CC-9999-B9203741416C}"/>
            </c:ext>
          </c:extLst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Baseline Lift</c:v>
                </c:pt>
              </c:strCache>
            </c:strRef>
          </c:tx>
          <c:spPr>
            <a:ln w="28575" cap="rnd">
              <a:solidFill>
                <a:srgbClr val="00853E"/>
              </a:solidFill>
              <a:round/>
            </a:ln>
            <a:effectLst/>
          </c:spPr>
          <c:marker>
            <c:symbol val="none"/>
          </c:marker>
          <c:cat>
            <c:numRef>
              <c:f>Sheet1!$A$3:$A$12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Sheet1!$E$3:$E$12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132-45CC-9999-B920374141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8163264"/>
        <c:axId val="238174144"/>
      </c:lineChart>
      <c:catAx>
        <c:axId val="2381632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pPr>
                <a:r>
                  <a:rPr lang="en-US" sz="1800"/>
                  <a:t>Decile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pPr>
            <a:endParaRPr lang="en-US"/>
          </a:p>
        </c:txPr>
        <c:crossAx val="238174144"/>
        <c:crosses val="autoZero"/>
        <c:auto val="1"/>
        <c:lblAlgn val="ctr"/>
        <c:lblOffset val="100"/>
        <c:noMultiLvlLbl val="0"/>
      </c:catAx>
      <c:valAx>
        <c:axId val="238174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pPr>
                <a:r>
                  <a:rPr lang="en-US" sz="1800"/>
                  <a:t>Lift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pPr>
            <a:endParaRPr lang="en-US"/>
          </a:p>
        </c:txPr>
        <c:crossAx val="238163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alibri" panose="020F0502020204030204" pitchFamily="34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Cumulative Lift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Sheet1!$I$3:$I$12</c:f>
              <c:numCache>
                <c:formatCode>General</c:formatCode>
                <c:ptCount val="10"/>
                <c:pt idx="0">
                  <c:v>3.5</c:v>
                </c:pt>
                <c:pt idx="1">
                  <c:v>2.75</c:v>
                </c:pt>
                <c:pt idx="2">
                  <c:v>2.3333333333333335</c:v>
                </c:pt>
                <c:pt idx="3">
                  <c:v>2</c:v>
                </c:pt>
                <c:pt idx="4">
                  <c:v>1.75</c:v>
                </c:pt>
                <c:pt idx="5">
                  <c:v>1.5416666666666667</c:v>
                </c:pt>
                <c:pt idx="6">
                  <c:v>1.3571428571428572</c:v>
                </c:pt>
                <c:pt idx="7">
                  <c:v>1.21875</c:v>
                </c:pt>
                <c:pt idx="8">
                  <c:v>1.1000000000000001</c:v>
                </c:pt>
                <c:pt idx="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3D1-47D0-80F9-B181352DD2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8173600"/>
        <c:axId val="238164896"/>
      </c:lineChart>
      <c:catAx>
        <c:axId val="2381736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pPr>
                <a:r>
                  <a:rPr lang="en-US"/>
                  <a:t>Decile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pPr>
            <a:endParaRPr lang="en-US"/>
          </a:p>
        </c:txPr>
        <c:crossAx val="238164896"/>
        <c:crosses val="autoZero"/>
        <c:auto val="1"/>
        <c:lblAlgn val="ctr"/>
        <c:lblOffset val="100"/>
        <c:noMultiLvlLbl val="0"/>
      </c:catAx>
      <c:valAx>
        <c:axId val="238164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pPr>
                <a:r>
                  <a:rPr lang="en-US"/>
                  <a:t>Cumulative Lift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pPr>
            <a:endParaRPr lang="en-US"/>
          </a:p>
        </c:txPr>
        <c:crossAx val="238173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latin typeface="Calibri" panose="020F0502020204030204" pitchFamily="34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Cumulative Number of Responses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0">
                  <c:v>0</c:v>
                </c:pt>
                <c:pt idx="1">
                  <c:v>70</c:v>
                </c:pt>
                <c:pt idx="2">
                  <c:v>110</c:v>
                </c:pt>
                <c:pt idx="3">
                  <c:v>140</c:v>
                </c:pt>
                <c:pt idx="4">
                  <c:v>160</c:v>
                </c:pt>
                <c:pt idx="5">
                  <c:v>175</c:v>
                </c:pt>
                <c:pt idx="6">
                  <c:v>185</c:v>
                </c:pt>
                <c:pt idx="7">
                  <c:v>190</c:v>
                </c:pt>
                <c:pt idx="8">
                  <c:v>195</c:v>
                </c:pt>
                <c:pt idx="9">
                  <c:v>198</c:v>
                </c:pt>
                <c:pt idx="10">
                  <c:v>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163-4CA6-906D-F6BA2EA02BC0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Cumulative Baseline Number of Responses</c:v>
                </c:pt>
              </c:strCache>
            </c:strRef>
          </c:tx>
          <c:spPr>
            <a:ln w="28575" cap="rnd">
              <a:solidFill>
                <a:srgbClr val="00853E"/>
              </a:solidFill>
              <a:round/>
            </a:ln>
            <a:effectLst/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Sheet1!$H$2:$H$12</c:f>
              <c:numCache>
                <c:formatCode>General</c:formatCode>
                <c:ptCount val="11"/>
                <c:pt idx="0">
                  <c:v>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  <c:pt idx="6">
                  <c:v>120</c:v>
                </c:pt>
                <c:pt idx="7">
                  <c:v>140</c:v>
                </c:pt>
                <c:pt idx="8">
                  <c:v>160</c:v>
                </c:pt>
                <c:pt idx="9">
                  <c:v>180</c:v>
                </c:pt>
                <c:pt idx="10">
                  <c:v>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163-4CA6-906D-F6BA2EA02B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8165984"/>
        <c:axId val="238169248"/>
      </c:lineChart>
      <c:catAx>
        <c:axId val="238165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pPr>
                <a:r>
                  <a:rPr lang="en-US"/>
                  <a:t>Decile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pPr>
            <a:endParaRPr lang="en-US"/>
          </a:p>
        </c:txPr>
        <c:crossAx val="238169248"/>
        <c:crosses val="autoZero"/>
        <c:auto val="1"/>
        <c:lblAlgn val="ctr"/>
        <c:lblOffset val="100"/>
        <c:noMultiLvlLbl val="0"/>
      </c:catAx>
      <c:valAx>
        <c:axId val="238169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pPr>
                <a:r>
                  <a:rPr lang="en-US"/>
                  <a:t>Number of Responses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pPr>
            <a:endParaRPr lang="en-US"/>
          </a:p>
        </c:txPr>
        <c:crossAx val="238165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latin typeface="Calibri" panose="020F0502020204030204" pitchFamily="34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Sheet2!$D$2</c:f>
              <c:strCache>
                <c:ptCount val="1"/>
                <c:pt idx="0">
                  <c:v>True Positive Rate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Sheet2!$C$3:$C$7</c:f>
              <c:numCache>
                <c:formatCode>0.00%</c:formatCode>
                <c:ptCount val="5"/>
                <c:pt idx="0">
                  <c:v>0</c:v>
                </c:pt>
                <c:pt idx="1">
                  <c:v>1.0800000000000001E-2</c:v>
                </c:pt>
                <c:pt idx="2">
                  <c:v>0.19350000000000001</c:v>
                </c:pt>
                <c:pt idx="3">
                  <c:v>0.5806</c:v>
                </c:pt>
                <c:pt idx="4">
                  <c:v>1</c:v>
                </c:pt>
              </c:numCache>
            </c:numRef>
          </c:xVal>
          <c:yVal>
            <c:numRef>
              <c:f>Sheet2!$D$3:$D$7</c:f>
              <c:numCache>
                <c:formatCode>0.00%</c:formatCode>
                <c:ptCount val="5"/>
                <c:pt idx="0">
                  <c:v>0</c:v>
                </c:pt>
                <c:pt idx="1">
                  <c:v>0.5625</c:v>
                </c:pt>
                <c:pt idx="2">
                  <c:v>0.78249999999999997</c:v>
                </c:pt>
                <c:pt idx="3">
                  <c:v>0.90629999999999999</c:v>
                </c:pt>
                <c:pt idx="4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ED4-4A77-A97F-4CAE3491FE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8170880"/>
        <c:axId val="238168704"/>
      </c:scatterChart>
      <c:valAx>
        <c:axId val="238170880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pPr>
                <a:r>
                  <a:rPr lang="en-US"/>
                  <a:t>False Positive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pPr>
            <a:endParaRPr lang="en-US"/>
          </a:p>
        </c:txPr>
        <c:crossAx val="238168704"/>
        <c:crosses val="autoZero"/>
        <c:crossBetween val="midCat"/>
      </c:valAx>
      <c:valAx>
        <c:axId val="23816870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pPr>
                <a:r>
                  <a:rPr lang="en-US"/>
                  <a:t>True Positive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pPr>
            <a:endParaRPr lang="en-US"/>
          </a:p>
        </c:txPr>
        <c:crossAx val="2381708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alibri" panose="020F050202020403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0FF05-F123-49EC-B679-22BAB51E3886}" type="datetimeFigureOut">
              <a:rPr lang="en-US" smtClean="0"/>
              <a:t>4/3/18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C68FD-184B-4E6F-BA7B-65225732B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11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2C8D-A530-49E1-9EA6-77B0E1580096}" type="datetime1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E41F4BC-01F9-401E-8FFC-62740F5E1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25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5367-7ED5-459E-9B7E-02B195C16A71}" type="datetime1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03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F05F-0444-4D9C-89B1-5FD29707B3FC}" type="datetime1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63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EC46-6D98-4F12-B924-00E7310269F3}" type="datetime1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45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05033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05033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0A73-6DBE-47D8-9000-7BF6ED781651}" type="datetime1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36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4069" y="1487114"/>
            <a:ext cx="5100697" cy="46898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75960" y="1487114"/>
            <a:ext cx="5106224" cy="46898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A677-C27A-4D6C-8066-FFBE272A56E9}" type="datetime1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3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320" y="365125"/>
            <a:ext cx="10420864" cy="10600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069" y="1474414"/>
            <a:ext cx="5100697" cy="43129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069" y="1954980"/>
            <a:ext cx="5100697" cy="42346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75649" y="1474414"/>
            <a:ext cx="5106534" cy="43129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75650" y="1954980"/>
            <a:ext cx="5106534" cy="42346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6AC4-C3B3-4899-87B4-9A6F4F753186}" type="datetime1">
              <a:rPr lang="en-US" smtClean="0"/>
              <a:t>4/3/18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53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CC7A8-BA25-4AA1-B475-1F189FC46ABB}" type="datetime1">
              <a:rPr lang="en-US" smtClean="0"/>
              <a:t>4/3/18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82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87D94-267E-45DF-BF8D-2A142A20E5F1}" type="datetime1">
              <a:rPr lang="en-US" smtClean="0"/>
              <a:t>4/3/18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56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569899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A93F-FB47-48AF-A636-0EAE139411AA}" type="datetime1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92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69899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30EEA-F704-496A-B5A1-48F86900AC53}" type="datetime1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2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1319" y="365125"/>
            <a:ext cx="10420865" cy="1060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069" y="1532238"/>
            <a:ext cx="10428115" cy="4644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4069" y="6356349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5CCEC-B928-4C0D-9245-8B9875CE495C}" type="datetime1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6997" y="6356350"/>
            <a:ext cx="9365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0954512" y="3"/>
            <a:ext cx="1234324" cy="6857997"/>
            <a:chOff x="10954512" y="3"/>
            <a:chExt cx="1234324" cy="685799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89139" y="747629"/>
              <a:ext cx="961905" cy="780952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11029855" y="3"/>
              <a:ext cx="1158981" cy="584886"/>
            </a:xfrm>
            <a:prstGeom prst="rect">
              <a:avLst/>
            </a:prstGeom>
            <a:gradFill>
              <a:gsLst>
                <a:gs pos="70000">
                  <a:srgbClr val="00853E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10800000">
              <a:off x="11029853" y="1691323"/>
              <a:ext cx="1158981" cy="5166677"/>
            </a:xfrm>
            <a:prstGeom prst="rect">
              <a:avLst/>
            </a:prstGeom>
            <a:gradFill>
              <a:gsLst>
                <a:gs pos="95000">
                  <a:srgbClr val="00853E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954513" y="3"/>
              <a:ext cx="75339" cy="584886"/>
            </a:xfrm>
            <a:prstGeom prst="rect">
              <a:avLst/>
            </a:prstGeom>
            <a:gradFill>
              <a:gsLst>
                <a:gs pos="70000">
                  <a:srgbClr val="72B83E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10800000">
              <a:off x="10954512" y="1691323"/>
              <a:ext cx="75339" cy="5166677"/>
            </a:xfrm>
            <a:prstGeom prst="rect">
              <a:avLst/>
            </a:prstGeom>
            <a:gradFill>
              <a:gsLst>
                <a:gs pos="95000">
                  <a:srgbClr val="72B83E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34283" y="6356350"/>
            <a:ext cx="4716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DE41F4BC-01F9-401E-8FFC-62740F5E14FB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0" y="3"/>
            <a:ext cx="381741" cy="6857998"/>
            <a:chOff x="0" y="2"/>
            <a:chExt cx="381741" cy="6857998"/>
          </a:xfrm>
        </p:grpSpPr>
        <p:sp>
          <p:nvSpPr>
            <p:cNvPr id="14" name="Rectangle 13"/>
            <p:cNvSpPr/>
            <p:nvPr/>
          </p:nvSpPr>
          <p:spPr>
            <a:xfrm>
              <a:off x="0" y="2"/>
              <a:ext cx="319596" cy="6857998"/>
            </a:xfrm>
            <a:prstGeom prst="rect">
              <a:avLst/>
            </a:prstGeom>
            <a:solidFill>
              <a:srgbClr val="72B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19597" y="4"/>
              <a:ext cx="62144" cy="68579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6902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00853E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11" Type="http://schemas.openxmlformats.org/officeDocument/2006/relationships/image" Target="../media/image9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Evaluating Classifiers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DSCI 4520</a:t>
            </a:r>
          </a:p>
          <a:p>
            <a:r>
              <a:rPr lang="en-US"/>
              <a:t>Introduction to Data Mining</a:t>
            </a:r>
          </a:p>
          <a:p>
            <a:endParaRPr lang="en-US" dirty="0"/>
          </a:p>
          <a:p>
            <a:r>
              <a:rPr lang="en-US" dirty="0"/>
              <a:t>Russell R. Torres</a:t>
            </a:r>
          </a:p>
        </p:txBody>
      </p:sp>
    </p:spTree>
    <p:extLst>
      <p:ext uri="{BB962C8B-B14F-4D97-AF65-F5344CB8AC3E}">
        <p14:creationId xmlns:p14="http://schemas.microsoft.com/office/powerpoint/2010/main" val="1003912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k-Fold Cross Validation</a:t>
            </a:r>
          </a:p>
          <a:p>
            <a:pPr lvl="1"/>
            <a:r>
              <a:rPr lang="en-US" dirty="0"/>
              <a:t>Data is randomly split into k subsets of (approximately) equal size</a:t>
            </a:r>
          </a:p>
          <a:p>
            <a:pPr lvl="1"/>
            <a:r>
              <a:rPr lang="en-US" dirty="0"/>
              <a:t>For each iteration, one subset is used for testing and the rest are used for training</a:t>
            </a:r>
          </a:p>
          <a:p>
            <a:pPr lvl="1"/>
            <a:r>
              <a:rPr lang="en-US" dirty="0"/>
              <a:t>Cross validation uses sampling without replacement, thus test sets will not overlap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10-fold </a:t>
            </a:r>
            <a:r>
              <a:rPr lang="en-US" dirty="0"/>
              <a:t>has been shown to be among the best schemes</a:t>
            </a:r>
          </a:p>
          <a:p>
            <a:pPr lvl="1"/>
            <a:r>
              <a:rPr lang="en-US" dirty="0"/>
              <a:t>Error rates of different iterations are averaged to yield overall error rate</a:t>
            </a:r>
          </a:p>
          <a:p>
            <a:r>
              <a:rPr lang="en-US" dirty="0">
                <a:solidFill>
                  <a:srgbClr val="FFC000"/>
                </a:solidFill>
              </a:rPr>
              <a:t>Leave-One-Out Cross Validation</a:t>
            </a:r>
          </a:p>
          <a:p>
            <a:pPr lvl="1"/>
            <a:r>
              <a:rPr lang="en-US" dirty="0"/>
              <a:t>A special case of k-fold where k=n, the number of observations in the data set</a:t>
            </a:r>
          </a:p>
          <a:p>
            <a:pPr lvl="1"/>
            <a:r>
              <a:rPr lang="en-US" dirty="0"/>
              <a:t>For each iteration, one observation is used for testing with the rest used for training</a:t>
            </a:r>
          </a:p>
          <a:p>
            <a:pPr lvl="1"/>
            <a:r>
              <a:rPr lang="en-US" dirty="0"/>
              <a:t>Computationally expensive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726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Cross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2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1594408"/>
              </p:ext>
            </p:extLst>
          </p:nvPr>
        </p:nvGraphicFramePr>
        <p:xfrm>
          <a:off x="1261872" y="3758387"/>
          <a:ext cx="859472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</a:tblGrid>
              <a:tr h="435424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29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4546015"/>
              </p:ext>
            </p:extLst>
          </p:nvPr>
        </p:nvGraphicFramePr>
        <p:xfrm>
          <a:off x="1261872" y="2373085"/>
          <a:ext cx="859472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</a:tblGrid>
              <a:tr h="435424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29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6241403"/>
              </p:ext>
            </p:extLst>
          </p:nvPr>
        </p:nvGraphicFramePr>
        <p:xfrm>
          <a:off x="1261872" y="3065736"/>
          <a:ext cx="859472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</a:tblGrid>
              <a:tr h="43542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29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39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3255716"/>
              </p:ext>
            </p:extLst>
          </p:nvPr>
        </p:nvGraphicFramePr>
        <p:xfrm>
          <a:off x="1261872" y="5143689"/>
          <a:ext cx="859472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</a:tblGrid>
              <a:tr h="435424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37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39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1299488"/>
              </p:ext>
            </p:extLst>
          </p:nvPr>
        </p:nvGraphicFramePr>
        <p:xfrm>
          <a:off x="8388577" y="5815367"/>
          <a:ext cx="172788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4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766"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alibri" panose="020F0502020204030204" pitchFamily="34" charset="0"/>
                        </a:rPr>
                        <a:t>Original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 Data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3351259"/>
                  </a:ext>
                </a:extLst>
              </a:tr>
              <a:tr h="180766"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alibri" panose="020F0502020204030204" pitchFamily="34" charset="0"/>
                        </a:rPr>
                        <a:t>Training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766"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alibri" panose="020F0502020204030204" pitchFamily="34" charset="0"/>
                        </a:rPr>
                        <a:t>Testing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Content Placeholder 6"/>
          <p:cNvGraphicFramePr>
            <a:graphicFrameLocks/>
          </p:cNvGraphicFramePr>
          <p:nvPr>
            <p:extLst/>
          </p:nvPr>
        </p:nvGraphicFramePr>
        <p:xfrm>
          <a:off x="1261872" y="1687274"/>
          <a:ext cx="859472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</a:tblGrid>
              <a:tr h="43542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1261872" y="5815367"/>
            <a:ext cx="3624812" cy="609600"/>
            <a:chOff x="1261872" y="5815367"/>
            <a:chExt cx="3624812" cy="609600"/>
          </a:xfrm>
        </p:grpSpPr>
        <p:graphicFrame>
          <p:nvGraphicFramePr>
            <p:cNvPr id="29" name="Content Placeholder 6"/>
            <p:cNvGraphicFramePr>
              <a:graphicFrameLocks/>
            </p:cNvGraphicFramePr>
            <p:nvPr>
              <p:extLst/>
            </p:nvPr>
          </p:nvGraphicFramePr>
          <p:xfrm>
            <a:off x="1261872" y="5815367"/>
            <a:ext cx="1504341" cy="609600"/>
          </p:xfrm>
          <a:graphic>
            <a:graphicData uri="http://schemas.openxmlformats.org/drawingml/2006/table">
              <a:tbl>
                <a:tblPr>
                  <a:tableStyleId>{5C22544A-7EE6-4342-B048-85BDC9FD1C3A}</a:tableStyleId>
                </a:tblPr>
                <a:tblGrid>
                  <a:gridCol w="1504341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algn="l"/>
                        <a:r>
                          <a:rPr lang="en-US" sz="1400" dirty="0">
                            <a:latin typeface="Calibri" panose="020F0502020204030204" pitchFamily="34" charset="0"/>
                          </a:rPr>
                          <a:t>n = 40</a:t>
                        </a:r>
                      </a:p>
                    </a:txBody>
                    <a:tcPr anchor="ctr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l"/>
                        <a:r>
                          <a:rPr lang="en-US" sz="1400" dirty="0">
                            <a:latin typeface="Calibri" panose="020F0502020204030204" pitchFamily="34" charset="0"/>
                          </a:rPr>
                          <a:t>k = 10</a:t>
                        </a:r>
                      </a:p>
                    </a:txBody>
                    <a:tcPr anchor="ctr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grpSp>
          <p:nvGrpSpPr>
            <p:cNvPr id="7" name="Group 6"/>
            <p:cNvGrpSpPr/>
            <p:nvPr/>
          </p:nvGrpSpPr>
          <p:grpSpPr>
            <a:xfrm>
              <a:off x="1955894" y="5858557"/>
              <a:ext cx="2930790" cy="523220"/>
              <a:chOff x="3909958" y="5983049"/>
              <a:chExt cx="2930790" cy="52322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554524" y="5983049"/>
                <a:ext cx="22862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</a:rPr>
                  <a:t>4 test observations per iteration</a:t>
                </a:r>
              </a:p>
            </p:txBody>
          </p:sp>
          <p:sp>
            <p:nvSpPr>
              <p:cNvPr id="5" name="Right Arrow 4"/>
              <p:cNvSpPr/>
              <p:nvPr/>
            </p:nvSpPr>
            <p:spPr>
              <a:xfrm>
                <a:off x="3909958" y="6037564"/>
                <a:ext cx="644566" cy="362080"/>
              </a:xfrm>
              <a:prstGeom prst="rightArrow">
                <a:avLst/>
              </a:prstGeom>
              <a:solidFill>
                <a:srgbClr val="0085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1" name="TextBox 30"/>
          <p:cNvSpPr txBox="1"/>
          <p:nvPr/>
        </p:nvSpPr>
        <p:spPr>
          <a:xfrm>
            <a:off x="4833257" y="3653565"/>
            <a:ext cx="11030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atin typeface="Calibri" panose="020F0502020204030204" pitchFamily="34" charset="0"/>
              </a:rPr>
              <a:t>…</a:t>
            </a:r>
            <a:endParaRPr lang="en-US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212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Leave One Out Cross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1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5882855"/>
              </p:ext>
            </p:extLst>
          </p:nvPr>
        </p:nvGraphicFramePr>
        <p:xfrm>
          <a:off x="1261872" y="3758387"/>
          <a:ext cx="859472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4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</a:tblGrid>
              <a:tr h="435424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29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3593016"/>
              </p:ext>
            </p:extLst>
          </p:nvPr>
        </p:nvGraphicFramePr>
        <p:xfrm>
          <a:off x="1261872" y="2373085"/>
          <a:ext cx="859472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</a:tblGrid>
              <a:tr h="435424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29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4071686"/>
              </p:ext>
            </p:extLst>
          </p:nvPr>
        </p:nvGraphicFramePr>
        <p:xfrm>
          <a:off x="1261872" y="3065736"/>
          <a:ext cx="859472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</a:tblGrid>
              <a:tr h="43542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29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39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2526676"/>
              </p:ext>
            </p:extLst>
          </p:nvPr>
        </p:nvGraphicFramePr>
        <p:xfrm>
          <a:off x="1261872" y="5143689"/>
          <a:ext cx="859472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</a:tblGrid>
              <a:tr h="435424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39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3381707"/>
              </p:ext>
            </p:extLst>
          </p:nvPr>
        </p:nvGraphicFramePr>
        <p:xfrm>
          <a:off x="8388577" y="5815367"/>
          <a:ext cx="172788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4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766"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alibri" panose="020F0502020204030204" pitchFamily="34" charset="0"/>
                        </a:rPr>
                        <a:t>Original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 Data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3351259"/>
                  </a:ext>
                </a:extLst>
              </a:tr>
              <a:tr h="180766"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alibri" panose="020F0502020204030204" pitchFamily="34" charset="0"/>
                        </a:rPr>
                        <a:t>Training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766"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alibri" panose="020F0502020204030204" pitchFamily="34" charset="0"/>
                        </a:rPr>
                        <a:t>Testing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Content Placeholder 6"/>
          <p:cNvGraphicFramePr>
            <a:graphicFrameLocks/>
          </p:cNvGraphicFramePr>
          <p:nvPr>
            <p:extLst/>
          </p:nvPr>
        </p:nvGraphicFramePr>
        <p:xfrm>
          <a:off x="1261872" y="1687274"/>
          <a:ext cx="859472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</a:tblGrid>
              <a:tr h="43542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1261872" y="5815367"/>
            <a:ext cx="3624812" cy="609600"/>
            <a:chOff x="1261872" y="5815367"/>
            <a:chExt cx="3624812" cy="609600"/>
          </a:xfrm>
        </p:grpSpPr>
        <p:graphicFrame>
          <p:nvGraphicFramePr>
            <p:cNvPr id="26" name="Content Placeholder 6"/>
            <p:cNvGraphicFramePr>
              <a:graphicFrameLocks/>
            </p:cNvGraphicFramePr>
            <p:nvPr>
              <p:extLst/>
            </p:nvPr>
          </p:nvGraphicFramePr>
          <p:xfrm>
            <a:off x="1261872" y="5815367"/>
            <a:ext cx="1504341" cy="609600"/>
          </p:xfrm>
          <a:graphic>
            <a:graphicData uri="http://schemas.openxmlformats.org/drawingml/2006/table">
              <a:tbl>
                <a:tblPr>
                  <a:tableStyleId>{5C22544A-7EE6-4342-B048-85BDC9FD1C3A}</a:tableStyleId>
                </a:tblPr>
                <a:tblGrid>
                  <a:gridCol w="1504341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algn="l"/>
                        <a:r>
                          <a:rPr lang="en-US" sz="1400" dirty="0">
                            <a:latin typeface="Calibri" panose="020F0502020204030204" pitchFamily="34" charset="0"/>
                          </a:rPr>
                          <a:t>n = 40</a:t>
                        </a:r>
                      </a:p>
                    </a:txBody>
                    <a:tcPr anchor="ctr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l"/>
                        <a:r>
                          <a:rPr lang="en-US" sz="1400" dirty="0">
                            <a:latin typeface="Calibri" panose="020F0502020204030204" pitchFamily="34" charset="0"/>
                          </a:rPr>
                          <a:t>k = 40</a:t>
                        </a:r>
                      </a:p>
                    </a:txBody>
                    <a:tcPr anchor="ctr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grpSp>
          <p:nvGrpSpPr>
            <p:cNvPr id="27" name="Group 26"/>
            <p:cNvGrpSpPr/>
            <p:nvPr/>
          </p:nvGrpSpPr>
          <p:grpSpPr>
            <a:xfrm>
              <a:off x="1955894" y="5858557"/>
              <a:ext cx="2930790" cy="523220"/>
              <a:chOff x="3909958" y="5983049"/>
              <a:chExt cx="2930790" cy="523220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4554524" y="5983049"/>
                <a:ext cx="22862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</a:rPr>
                  <a:t>1 test observation per iteration</a:t>
                </a:r>
              </a:p>
            </p:txBody>
          </p:sp>
          <p:sp>
            <p:nvSpPr>
              <p:cNvPr id="29" name="Right Arrow 28"/>
              <p:cNvSpPr/>
              <p:nvPr/>
            </p:nvSpPr>
            <p:spPr>
              <a:xfrm>
                <a:off x="3909958" y="6037564"/>
                <a:ext cx="644566" cy="362080"/>
              </a:xfrm>
              <a:prstGeom prst="rightArrow">
                <a:avLst/>
              </a:prstGeom>
              <a:solidFill>
                <a:srgbClr val="0085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0" name="TextBox 29"/>
          <p:cNvSpPr txBox="1"/>
          <p:nvPr/>
        </p:nvSpPr>
        <p:spPr>
          <a:xfrm>
            <a:off x="4833257" y="3653565"/>
            <a:ext cx="11030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atin typeface="Calibri" panose="020F0502020204030204" pitchFamily="34" charset="0"/>
              </a:rPr>
              <a:t>…</a:t>
            </a:r>
            <a:endParaRPr lang="en-US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038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FFC000"/>
                    </a:solidFill>
                  </a:rPr>
                  <a:t>Bootstrapping </a:t>
                </a:r>
                <a:r>
                  <a:rPr lang="en-US" dirty="0"/>
                  <a:t>is a procedure that uses random sampling with replacement</a:t>
                </a:r>
              </a:p>
              <a:p>
                <a:pPr lvl="1"/>
                <a:r>
                  <a:rPr lang="en-US" dirty="0"/>
                  <a:t>Data set of n instances is randomly sampled n times (with replacement) to form training data</a:t>
                </a:r>
              </a:p>
              <a:p>
                <a:pPr lvl="1"/>
                <a:r>
                  <a:rPr lang="en-US" dirty="0"/>
                  <a:t>Note that the same observation could be selected more than once for use in the training data set </a:t>
                </a:r>
                <a:r>
                  <a:rPr lang="en-US" u="sng" dirty="0"/>
                  <a:t>in the same iteration</a:t>
                </a:r>
              </a:p>
              <a:p>
                <a:pPr lvl="1"/>
                <a:r>
                  <a:rPr lang="en-US" dirty="0"/>
                  <a:t>Items not selected for the training set are used for testing</a:t>
                </a:r>
              </a:p>
              <a:p>
                <a:pPr lvl="1"/>
                <a:r>
                  <a:rPr lang="en-US" dirty="0"/>
                  <a:t>On average, the training data will contain 63.2% of the original observations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𝑡𝑟𝑎𝑖𝑛𝑖𝑛𝑔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𝑛𝑜𝑡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𝑡𝑟𝑎𝑖𝑛𝑖𝑛𝑔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𝑡𝑒𝑠𝑡𝑖𝑛𝑔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=0.368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After repeating for multiple iterations, results are averaged</a:t>
                </a:r>
              </a:p>
              <a:p>
                <a:pPr lvl="1"/>
                <a:r>
                  <a:rPr lang="en-US" dirty="0"/>
                  <a:t>Excellent way of estimating error for small datasets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60" t="-1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778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(0.632) Bootstrapping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9" name="Content Placeholder 6"/>
          <p:cNvGraphicFramePr>
            <a:graphicFrameLocks/>
          </p:cNvGraphicFramePr>
          <p:nvPr>
            <p:extLst/>
          </p:nvPr>
        </p:nvGraphicFramePr>
        <p:xfrm>
          <a:off x="1261872" y="1691322"/>
          <a:ext cx="859472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</a:tblGrid>
              <a:tr h="43542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7341214"/>
              </p:ext>
            </p:extLst>
          </p:nvPr>
        </p:nvGraphicFramePr>
        <p:xfrm>
          <a:off x="1261872" y="2383973"/>
          <a:ext cx="859472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</a:tblGrid>
              <a:tr h="43542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691598"/>
              </p:ext>
            </p:extLst>
          </p:nvPr>
        </p:nvGraphicFramePr>
        <p:xfrm>
          <a:off x="7063308" y="3076624"/>
          <a:ext cx="2793284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86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</a:tblGrid>
              <a:tr h="435424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833257" y="2971802"/>
            <a:ext cx="11030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atin typeface="Calibri" panose="020F0502020204030204" pitchFamily="34" charset="0"/>
              </a:rPr>
              <a:t>…</a:t>
            </a:r>
          </a:p>
        </p:txBody>
      </p:sp>
      <p:graphicFrame>
        <p:nvGraphicFramePr>
          <p:cNvPr id="22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4906435"/>
              </p:ext>
            </p:extLst>
          </p:nvPr>
        </p:nvGraphicFramePr>
        <p:xfrm>
          <a:off x="8388577" y="5815367"/>
          <a:ext cx="172788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4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766"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alibri" panose="020F0502020204030204" pitchFamily="34" charset="0"/>
                        </a:rPr>
                        <a:t>Original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 Data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3351259"/>
                  </a:ext>
                </a:extLst>
              </a:tr>
              <a:tr h="180766"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alibri" panose="020F0502020204030204" pitchFamily="34" charset="0"/>
                        </a:rPr>
                        <a:t>Training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766"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alibri" panose="020F0502020204030204" pitchFamily="34" charset="0"/>
                        </a:rPr>
                        <a:t>Testing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0453493"/>
              </p:ext>
            </p:extLst>
          </p:nvPr>
        </p:nvGraphicFramePr>
        <p:xfrm>
          <a:off x="1261872" y="4422740"/>
          <a:ext cx="859472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</a:tblGrid>
              <a:tr h="43542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4408540"/>
              </p:ext>
            </p:extLst>
          </p:nvPr>
        </p:nvGraphicFramePr>
        <p:xfrm>
          <a:off x="6524112" y="5115391"/>
          <a:ext cx="333248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188954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86798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964636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</a:tblGrid>
              <a:tr h="435424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9899722" y="2544792"/>
            <a:ext cx="1054790" cy="760432"/>
            <a:chOff x="9899722" y="2544792"/>
            <a:chExt cx="868431" cy="760432"/>
          </a:xfrm>
        </p:grpSpPr>
        <p:sp>
          <p:nvSpPr>
            <p:cNvPr id="26" name="TextBox 25"/>
            <p:cNvSpPr txBox="1"/>
            <p:nvPr/>
          </p:nvSpPr>
          <p:spPr>
            <a:xfrm>
              <a:off x="10159587" y="2768847"/>
              <a:ext cx="6085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</a:rPr>
                <a:t>60.0%</a:t>
              </a:r>
            </a:p>
          </p:txBody>
        </p:sp>
        <p:sp>
          <p:nvSpPr>
            <p:cNvPr id="3" name="Right Brace 2"/>
            <p:cNvSpPr/>
            <p:nvPr/>
          </p:nvSpPr>
          <p:spPr>
            <a:xfrm>
              <a:off x="9899722" y="2544792"/>
              <a:ext cx="259865" cy="760432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2" name="Content Placeholder 6"/>
          <p:cNvGraphicFramePr>
            <a:graphicFrameLocks/>
          </p:cNvGraphicFramePr>
          <p:nvPr>
            <p:extLst/>
          </p:nvPr>
        </p:nvGraphicFramePr>
        <p:xfrm>
          <a:off x="1414272" y="5967767"/>
          <a:ext cx="1504341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4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alibri" panose="020F0502020204030204" pitchFamily="34" charset="0"/>
                        </a:rPr>
                        <a:t>n = 40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9899722" y="4603355"/>
            <a:ext cx="1054790" cy="760432"/>
            <a:chOff x="9899722" y="2544792"/>
            <a:chExt cx="868431" cy="760432"/>
          </a:xfrm>
        </p:grpSpPr>
        <p:sp>
          <p:nvSpPr>
            <p:cNvPr id="37" name="TextBox 36"/>
            <p:cNvSpPr txBox="1"/>
            <p:nvPr/>
          </p:nvSpPr>
          <p:spPr>
            <a:xfrm>
              <a:off x="10159587" y="2768847"/>
              <a:ext cx="6085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</a:rPr>
                <a:t>67.5%</a:t>
              </a:r>
            </a:p>
          </p:txBody>
        </p:sp>
        <p:sp>
          <p:nvSpPr>
            <p:cNvPr id="38" name="Right Brace 37"/>
            <p:cNvSpPr/>
            <p:nvPr/>
          </p:nvSpPr>
          <p:spPr>
            <a:xfrm>
              <a:off x="9899722" y="2544792"/>
              <a:ext cx="259865" cy="760432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047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we have (one way or another) divided our dataset into training and testing sets, we must evaluate performance of the model for the test set</a:t>
            </a:r>
          </a:p>
          <a:p>
            <a:r>
              <a:rPr lang="en-US" dirty="0"/>
              <a:t>Many methods exist for comparing models</a:t>
            </a:r>
          </a:p>
          <a:p>
            <a:pPr lvl="1"/>
            <a:r>
              <a:rPr lang="en-US" dirty="0"/>
              <a:t>Confusion matrix</a:t>
            </a:r>
          </a:p>
          <a:p>
            <a:pPr lvl="1"/>
            <a:r>
              <a:rPr lang="en-US" dirty="0"/>
              <a:t>Mean Squared Error (MSE)</a:t>
            </a:r>
          </a:p>
          <a:p>
            <a:pPr lvl="1"/>
            <a:r>
              <a:rPr lang="en-US" dirty="0"/>
              <a:t>Root Mean Squared Error (RMSE)</a:t>
            </a:r>
          </a:p>
          <a:p>
            <a:pPr lvl="1"/>
            <a:r>
              <a:rPr lang="en-US" dirty="0"/>
              <a:t>Model Assessment Charts</a:t>
            </a:r>
          </a:p>
          <a:p>
            <a:pPr lvl="2"/>
            <a:r>
              <a:rPr lang="en-US" dirty="0"/>
              <a:t>% Response Charts</a:t>
            </a:r>
          </a:p>
          <a:p>
            <a:pPr lvl="2"/>
            <a:r>
              <a:rPr lang="en-US" dirty="0"/>
              <a:t>Lift Charts</a:t>
            </a:r>
          </a:p>
          <a:p>
            <a:pPr lvl="2"/>
            <a:r>
              <a:rPr lang="en-US" dirty="0"/>
              <a:t>Gains Charts</a:t>
            </a:r>
          </a:p>
          <a:p>
            <a:pPr lvl="2"/>
            <a:r>
              <a:rPr lang="en-US" dirty="0"/>
              <a:t>ROC Charts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378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Thoughts on Model Accuracy…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the typical response rate from a mailing campaign is 1%</a:t>
            </a:r>
          </a:p>
          <a:p>
            <a:r>
              <a:rPr lang="en-US" dirty="0"/>
              <a:t>A highly paid data analyst has produced two models: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Model A</a:t>
            </a:r>
            <a:r>
              <a:rPr lang="en-US" dirty="0">
                <a:solidFill>
                  <a:srgbClr val="DC7D01"/>
                </a:solidFill>
              </a:rPr>
              <a:t> </a:t>
            </a:r>
            <a:r>
              <a:rPr lang="en-US" dirty="0"/>
              <a:t>accurately classifies 90% of all observations in the validation set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Model B </a:t>
            </a:r>
            <a:r>
              <a:rPr lang="en-US" dirty="0"/>
              <a:t>accurately classifies 99% of all observations in the validation set</a:t>
            </a:r>
          </a:p>
          <a:p>
            <a:endParaRPr lang="en-US" dirty="0"/>
          </a:p>
          <a:p>
            <a:r>
              <a:rPr lang="en-US" dirty="0"/>
              <a:t>Which model would you choose?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837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Thoughts on Model Accuracy…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I told you that Model B is a naïve model that predicts that no customer will respond?</a:t>
            </a:r>
          </a:p>
          <a:p>
            <a:pPr lvl="1"/>
            <a:r>
              <a:rPr lang="en-US" dirty="0"/>
              <a:t>Classification accuracy is 99% because only about 1% of customers respond</a:t>
            </a:r>
          </a:p>
          <a:p>
            <a:pPr lvl="1"/>
            <a:r>
              <a:rPr lang="en-US" dirty="0"/>
              <a:t>The model ends up being very accurate but entirely useless!</a:t>
            </a:r>
          </a:p>
          <a:p>
            <a:r>
              <a:rPr lang="en-US" dirty="0"/>
              <a:t>You need to know the source of error, not just the error 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911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Confusion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61872" y="4339771"/>
                <a:ext cx="8595360" cy="1840366"/>
              </a:xfrm>
            </p:spPr>
            <p:txBody>
              <a:bodyPr/>
              <a:lstStyle/>
              <a:p>
                <a:r>
                  <a:rPr lang="en-US" dirty="0"/>
                  <a:t>O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𝑒𝑟𝑎𝑙𝑙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𝑒𝑟𝑟𝑜𝑟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0+10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=1.0%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Accuracy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𝑒𝑟𝑟𝑜𝑟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0+990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=99.0%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4339771"/>
                <a:ext cx="8595360" cy="1840366"/>
              </a:xfrm>
              <a:blipFill rotWithShape="0">
                <a:blip r:embed="rId2"/>
                <a:stretch>
                  <a:fillRect l="-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8602008"/>
              </p:ext>
            </p:extLst>
          </p:nvPr>
        </p:nvGraphicFramePr>
        <p:xfrm>
          <a:off x="3386762" y="1973942"/>
          <a:ext cx="5442860" cy="22497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2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2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4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2429"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 panose="020F0502020204030204" pitchFamily="34" charset="0"/>
                        </a:rPr>
                        <a:t>Predicted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429"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 panose="020F0502020204030204" pitchFamily="34" charset="0"/>
                        </a:rPr>
                        <a:t>Respond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 panose="020F0502020204030204" pitchFamily="34" charset="0"/>
                        </a:rPr>
                        <a:t>Don’t Respond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429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 panose="020F0502020204030204" pitchFamily="34" charset="0"/>
                        </a:rPr>
                        <a:t>Actual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alibri" panose="020F0502020204030204" pitchFamily="34" charset="0"/>
                        </a:rPr>
                        <a:t>Respond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42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alibri" panose="020F0502020204030204" pitchFamily="34" charset="0"/>
                        </a:rPr>
                        <a:t>Don’t</a:t>
                      </a:r>
                      <a:r>
                        <a:rPr lang="en-US" b="1" baseline="0" dirty="0">
                          <a:latin typeface="Calibri" panose="020F0502020204030204" pitchFamily="34" charset="0"/>
                        </a:rPr>
                        <a:t> Respond</a:t>
                      </a:r>
                      <a:endParaRPr lang="en-US" b="1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990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1749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is a Confusion Matrix?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4339771"/>
            <a:ext cx="8595360" cy="1840366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FFC000"/>
                </a:solidFill>
              </a:rPr>
              <a:t>a</a:t>
            </a:r>
            <a:r>
              <a:rPr lang="en-US" dirty="0"/>
              <a:t>: number of </a:t>
            </a:r>
            <a:r>
              <a:rPr lang="en-US" dirty="0">
                <a:solidFill>
                  <a:srgbClr val="FFC000"/>
                </a:solidFill>
              </a:rPr>
              <a:t>positive </a:t>
            </a:r>
            <a:r>
              <a:rPr lang="en-US" dirty="0"/>
              <a:t>instances </a:t>
            </a:r>
            <a:r>
              <a:rPr lang="en-US" dirty="0">
                <a:solidFill>
                  <a:srgbClr val="FFC000"/>
                </a:solidFill>
              </a:rPr>
              <a:t>predicted as positive </a:t>
            </a:r>
            <a:r>
              <a:rPr lang="en-US" dirty="0"/>
              <a:t>(true positive)</a:t>
            </a:r>
          </a:p>
          <a:p>
            <a:r>
              <a:rPr lang="en-US" dirty="0">
                <a:solidFill>
                  <a:srgbClr val="FFC000"/>
                </a:solidFill>
              </a:rPr>
              <a:t>b</a:t>
            </a:r>
            <a:r>
              <a:rPr lang="en-US" dirty="0"/>
              <a:t>: number of </a:t>
            </a:r>
            <a:r>
              <a:rPr lang="en-US" dirty="0">
                <a:solidFill>
                  <a:srgbClr val="FFC000"/>
                </a:solidFill>
              </a:rPr>
              <a:t>positive </a:t>
            </a:r>
            <a:r>
              <a:rPr lang="en-US" dirty="0"/>
              <a:t>instances </a:t>
            </a:r>
            <a:r>
              <a:rPr lang="en-US" dirty="0">
                <a:solidFill>
                  <a:srgbClr val="FFC000"/>
                </a:solidFill>
              </a:rPr>
              <a:t>predicted as negative </a:t>
            </a:r>
            <a:r>
              <a:rPr lang="en-US" dirty="0"/>
              <a:t>(false negative)</a:t>
            </a:r>
          </a:p>
          <a:p>
            <a:r>
              <a:rPr lang="en-US" dirty="0">
                <a:solidFill>
                  <a:srgbClr val="FFC000"/>
                </a:solidFill>
              </a:rPr>
              <a:t>c</a:t>
            </a:r>
            <a:r>
              <a:rPr lang="en-US" dirty="0"/>
              <a:t>: number of </a:t>
            </a:r>
            <a:r>
              <a:rPr lang="en-US" dirty="0">
                <a:solidFill>
                  <a:srgbClr val="FFC000"/>
                </a:solidFill>
              </a:rPr>
              <a:t>negative </a:t>
            </a:r>
            <a:r>
              <a:rPr lang="en-US" dirty="0"/>
              <a:t>instances </a:t>
            </a:r>
            <a:r>
              <a:rPr lang="en-US" dirty="0">
                <a:solidFill>
                  <a:srgbClr val="FFC000"/>
                </a:solidFill>
              </a:rPr>
              <a:t>predicted as positive </a:t>
            </a:r>
            <a:r>
              <a:rPr lang="en-US" dirty="0"/>
              <a:t>(false positive)</a:t>
            </a:r>
          </a:p>
          <a:p>
            <a:r>
              <a:rPr lang="en-US" dirty="0">
                <a:solidFill>
                  <a:srgbClr val="FFC000"/>
                </a:solidFill>
              </a:rPr>
              <a:t>d</a:t>
            </a:r>
            <a:r>
              <a:rPr lang="en-US" dirty="0"/>
              <a:t>: number of </a:t>
            </a:r>
            <a:r>
              <a:rPr lang="en-US" dirty="0">
                <a:solidFill>
                  <a:srgbClr val="FFC000"/>
                </a:solidFill>
              </a:rPr>
              <a:t>negative </a:t>
            </a:r>
            <a:r>
              <a:rPr lang="en-US" dirty="0"/>
              <a:t>instances </a:t>
            </a:r>
            <a:r>
              <a:rPr lang="en-US" dirty="0">
                <a:solidFill>
                  <a:srgbClr val="FFC000"/>
                </a:solidFill>
              </a:rPr>
              <a:t>predicted as negative </a:t>
            </a:r>
            <a:r>
              <a:rPr lang="en-US" dirty="0"/>
              <a:t>(true negative)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7447945"/>
              </p:ext>
            </p:extLst>
          </p:nvPr>
        </p:nvGraphicFramePr>
        <p:xfrm>
          <a:off x="3386762" y="1973942"/>
          <a:ext cx="5442860" cy="22497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2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2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4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2429"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 panose="020F0502020204030204" pitchFamily="34" charset="0"/>
                        </a:rPr>
                        <a:t>Predicted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429"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 panose="020F0502020204030204" pitchFamily="34" charset="0"/>
                        </a:rPr>
                        <a:t>Positive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 panose="020F0502020204030204" pitchFamily="34" charset="0"/>
                        </a:rPr>
                        <a:t>Negative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429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 panose="020F0502020204030204" pitchFamily="34" charset="0"/>
                        </a:rPr>
                        <a:t>Actual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alibri" panose="020F0502020204030204" pitchFamily="34" charset="0"/>
                        </a:rPr>
                        <a:t>Positive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42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alibri" panose="020F0502020204030204" pitchFamily="34" charset="0"/>
                        </a:rPr>
                        <a:t>Negative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118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752" y="1532238"/>
            <a:ext cx="9800750" cy="4644725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/>
              <a:t>True genius resides in the capacity for evaluation of uncertain, hazardous, and conflicting information.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Winston Churchill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10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Confusion Matrix Terms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Accuracy</a:t>
            </a:r>
            <a:r>
              <a:rPr lang="en-US" dirty="0"/>
              <a:t>: Proportion of correct predictions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C000"/>
                </a:solidFill>
              </a:rPr>
              <a:t>Sensitivity (True Positive Rate)</a:t>
            </a:r>
            <a:r>
              <a:rPr lang="en-US" dirty="0"/>
              <a:t>: Proportion of </a:t>
            </a:r>
            <a:r>
              <a:rPr lang="en-US" dirty="0">
                <a:solidFill>
                  <a:srgbClr val="FFC000"/>
                </a:solidFill>
              </a:rPr>
              <a:t>positive </a:t>
            </a:r>
            <a:r>
              <a:rPr lang="en-US" dirty="0"/>
              <a:t>cases </a:t>
            </a:r>
            <a:r>
              <a:rPr lang="en-US" dirty="0">
                <a:solidFill>
                  <a:srgbClr val="FFC000"/>
                </a:solidFill>
              </a:rPr>
              <a:t>correctly </a:t>
            </a:r>
            <a:r>
              <a:rPr lang="en-US" dirty="0"/>
              <a:t>classified as </a:t>
            </a:r>
            <a:r>
              <a:rPr lang="en-US" dirty="0">
                <a:solidFill>
                  <a:srgbClr val="FFC000"/>
                </a:solidFill>
              </a:rPr>
              <a:t>positive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C000"/>
                </a:solidFill>
              </a:rPr>
              <a:t>Specificity (True Negative Rate)</a:t>
            </a:r>
            <a:r>
              <a:rPr lang="en-US" dirty="0"/>
              <a:t>: Proportion of </a:t>
            </a:r>
            <a:r>
              <a:rPr lang="en-US" dirty="0">
                <a:solidFill>
                  <a:srgbClr val="FFC000"/>
                </a:solidFill>
              </a:rPr>
              <a:t>negative </a:t>
            </a:r>
            <a:r>
              <a:rPr lang="en-US" dirty="0"/>
              <a:t>cases </a:t>
            </a:r>
            <a:r>
              <a:rPr lang="en-US" dirty="0">
                <a:solidFill>
                  <a:srgbClr val="FFC000"/>
                </a:solidFill>
              </a:rPr>
              <a:t>correctly </a:t>
            </a:r>
            <a:r>
              <a:rPr lang="en-US" dirty="0"/>
              <a:t>classified as </a:t>
            </a:r>
            <a:r>
              <a:rPr lang="en-US" dirty="0">
                <a:solidFill>
                  <a:srgbClr val="FFC000"/>
                </a:solidFill>
              </a:rPr>
              <a:t>negative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307954"/>
              </p:ext>
            </p:extLst>
          </p:nvPr>
        </p:nvGraphicFramePr>
        <p:xfrm>
          <a:off x="8329775" y="895135"/>
          <a:ext cx="1931111" cy="16888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6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7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2201"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 panose="020F0502020204030204" pitchFamily="34" charset="0"/>
                        </a:rPr>
                        <a:t>Predicted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201"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01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 panose="020F0502020204030204" pitchFamily="34" charset="0"/>
                        </a:rPr>
                        <a:t>Actual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20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65523" y="2070893"/>
                <a:ext cx="3192156" cy="6408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523" y="2070893"/>
                <a:ext cx="3192156" cy="64081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65523" y="3624584"/>
                <a:ext cx="2481384" cy="6408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𝑆𝑒𝑛𝑠𝑖𝑡𝑖𝑣𝑖𝑡𝑦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523" y="3624584"/>
                <a:ext cx="2481384" cy="64081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65523" y="5333059"/>
                <a:ext cx="2487348" cy="6408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𝑆𝑝𝑒𝑐𝑖𝑓𝑖𝑐𝑖𝑡𝑦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523" y="5333059"/>
                <a:ext cx="2487348" cy="64081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777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Confusion Matrix Terms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False Positive Rate</a:t>
            </a:r>
            <a:r>
              <a:rPr lang="en-US" dirty="0"/>
              <a:t>: Proportion of </a:t>
            </a:r>
            <a:r>
              <a:rPr lang="en-US" dirty="0">
                <a:solidFill>
                  <a:srgbClr val="FFC000"/>
                </a:solidFill>
              </a:rPr>
              <a:t>negative</a:t>
            </a:r>
            <a:r>
              <a:rPr lang="en-US" dirty="0"/>
              <a:t>  cases </a:t>
            </a:r>
            <a:r>
              <a:rPr lang="en-US" dirty="0">
                <a:solidFill>
                  <a:srgbClr val="FFC000"/>
                </a:solidFill>
              </a:rPr>
              <a:t>incorrectly </a:t>
            </a:r>
          </a:p>
          <a:p>
            <a:pPr marL="17303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classified as </a:t>
            </a:r>
            <a:r>
              <a:rPr lang="en-US" dirty="0">
                <a:solidFill>
                  <a:srgbClr val="FFC000"/>
                </a:solidFill>
              </a:rPr>
              <a:t>positive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C000"/>
                </a:solidFill>
              </a:rPr>
              <a:t>False Negative Rate</a:t>
            </a:r>
            <a:r>
              <a:rPr lang="en-US" dirty="0"/>
              <a:t>: Proportion of </a:t>
            </a:r>
            <a:r>
              <a:rPr lang="en-US" dirty="0">
                <a:solidFill>
                  <a:srgbClr val="FFC000"/>
                </a:solidFill>
              </a:rPr>
              <a:t>positive </a:t>
            </a:r>
            <a:r>
              <a:rPr lang="en-US" dirty="0"/>
              <a:t>cases </a:t>
            </a:r>
            <a:r>
              <a:rPr lang="en-US" dirty="0">
                <a:solidFill>
                  <a:srgbClr val="FFC000"/>
                </a:solidFill>
              </a:rPr>
              <a:t>incorrectly </a:t>
            </a:r>
            <a:r>
              <a:rPr lang="en-US" dirty="0"/>
              <a:t>classified as </a:t>
            </a:r>
            <a:r>
              <a:rPr lang="en-US" dirty="0">
                <a:solidFill>
                  <a:srgbClr val="FFC000"/>
                </a:solidFill>
              </a:rPr>
              <a:t>negative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C000"/>
                </a:solidFill>
              </a:rPr>
              <a:t>Precision</a:t>
            </a:r>
            <a:r>
              <a:rPr lang="en-US" dirty="0"/>
              <a:t>: Proportion of </a:t>
            </a:r>
            <a:r>
              <a:rPr lang="en-US" dirty="0">
                <a:solidFill>
                  <a:srgbClr val="FFC000"/>
                </a:solidFill>
              </a:rPr>
              <a:t>predicted positive </a:t>
            </a:r>
            <a:r>
              <a:rPr lang="en-US" dirty="0"/>
              <a:t>cases that were </a:t>
            </a:r>
            <a:r>
              <a:rPr lang="en-US" dirty="0">
                <a:solidFill>
                  <a:srgbClr val="FFC000"/>
                </a:solidFill>
              </a:rPr>
              <a:t>correctly </a:t>
            </a:r>
            <a:r>
              <a:rPr lang="en-US" dirty="0"/>
              <a:t>classified </a:t>
            </a:r>
            <a:endParaRPr lang="en-US" dirty="0">
              <a:solidFill>
                <a:srgbClr val="DC7D0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65523" y="2458572"/>
                <a:ext cx="3442481" cy="6408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𝐹𝑎𝑙𝑠𝑒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𝑃𝑜𝑠𝑖𝑡𝑖𝑣𝑒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𝑅𝑎𝑡𝑒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523" y="2458572"/>
                <a:ext cx="3442481" cy="64081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65523" y="3893208"/>
                <a:ext cx="3569567" cy="6408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𝐹𝑎𝑙𝑠𝑒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𝑁𝑒𝑔𝑎𝑡𝑖𝑣𝑒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𝑅𝑎𝑡𝑒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523" y="3893208"/>
                <a:ext cx="3569567" cy="64081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65523" y="5255802"/>
                <a:ext cx="2296334" cy="6408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523" y="5255802"/>
                <a:ext cx="2296334" cy="64081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6613089"/>
              </p:ext>
            </p:extLst>
          </p:nvPr>
        </p:nvGraphicFramePr>
        <p:xfrm>
          <a:off x="8329775" y="895135"/>
          <a:ext cx="1931111" cy="16888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6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7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2201"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 panose="020F0502020204030204" pitchFamily="34" charset="0"/>
                        </a:rPr>
                        <a:t>Predicted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201"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01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 panose="020F0502020204030204" pitchFamily="34" charset="0"/>
                        </a:rPr>
                        <a:t>Actual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20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658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845992"/>
              </p:ext>
            </p:extLst>
          </p:nvPr>
        </p:nvGraphicFramePr>
        <p:xfrm>
          <a:off x="1135129" y="1691322"/>
          <a:ext cx="4734046" cy="1341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8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8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0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60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375"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libri" panose="020F0502020204030204" pitchFamily="34" charset="0"/>
                        </a:rPr>
                        <a:t>Predicted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75">
                <a:tc>
                  <a:txBody>
                    <a:bodyPr/>
                    <a:lstStyle/>
                    <a:p>
                      <a:endParaRPr lang="en-US" sz="160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libri" panose="020F0502020204030204" pitchFamily="34" charset="0"/>
                        </a:rPr>
                        <a:t>Defaulter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libri" panose="020F0502020204030204" pitchFamily="34" charset="0"/>
                        </a:rPr>
                        <a:t>Non-defaulter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75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libri" panose="020F0502020204030204" pitchFamily="34" charset="0"/>
                        </a:rPr>
                        <a:t>Actual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libri" panose="020F0502020204030204" pitchFamily="34" charset="0"/>
                        </a:rPr>
                        <a:t>Defaulter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7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libri" panose="020F0502020204030204" pitchFamily="34" charset="0"/>
                        </a:rPr>
                        <a:t>Non-defaulter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1919557"/>
              </p:ext>
            </p:extLst>
          </p:nvPr>
        </p:nvGraphicFramePr>
        <p:xfrm>
          <a:off x="5999737" y="1692262"/>
          <a:ext cx="4734046" cy="1341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8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8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0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60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045"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libri" panose="020F0502020204030204" pitchFamily="34" charset="0"/>
                        </a:rPr>
                        <a:t>Predicted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045">
                <a:tc>
                  <a:txBody>
                    <a:bodyPr/>
                    <a:lstStyle/>
                    <a:p>
                      <a:endParaRPr lang="en-US" sz="160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libri" panose="020F0502020204030204" pitchFamily="34" charset="0"/>
                        </a:rPr>
                        <a:t>Defaulter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libri" panose="020F0502020204030204" pitchFamily="34" charset="0"/>
                        </a:rPr>
                        <a:t>Non-defaulter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045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libri" panose="020F0502020204030204" pitchFamily="34" charset="0"/>
                        </a:rPr>
                        <a:t>Actual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libri" panose="020F0502020204030204" pitchFamily="34" charset="0"/>
                        </a:rPr>
                        <a:t>Defaulter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04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libri" panose="020F0502020204030204" pitchFamily="34" charset="0"/>
                        </a:rPr>
                        <a:t>Non-defaulter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90693" y="3299884"/>
                <a:ext cx="11297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693" y="3299884"/>
                <a:ext cx="1129733" cy="246221"/>
              </a:xfrm>
              <a:prstGeom prst="rect">
                <a:avLst/>
              </a:prstGeom>
              <a:blipFill rotWithShape="0">
                <a:blip r:embed="rId2"/>
                <a:stretch>
                  <a:fillRect l="-4865" r="-1081" b="-34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71736" y="3901108"/>
                <a:ext cx="128362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𝑆𝑒𝑛𝑠𝑖𝑡𝑖𝑣𝑖𝑡𝑦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736" y="3901108"/>
                <a:ext cx="1283621" cy="246221"/>
              </a:xfrm>
              <a:prstGeom prst="rect">
                <a:avLst/>
              </a:prstGeom>
              <a:blipFill rotWithShape="0">
                <a:blip r:embed="rId3"/>
                <a:stretch>
                  <a:fillRect l="-4286" r="-952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66507" y="4514944"/>
                <a:ext cx="129323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𝑆𝑝𝑒𝑐𝑖𝑓𝑖𝑐𝑖𝑡𝑦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507" y="4514944"/>
                <a:ext cx="1293238" cy="246221"/>
              </a:xfrm>
              <a:prstGeom prst="rect">
                <a:avLst/>
              </a:prstGeom>
              <a:blipFill rotWithShape="0">
                <a:blip r:embed="rId4"/>
                <a:stretch>
                  <a:fillRect l="-4717" r="-472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93720" y="5162986"/>
                <a:ext cx="6577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720" y="5162986"/>
                <a:ext cx="657744" cy="246221"/>
              </a:xfrm>
              <a:prstGeom prst="rect">
                <a:avLst/>
              </a:prstGeom>
              <a:blipFill rotWithShape="0">
                <a:blip r:embed="rId5"/>
                <a:stretch>
                  <a:fillRect l="-5556" r="-1852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774470" y="5806825"/>
                <a:ext cx="6817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𝐹𝑁𝑅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470" y="5806825"/>
                <a:ext cx="681790" cy="246221"/>
              </a:xfrm>
              <a:prstGeom prst="rect">
                <a:avLst/>
              </a:prstGeom>
              <a:blipFill rotWithShape="0">
                <a:blip r:embed="rId6"/>
                <a:stretch>
                  <a:fillRect l="-5357" r="-1786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776053" y="6465521"/>
                <a:ext cx="114576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053" y="6465521"/>
                <a:ext cx="1145763" cy="246221"/>
              </a:xfrm>
              <a:prstGeom prst="rect">
                <a:avLst/>
              </a:prstGeom>
              <a:blipFill rotWithShape="0">
                <a:blip r:embed="rId7"/>
                <a:stretch>
                  <a:fillRect l="-2660" r="-532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907106" y="3166642"/>
                <a:ext cx="1579343" cy="5127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70+15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</m:d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=0.85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106" y="3166642"/>
                <a:ext cx="1579343" cy="51270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027592" y="3774172"/>
                <a:ext cx="1579343" cy="5127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15+10</m:t>
                              </m:r>
                            </m:e>
                          </m:d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=0.60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592" y="3774172"/>
                <a:ext cx="1579343" cy="51270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055357" y="4381703"/>
                <a:ext cx="1465529" cy="5127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70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5+70</m:t>
                              </m:r>
                            </m:e>
                          </m:d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=0.93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357" y="4381703"/>
                <a:ext cx="1465529" cy="51270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413126" y="5026126"/>
                <a:ext cx="1454309" cy="5127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5+70</m:t>
                              </m:r>
                            </m:e>
                          </m:d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=0.07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126" y="5026126"/>
                <a:ext cx="1454309" cy="51270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456260" y="5673584"/>
                <a:ext cx="1579343" cy="5127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15+10</m:t>
                              </m:r>
                            </m:e>
                          </m:d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=0.40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260" y="5673584"/>
                <a:ext cx="1579343" cy="51270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920267" y="6327811"/>
                <a:ext cx="1465529" cy="5127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15+5</m:t>
                              </m:r>
                            </m:e>
                          </m:d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=0.75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267" y="6327811"/>
                <a:ext cx="1465529" cy="512704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636345" y="3166642"/>
                <a:ext cx="2708370" cy="5127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60+20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</m:d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=0.80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345" y="3166642"/>
                <a:ext cx="2708370" cy="51270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636345" y="3763422"/>
                <a:ext cx="2862258" cy="5127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𝑆𝑒𝑛𝑠𝑖𝑡𝑖𝑣𝑖𝑡𝑦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20+20</m:t>
                              </m:r>
                            </m:e>
                          </m:d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=0.50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345" y="3763422"/>
                <a:ext cx="2862258" cy="512704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636345" y="4381703"/>
                <a:ext cx="2758063" cy="5127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𝑆𝑝𝑒𝑐𝑖𝑓𝑖𝑐𝑖𝑡𝑦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0+60</m:t>
                              </m:r>
                            </m:e>
                          </m:d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=1.00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345" y="4381703"/>
                <a:ext cx="2758063" cy="512704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642190" y="5026126"/>
                <a:ext cx="2122569" cy="5127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0+60</m:t>
                              </m:r>
                            </m:e>
                          </m:d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=0.00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2190" y="5026126"/>
                <a:ext cx="2122569" cy="512704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647141" y="5673584"/>
                <a:ext cx="2260427" cy="5127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𝐹𝑁𝑅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20+20</m:t>
                              </m:r>
                            </m:e>
                          </m:d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=0.50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141" y="5673584"/>
                <a:ext cx="2260427" cy="512704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636345" y="6327811"/>
                <a:ext cx="2610586" cy="5127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20+0</m:t>
                              </m:r>
                            </m:e>
                          </m:d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=1.00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345" y="6327811"/>
                <a:ext cx="2610586" cy="512704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FCE38A9-ADEA-3542-A8A2-03FE43058BE8}"/>
              </a:ext>
            </a:extLst>
          </p:cNvPr>
          <p:cNvSpPr txBox="1"/>
          <p:nvPr/>
        </p:nvSpPr>
        <p:spPr>
          <a:xfrm>
            <a:off x="621737" y="1227423"/>
            <a:ext cx="7854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Miiiiight</a:t>
            </a:r>
            <a:r>
              <a:rPr lang="en-US" dirty="0">
                <a:solidFill>
                  <a:srgbClr val="FF0000"/>
                </a:solidFill>
              </a:rPr>
              <a:t> need to know these equations, not memorize but know how to use them</a:t>
            </a:r>
          </a:p>
        </p:txBody>
      </p:sp>
    </p:spTree>
    <p:extLst>
      <p:ext uri="{BB962C8B-B14F-4D97-AF65-F5344CB8AC3E}">
        <p14:creationId xmlns:p14="http://schemas.microsoft.com/office/powerpoint/2010/main" val="4148651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5"/>
          <p:cNvSpPr>
            <a:spLocks noGrp="1"/>
          </p:cNvSpPr>
          <p:nvPr>
            <p:ph sz="half" idx="1"/>
          </p:nvPr>
        </p:nvSpPr>
        <p:spPr>
          <a:xfrm>
            <a:off x="1261872" y="3165702"/>
            <a:ext cx="9345168" cy="2656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Assume:</a:t>
            </a:r>
          </a:p>
          <a:p>
            <a:pPr lvl="1"/>
            <a:r>
              <a:rPr lang="en-US" dirty="0"/>
              <a:t>It costs our organization $20,000 when we loan to a defaulter</a:t>
            </a:r>
          </a:p>
          <a:p>
            <a:pPr lvl="1"/>
            <a:r>
              <a:rPr lang="en-US" dirty="0"/>
              <a:t>We lose $5,000 in revenue when we refuse a loan to a non-defaulter</a:t>
            </a:r>
          </a:p>
          <a:p>
            <a:endParaRPr lang="en-US" dirty="0"/>
          </a:p>
          <a:p>
            <a:r>
              <a:rPr lang="en-US" dirty="0"/>
              <a:t>But what if:</a:t>
            </a:r>
          </a:p>
          <a:p>
            <a:pPr lvl="1"/>
            <a:r>
              <a:rPr lang="en-US" dirty="0"/>
              <a:t>It costs our organization $4,000 when we loan to a defaulter</a:t>
            </a:r>
          </a:p>
          <a:p>
            <a:pPr lvl="1"/>
            <a:r>
              <a:rPr lang="en-US" dirty="0"/>
              <a:t>We lose $10,000 in revenue when we refuse a loan to a non-defaulter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Confusion Matrix Example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6282494"/>
              </p:ext>
            </p:extLst>
          </p:nvPr>
        </p:nvGraphicFramePr>
        <p:xfrm>
          <a:off x="1135129" y="1691322"/>
          <a:ext cx="4734046" cy="1341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8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8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0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60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375"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libri" panose="020F0502020204030204" pitchFamily="34" charset="0"/>
                        </a:rPr>
                        <a:t>Predicted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75">
                <a:tc>
                  <a:txBody>
                    <a:bodyPr/>
                    <a:lstStyle/>
                    <a:p>
                      <a:endParaRPr lang="en-US" sz="160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libri" panose="020F0502020204030204" pitchFamily="34" charset="0"/>
                        </a:rPr>
                        <a:t>Defaulter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libri" panose="020F0502020204030204" pitchFamily="34" charset="0"/>
                        </a:rPr>
                        <a:t>Non-defaulter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75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libri" panose="020F0502020204030204" pitchFamily="34" charset="0"/>
                        </a:rPr>
                        <a:t>Actual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libri" panose="020F0502020204030204" pitchFamily="34" charset="0"/>
                        </a:rPr>
                        <a:t>Defaulter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7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libri" panose="020F0502020204030204" pitchFamily="34" charset="0"/>
                        </a:rPr>
                        <a:t>Non-defaulter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9879603"/>
              </p:ext>
            </p:extLst>
          </p:nvPr>
        </p:nvGraphicFramePr>
        <p:xfrm>
          <a:off x="5999737" y="1692262"/>
          <a:ext cx="4734046" cy="1341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8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8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0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60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045"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libri" panose="020F0502020204030204" pitchFamily="34" charset="0"/>
                        </a:rPr>
                        <a:t>Predicted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045">
                <a:tc>
                  <a:txBody>
                    <a:bodyPr/>
                    <a:lstStyle/>
                    <a:p>
                      <a:endParaRPr lang="en-US" sz="160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libri" panose="020F0502020204030204" pitchFamily="34" charset="0"/>
                        </a:rPr>
                        <a:t>Defaulter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libri" panose="020F0502020204030204" pitchFamily="34" charset="0"/>
                        </a:rPr>
                        <a:t>Non-defaulter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045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libri" panose="020F0502020204030204" pitchFamily="34" charset="0"/>
                        </a:rPr>
                        <a:t>Actual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libri" panose="020F0502020204030204" pitchFamily="34" charset="0"/>
                        </a:rPr>
                        <a:t>Defaulter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04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libri" panose="020F0502020204030204" pitchFamily="34" charset="0"/>
                        </a:rPr>
                        <a:t>Non-defaulter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261216" y="4260601"/>
                <a:ext cx="421108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=20×$20,000+0×$5,000=$400,000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216" y="4260601"/>
                <a:ext cx="4211088" cy="246221"/>
              </a:xfrm>
              <a:prstGeom prst="rect">
                <a:avLst/>
              </a:prstGeom>
              <a:blipFill rotWithShape="0">
                <a:blip r:embed="rId2"/>
                <a:stretch>
                  <a:fillRect l="-434" r="-43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396608" y="4260601"/>
                <a:ext cx="421108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=10×$20,000+5×$5,000=$225,000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608" y="4260601"/>
                <a:ext cx="4211088" cy="246221"/>
              </a:xfrm>
              <a:prstGeom prst="rect">
                <a:avLst/>
              </a:prstGeom>
              <a:blipFill>
                <a:blip r:embed="rId3"/>
                <a:stretch>
                  <a:fillRect l="-434" t="-5000" r="-43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261216" y="5796610"/>
                <a:ext cx="409727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=20×$4,000+0×$10,000=$80,000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216" y="5796610"/>
                <a:ext cx="4097275" cy="246221"/>
              </a:xfrm>
              <a:prstGeom prst="rect">
                <a:avLst/>
              </a:prstGeom>
              <a:blipFill rotWithShape="0">
                <a:blip r:embed="rId4"/>
                <a:stretch>
                  <a:fillRect l="-446" r="-44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396608" y="5796610"/>
                <a:ext cx="409727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=10×$4,000+5×$10,000=$90,000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608" y="5796610"/>
                <a:ext cx="4097275" cy="246221"/>
              </a:xfrm>
              <a:prstGeom prst="rect">
                <a:avLst/>
              </a:prstGeom>
              <a:blipFill rotWithShape="0">
                <a:blip r:embed="rId5"/>
                <a:stretch>
                  <a:fillRect l="-446" r="-44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56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20" grpId="0"/>
      <p:bldP spid="28" grpId="0"/>
      <p:bldP spid="29" grpId="0"/>
      <p:bldP spid="3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Squared Error (MSE)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Mean squared error (MSE) </a:t>
            </a:r>
            <a:r>
              <a:rPr lang="en-US" dirty="0"/>
              <a:t>measures the mean difference between actual and predicted values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FFC000"/>
                </a:solidFill>
              </a:rPr>
              <a:t>root mean squared error (RMSE)</a:t>
            </a:r>
            <a:r>
              <a:rPr lang="en-US" dirty="0">
                <a:solidFill>
                  <a:srgbClr val="DC7D01"/>
                </a:solidFill>
              </a:rPr>
              <a:t> </a:t>
            </a:r>
            <a:r>
              <a:rPr lang="en-US" dirty="0"/>
              <a:t>is also often used as it has the same dimension as the original data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Applicable for classifiers that produce some continuous score which are converted to class labels using a threshold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384519" y="2200441"/>
                <a:ext cx="2350066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519" y="2200441"/>
                <a:ext cx="2350066" cy="75623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384519" y="3854600"/>
                <a:ext cx="2616998" cy="10776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519" y="3854600"/>
                <a:ext cx="2616998" cy="1077603"/>
              </a:xfrm>
              <a:prstGeom prst="rect">
                <a:avLst/>
              </a:prstGeom>
              <a:blipFill rotWithShape="0">
                <a:blip r:embed="rId3"/>
                <a:stretch>
                  <a:fillRect b="-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8940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Model Assessment Charts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model, produce </a:t>
            </a:r>
            <a:r>
              <a:rPr lang="en-US" dirty="0">
                <a:solidFill>
                  <a:srgbClr val="FFC000"/>
                </a:solidFill>
              </a:rPr>
              <a:t>estimated probabilities </a:t>
            </a:r>
            <a:r>
              <a:rPr lang="en-US" dirty="0"/>
              <a:t>for the target event for each case</a:t>
            </a:r>
          </a:p>
          <a:p>
            <a:r>
              <a:rPr lang="en-US" dirty="0">
                <a:solidFill>
                  <a:srgbClr val="FFC000"/>
                </a:solidFill>
              </a:rPr>
              <a:t>Sort </a:t>
            </a:r>
            <a:r>
              <a:rPr lang="en-US" dirty="0"/>
              <a:t>all cases by </a:t>
            </a:r>
            <a:r>
              <a:rPr lang="en-US" dirty="0">
                <a:solidFill>
                  <a:srgbClr val="FFC000"/>
                </a:solidFill>
              </a:rPr>
              <a:t>decreasing estimated probability</a:t>
            </a:r>
            <a:r>
              <a:rPr lang="en-US" dirty="0"/>
              <a:t>. </a:t>
            </a:r>
          </a:p>
          <a:p>
            <a:r>
              <a:rPr lang="en-US" dirty="0"/>
              <a:t>Split the cases into n </a:t>
            </a:r>
            <a:r>
              <a:rPr lang="en-US" dirty="0">
                <a:solidFill>
                  <a:srgbClr val="FFC000"/>
                </a:solidFill>
              </a:rPr>
              <a:t>bins </a:t>
            </a:r>
            <a:r>
              <a:rPr lang="en-US" dirty="0"/>
              <a:t>so that </a:t>
            </a:r>
            <a:r>
              <a:rPr lang="en-US" dirty="0">
                <a:solidFill>
                  <a:srgbClr val="FFC000"/>
                </a:solidFill>
              </a:rPr>
              <a:t>bin #1 has the highest probabilities and Bin #n the lowest probabilities</a:t>
            </a:r>
          </a:p>
          <a:p>
            <a:r>
              <a:rPr lang="en-US" dirty="0"/>
              <a:t>Now look at the number of cases where the target event actually happens</a:t>
            </a:r>
          </a:p>
          <a:p>
            <a:r>
              <a:rPr lang="en-US" dirty="0"/>
              <a:t>Calculate statistic of interest for each bin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883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Model Assessment Charts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2971927" y="2100630"/>
            <a:ext cx="6272530" cy="2792413"/>
            <a:chOff x="3584702" y="2608261"/>
            <a:chExt cx="6272530" cy="2792413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4702" y="2608261"/>
              <a:ext cx="3949700" cy="27924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6988831" y="2948319"/>
              <a:ext cx="177751" cy="177813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6983915" y="3218725"/>
              <a:ext cx="177751" cy="177813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6983915" y="3769372"/>
              <a:ext cx="177751" cy="177813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6983915" y="4339686"/>
              <a:ext cx="177751" cy="177813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6975213" y="4890383"/>
              <a:ext cx="179285" cy="179349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6980127" y="5141125"/>
              <a:ext cx="179285" cy="179349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6985035" y="4615059"/>
              <a:ext cx="179285" cy="179349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6975206" y="4044745"/>
              <a:ext cx="179285" cy="179349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5" name="Oval 9"/>
            <p:cNvSpPr>
              <a:spLocks noChangeArrowheads="1"/>
            </p:cNvSpPr>
            <p:nvPr/>
          </p:nvSpPr>
          <p:spPr bwMode="auto">
            <a:xfrm>
              <a:off x="6975202" y="3494093"/>
              <a:ext cx="179285" cy="179349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958984" y="2852559"/>
              <a:ext cx="1898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</a:rPr>
                <a:t>Event Occurred</a:t>
              </a:r>
            </a:p>
          </p:txBody>
        </p:sp>
        <p:cxnSp>
          <p:nvCxnSpPr>
            <p:cNvPr id="22" name="Straight Arrow Connector 21"/>
            <p:cNvCxnSpPr>
              <a:stCxn id="20" idx="1"/>
              <a:endCxn id="7" idx="6"/>
            </p:cNvCxnSpPr>
            <p:nvPr/>
          </p:nvCxnSpPr>
          <p:spPr>
            <a:xfrm flipH="1">
              <a:off x="7166582" y="3037225"/>
              <a:ext cx="792402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958984" y="3267509"/>
              <a:ext cx="18982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</a:rPr>
                <a:t>Event Did Not Occur</a:t>
              </a:r>
            </a:p>
          </p:txBody>
        </p:sp>
        <p:cxnSp>
          <p:nvCxnSpPr>
            <p:cNvPr id="24" name="Straight Arrow Connector 23"/>
            <p:cNvCxnSpPr>
              <a:stCxn id="23" idx="1"/>
              <a:endCxn id="15" idx="6"/>
            </p:cNvCxnSpPr>
            <p:nvPr/>
          </p:nvCxnSpPr>
          <p:spPr>
            <a:xfrm flipH="1" flipV="1">
              <a:off x="7154487" y="3583768"/>
              <a:ext cx="804497" cy="69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8090454" y="4893043"/>
            <a:ext cx="1848678" cy="1200329"/>
            <a:chOff x="3697358" y="5635487"/>
            <a:chExt cx="1848678" cy="1200329"/>
          </a:xfrm>
        </p:grpSpPr>
        <p:sp>
          <p:nvSpPr>
            <p:cNvPr id="5" name="TextBox 4"/>
            <p:cNvSpPr txBox="1"/>
            <p:nvPr/>
          </p:nvSpPr>
          <p:spPr>
            <a:xfrm>
              <a:off x="3697358" y="5635487"/>
              <a:ext cx="184867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</a:rPr>
                <a:t>Assume:</a:t>
              </a:r>
            </a:p>
            <a:p>
              <a:r>
                <a:rPr lang="en-US" dirty="0">
                  <a:latin typeface="Calibri" panose="020F0502020204030204" pitchFamily="34" charset="0"/>
                </a:rPr>
                <a:t>n = 180</a:t>
              </a:r>
            </a:p>
            <a:p>
              <a:r>
                <a:rPr lang="en-US" dirty="0">
                  <a:latin typeface="Calibri" panose="020F0502020204030204" pitchFamily="34" charset="0"/>
                </a:rPr>
                <a:t>Count (     ) = 40</a:t>
              </a:r>
            </a:p>
            <a:p>
              <a:r>
                <a:rPr lang="en-US" dirty="0">
                  <a:latin typeface="Calibri" panose="020F0502020204030204" pitchFamily="34" charset="0"/>
                </a:rPr>
                <a:t>Count (     ) = 140</a:t>
              </a:r>
            </a:p>
          </p:txBody>
        </p:sp>
        <p:sp>
          <p:nvSpPr>
            <p:cNvPr id="21" name="Oval 8"/>
            <p:cNvSpPr>
              <a:spLocks noChangeArrowheads="1"/>
            </p:cNvSpPr>
            <p:nvPr/>
          </p:nvSpPr>
          <p:spPr bwMode="auto">
            <a:xfrm>
              <a:off x="4517302" y="6303149"/>
              <a:ext cx="177751" cy="177813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5" name="Oval 9"/>
            <p:cNvSpPr>
              <a:spLocks noChangeArrowheads="1"/>
            </p:cNvSpPr>
            <p:nvPr/>
          </p:nvSpPr>
          <p:spPr bwMode="auto">
            <a:xfrm>
              <a:off x="4517302" y="6566093"/>
              <a:ext cx="179285" cy="179349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478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Inside the Bins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7916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Good models assign high probabilities to cases which will actually have the target event (defaulting, donating,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494" name="Group 493"/>
          <p:cNvGrpSpPr/>
          <p:nvPr/>
        </p:nvGrpSpPr>
        <p:grpSpPr>
          <a:xfrm>
            <a:off x="1261872" y="2757886"/>
            <a:ext cx="8443912" cy="2953114"/>
            <a:chOff x="1261872" y="2757886"/>
            <a:chExt cx="8443912" cy="2953114"/>
          </a:xfrm>
        </p:grpSpPr>
        <p:grpSp>
          <p:nvGrpSpPr>
            <p:cNvPr id="493" name="Group 492"/>
            <p:cNvGrpSpPr/>
            <p:nvPr/>
          </p:nvGrpSpPr>
          <p:grpSpPr>
            <a:xfrm>
              <a:off x="3448964" y="4537838"/>
              <a:ext cx="4069728" cy="1173162"/>
              <a:chOff x="3448964" y="4537838"/>
              <a:chExt cx="4069728" cy="1173162"/>
            </a:xfrm>
          </p:grpSpPr>
          <p:sp>
            <p:nvSpPr>
              <p:cNvPr id="229" name="Oval 8"/>
              <p:cNvSpPr>
                <a:spLocks noChangeArrowheads="1"/>
              </p:cNvSpPr>
              <p:nvPr/>
            </p:nvSpPr>
            <p:spPr bwMode="auto">
              <a:xfrm>
                <a:off x="3707726" y="4728338"/>
                <a:ext cx="177800" cy="177800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230" name="Oval 9"/>
              <p:cNvSpPr>
                <a:spLocks noChangeArrowheads="1"/>
              </p:cNvSpPr>
              <p:nvPr/>
            </p:nvSpPr>
            <p:spPr bwMode="auto">
              <a:xfrm>
                <a:off x="3723601" y="5234750"/>
                <a:ext cx="161925" cy="161925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231" name="Rectangle 3"/>
              <p:cNvSpPr txBox="1">
                <a:spLocks noChangeArrowheads="1"/>
              </p:cNvSpPr>
              <p:nvPr/>
            </p:nvSpPr>
            <p:spPr bwMode="auto">
              <a:xfrm>
                <a:off x="3971252" y="4647375"/>
                <a:ext cx="3420064" cy="35401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90488" tIns="44450" rIns="90488" bIns="44450"/>
              <a:lstStyle/>
              <a:p>
                <a:pPr marL="0" lvl="1" eaLnBrk="1" hangingPunct="1">
                  <a:spcBef>
                    <a:spcPts val="0"/>
                  </a:spcBef>
                  <a:buClr>
                    <a:schemeClr val="tx2"/>
                  </a:buClr>
                  <a:buSzPct val="70000"/>
                  <a:buFont typeface="Monotype Sorts" pitchFamily="2" charset="2"/>
                  <a:buNone/>
                  <a:defRPr/>
                </a:pPr>
                <a:r>
                  <a:rPr lang="en-US" sz="1600" b="1" kern="0" dirty="0">
                    <a:latin typeface="Calibri" panose="020F0502020204030204" pitchFamily="34" charset="0"/>
                  </a:rPr>
                  <a:t>= target event has ACTUALLY occurred</a:t>
                </a:r>
              </a:p>
            </p:txBody>
          </p:sp>
          <p:sp>
            <p:nvSpPr>
              <p:cNvPr id="232" name="Rectangle 3"/>
              <p:cNvSpPr txBox="1">
                <a:spLocks noChangeArrowheads="1"/>
              </p:cNvSpPr>
              <p:nvPr/>
            </p:nvSpPr>
            <p:spPr bwMode="auto">
              <a:xfrm>
                <a:off x="3958552" y="5153788"/>
                <a:ext cx="3560140" cy="3540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90488" tIns="44450" rIns="90488" bIns="44450"/>
              <a:lstStyle/>
              <a:p>
                <a:pPr marL="0" lvl="1" eaLnBrk="1" hangingPunct="1">
                  <a:spcBef>
                    <a:spcPts val="0"/>
                  </a:spcBef>
                  <a:buClr>
                    <a:schemeClr val="tx2"/>
                  </a:buClr>
                  <a:buSzPct val="70000"/>
                  <a:buFont typeface="Monotype Sorts" pitchFamily="2" charset="2"/>
                  <a:buNone/>
                  <a:defRPr/>
                </a:pPr>
                <a:r>
                  <a:rPr lang="en-US" sz="1600" b="1" kern="0" dirty="0">
                    <a:latin typeface="Calibri" panose="020F0502020204030204" pitchFamily="34" charset="0"/>
                  </a:rPr>
                  <a:t>= target event has actually not occurred</a:t>
                </a:r>
              </a:p>
            </p:txBody>
          </p:sp>
          <p:sp>
            <p:nvSpPr>
              <p:cNvPr id="233" name="Rectangle 676"/>
              <p:cNvSpPr>
                <a:spLocks noChangeArrowheads="1"/>
              </p:cNvSpPr>
              <p:nvPr/>
            </p:nvSpPr>
            <p:spPr bwMode="auto">
              <a:xfrm>
                <a:off x="3448964" y="4537838"/>
                <a:ext cx="4069727" cy="1173162"/>
              </a:xfrm>
              <a:prstGeom prst="rect">
                <a:avLst/>
              </a:prstGeom>
              <a:noFill/>
              <a:ln w="19050" algn="ctr">
                <a:solidFill>
                  <a:srgbClr val="DC7D0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492" name="Group 491"/>
            <p:cNvGrpSpPr/>
            <p:nvPr/>
          </p:nvGrpSpPr>
          <p:grpSpPr>
            <a:xfrm>
              <a:off x="1261872" y="2757886"/>
              <a:ext cx="8443912" cy="1676401"/>
              <a:chOff x="1261872" y="2757886"/>
              <a:chExt cx="8443912" cy="1676401"/>
            </a:xfrm>
          </p:grpSpPr>
          <p:sp>
            <p:nvSpPr>
              <p:cNvPr id="5" name="Rectangle 3"/>
              <p:cNvSpPr txBox="1">
                <a:spLocks noChangeArrowheads="1"/>
              </p:cNvSpPr>
              <p:nvPr/>
            </p:nvSpPr>
            <p:spPr bwMode="auto">
              <a:xfrm>
                <a:off x="1261872" y="3791349"/>
                <a:ext cx="1870075" cy="63023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90488" tIns="44450" rIns="90488" bIns="44450"/>
              <a:lstStyle/>
              <a:p>
                <a:pPr marL="0" lvl="1" algn="ctr" eaLnBrk="1" hangingPunct="1">
                  <a:spcBef>
                    <a:spcPts val="0"/>
                  </a:spcBef>
                  <a:buClr>
                    <a:schemeClr val="tx2"/>
                  </a:buClr>
                  <a:buSzPct val="70000"/>
                  <a:buFont typeface="Monotype Sorts" pitchFamily="2" charset="2"/>
                  <a:buNone/>
                  <a:defRPr/>
                </a:pPr>
                <a:r>
                  <a:rPr lang="en-US" sz="1800" b="1" kern="0" dirty="0">
                    <a:latin typeface="Calibri" panose="020F0502020204030204" pitchFamily="34" charset="0"/>
                  </a:rPr>
                  <a:t>Bin #1</a:t>
                </a:r>
                <a:endParaRPr lang="en-US" sz="2000" b="1" kern="0" dirty="0">
                  <a:latin typeface="Calibri" panose="020F0502020204030204" pitchFamily="34" charset="0"/>
                </a:endParaRPr>
              </a:p>
              <a:p>
                <a:pPr marL="0" lvl="1" algn="ctr" eaLnBrk="1" hangingPunct="1">
                  <a:spcBef>
                    <a:spcPts val="0"/>
                  </a:spcBef>
                  <a:buClr>
                    <a:schemeClr val="tx2"/>
                  </a:buClr>
                  <a:buSzPct val="70000"/>
                  <a:buFont typeface="Monotype Sorts" pitchFamily="2" charset="2"/>
                  <a:buNone/>
                  <a:defRPr/>
                </a:pPr>
                <a:r>
                  <a:rPr lang="en-US" sz="1600" kern="0" dirty="0">
                    <a:latin typeface="Calibri" panose="020F0502020204030204" pitchFamily="34" charset="0"/>
                  </a:rPr>
                  <a:t>(high probabilities)</a:t>
                </a:r>
              </a:p>
            </p:txBody>
          </p:sp>
          <p:sp>
            <p:nvSpPr>
              <p:cNvPr id="228" name="Rectangle 3"/>
              <p:cNvSpPr txBox="1">
                <a:spLocks noChangeArrowheads="1"/>
              </p:cNvSpPr>
              <p:nvPr/>
            </p:nvSpPr>
            <p:spPr bwMode="auto">
              <a:xfrm>
                <a:off x="7835709" y="3780237"/>
                <a:ext cx="1870075" cy="6540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90488" tIns="44450" rIns="90488" bIns="44450"/>
              <a:lstStyle/>
              <a:p>
                <a:pPr marL="0" lvl="1" algn="ctr" eaLnBrk="1" hangingPunct="1">
                  <a:spcBef>
                    <a:spcPts val="0"/>
                  </a:spcBef>
                  <a:buClr>
                    <a:schemeClr val="tx2"/>
                  </a:buClr>
                  <a:buSzPct val="70000"/>
                  <a:buFont typeface="Monotype Sorts" pitchFamily="2" charset="2"/>
                  <a:buNone/>
                  <a:defRPr/>
                </a:pPr>
                <a:r>
                  <a:rPr lang="en-US" sz="1800" b="1" kern="0" dirty="0">
                    <a:latin typeface="Calibri" panose="020F0502020204030204" pitchFamily="34" charset="0"/>
                  </a:rPr>
                  <a:t>Bin #10</a:t>
                </a:r>
                <a:endParaRPr lang="en-US" sz="2000" b="1" kern="0" dirty="0">
                  <a:latin typeface="Calibri" panose="020F0502020204030204" pitchFamily="34" charset="0"/>
                </a:endParaRPr>
              </a:p>
              <a:p>
                <a:pPr marL="0" lvl="1" algn="ctr" eaLnBrk="1" hangingPunct="1">
                  <a:spcBef>
                    <a:spcPts val="0"/>
                  </a:spcBef>
                  <a:buClr>
                    <a:schemeClr val="tx2"/>
                  </a:buClr>
                  <a:buSzPct val="70000"/>
                  <a:buFont typeface="Monotype Sorts" pitchFamily="2" charset="2"/>
                  <a:buNone/>
                  <a:defRPr/>
                </a:pPr>
                <a:r>
                  <a:rPr lang="en-US" sz="1600" kern="0" dirty="0">
                    <a:latin typeface="Calibri" panose="020F0502020204030204" pitchFamily="34" charset="0"/>
                  </a:rPr>
                  <a:t>(low probabilities)</a:t>
                </a:r>
              </a:p>
            </p:txBody>
          </p:sp>
          <p:grpSp>
            <p:nvGrpSpPr>
              <p:cNvPr id="491" name="Group 490"/>
              <p:cNvGrpSpPr/>
              <p:nvPr/>
            </p:nvGrpSpPr>
            <p:grpSpPr>
              <a:xfrm>
                <a:off x="1864661" y="2757886"/>
                <a:ext cx="7191228" cy="991670"/>
                <a:chOff x="1864661" y="2757886"/>
                <a:chExt cx="7191228" cy="991670"/>
              </a:xfrm>
            </p:grpSpPr>
            <p:grpSp>
              <p:nvGrpSpPr>
                <p:cNvPr id="490" name="Group 489"/>
                <p:cNvGrpSpPr/>
                <p:nvPr/>
              </p:nvGrpSpPr>
              <p:grpSpPr>
                <a:xfrm>
                  <a:off x="1864661" y="2757886"/>
                  <a:ext cx="659606" cy="981075"/>
                  <a:chOff x="1864661" y="2757886"/>
                  <a:chExt cx="659606" cy="981075"/>
                </a:xfrm>
              </p:grpSpPr>
              <p:sp>
                <p:nvSpPr>
                  <p:cNvPr id="210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881044" y="3539111"/>
                    <a:ext cx="177418" cy="17763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211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2072109" y="3539111"/>
                    <a:ext cx="177418" cy="17763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212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263173" y="3539111"/>
                    <a:ext cx="177418" cy="17763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213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1962929" y="3402470"/>
                    <a:ext cx="177418" cy="17763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214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2140347" y="3388806"/>
                    <a:ext cx="177418" cy="17763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215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2331411" y="3375142"/>
                    <a:ext cx="177418" cy="17763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216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1894691" y="3252164"/>
                    <a:ext cx="177418" cy="17763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217" name="Oval 17"/>
                  <p:cNvSpPr>
                    <a:spLocks noChangeArrowheads="1"/>
                  </p:cNvSpPr>
                  <p:nvPr/>
                </p:nvSpPr>
                <p:spPr bwMode="auto">
                  <a:xfrm>
                    <a:off x="2044813" y="3252164"/>
                    <a:ext cx="177418" cy="17763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218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2249526" y="3238500"/>
                    <a:ext cx="177418" cy="17763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219" name="Oval 472"/>
                  <p:cNvSpPr>
                    <a:spLocks noChangeArrowheads="1"/>
                  </p:cNvSpPr>
                  <p:nvPr/>
                </p:nvSpPr>
                <p:spPr bwMode="auto">
                  <a:xfrm>
                    <a:off x="1949281" y="3101859"/>
                    <a:ext cx="177418" cy="17763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220" name="Oval 473"/>
                  <p:cNvSpPr>
                    <a:spLocks noChangeArrowheads="1"/>
                  </p:cNvSpPr>
                  <p:nvPr/>
                </p:nvSpPr>
                <p:spPr bwMode="auto">
                  <a:xfrm>
                    <a:off x="2140347" y="3088194"/>
                    <a:ext cx="177418" cy="17763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221" name="Oval 474"/>
                  <p:cNvSpPr>
                    <a:spLocks noChangeArrowheads="1"/>
                  </p:cNvSpPr>
                  <p:nvPr/>
                </p:nvSpPr>
                <p:spPr bwMode="auto">
                  <a:xfrm>
                    <a:off x="2317763" y="3129188"/>
                    <a:ext cx="177418" cy="17763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222" name="Oval 475"/>
                  <p:cNvSpPr>
                    <a:spLocks noChangeArrowheads="1"/>
                  </p:cNvSpPr>
                  <p:nvPr/>
                </p:nvSpPr>
                <p:spPr bwMode="auto">
                  <a:xfrm>
                    <a:off x="1908339" y="2951553"/>
                    <a:ext cx="177418" cy="17763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223" name="Oval 476"/>
                  <p:cNvSpPr>
                    <a:spLocks noChangeArrowheads="1"/>
                  </p:cNvSpPr>
                  <p:nvPr/>
                </p:nvSpPr>
                <p:spPr bwMode="auto">
                  <a:xfrm>
                    <a:off x="2099403" y="2937888"/>
                    <a:ext cx="177418" cy="17763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224" name="Oval 477"/>
                  <p:cNvSpPr>
                    <a:spLocks noChangeArrowheads="1"/>
                  </p:cNvSpPr>
                  <p:nvPr/>
                </p:nvSpPr>
                <p:spPr bwMode="auto">
                  <a:xfrm>
                    <a:off x="2263174" y="2937889"/>
                    <a:ext cx="177418" cy="17763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225" name="Oval 478"/>
                  <p:cNvSpPr>
                    <a:spLocks noChangeArrowheads="1"/>
                  </p:cNvSpPr>
                  <p:nvPr/>
                </p:nvSpPr>
                <p:spPr bwMode="auto">
                  <a:xfrm>
                    <a:off x="1910615" y="2789861"/>
                    <a:ext cx="161496" cy="161693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226" name="Oval 479"/>
                  <p:cNvSpPr>
                    <a:spLocks noChangeArrowheads="1"/>
                  </p:cNvSpPr>
                  <p:nvPr/>
                </p:nvSpPr>
                <p:spPr bwMode="auto">
                  <a:xfrm>
                    <a:off x="2115326" y="2803525"/>
                    <a:ext cx="161496" cy="161693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227" name="Oval 480"/>
                  <p:cNvSpPr>
                    <a:spLocks noChangeArrowheads="1"/>
                  </p:cNvSpPr>
                  <p:nvPr/>
                </p:nvSpPr>
                <p:spPr bwMode="auto">
                  <a:xfrm>
                    <a:off x="2306392" y="2789861"/>
                    <a:ext cx="161496" cy="161693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260" name="Freeform 259"/>
                  <p:cNvSpPr/>
                  <p:nvPr/>
                </p:nvSpPr>
                <p:spPr>
                  <a:xfrm>
                    <a:off x="1864661" y="2757886"/>
                    <a:ext cx="659606" cy="981075"/>
                  </a:xfrm>
                  <a:custGeom>
                    <a:avLst/>
                    <a:gdLst>
                      <a:gd name="connsiteX0" fmla="*/ 0 w 659606"/>
                      <a:gd name="connsiteY0" fmla="*/ 0 h 981075"/>
                      <a:gd name="connsiteX1" fmla="*/ 0 w 659606"/>
                      <a:gd name="connsiteY1" fmla="*/ 981075 h 981075"/>
                      <a:gd name="connsiteX2" fmla="*/ 659606 w 659606"/>
                      <a:gd name="connsiteY2" fmla="*/ 981075 h 981075"/>
                      <a:gd name="connsiteX3" fmla="*/ 659606 w 659606"/>
                      <a:gd name="connsiteY3" fmla="*/ 2382 h 9810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59606" h="981075">
                        <a:moveTo>
                          <a:pt x="0" y="0"/>
                        </a:moveTo>
                        <a:lnTo>
                          <a:pt x="0" y="981075"/>
                        </a:lnTo>
                        <a:lnTo>
                          <a:pt x="659606" y="981075"/>
                        </a:lnTo>
                        <a:lnTo>
                          <a:pt x="659606" y="2382"/>
                        </a:lnTo>
                      </a:path>
                    </a:pathLst>
                  </a:custGeom>
                  <a:noFill/>
                  <a:ln w="28575">
                    <a:solidFill>
                      <a:srgbClr val="DC7D0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9" name="Group 488"/>
                <p:cNvGrpSpPr/>
                <p:nvPr/>
              </p:nvGrpSpPr>
              <p:grpSpPr>
                <a:xfrm>
                  <a:off x="2587091" y="2761626"/>
                  <a:ext cx="659606" cy="981075"/>
                  <a:chOff x="2587091" y="2761626"/>
                  <a:chExt cx="659606" cy="981075"/>
                </a:xfrm>
              </p:grpSpPr>
              <p:sp>
                <p:nvSpPr>
                  <p:cNvPr id="288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2603474" y="3542851"/>
                    <a:ext cx="177418" cy="17763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289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2794539" y="3542851"/>
                    <a:ext cx="177418" cy="17763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290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985603" y="3542851"/>
                    <a:ext cx="177418" cy="17763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291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2685359" y="3406210"/>
                    <a:ext cx="177418" cy="17763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292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2862777" y="3392546"/>
                    <a:ext cx="177418" cy="17763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293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3053841" y="3378882"/>
                    <a:ext cx="177418" cy="17763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294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2617121" y="3255904"/>
                    <a:ext cx="177418" cy="17763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295" name="Oval 17"/>
                  <p:cNvSpPr>
                    <a:spLocks noChangeArrowheads="1"/>
                  </p:cNvSpPr>
                  <p:nvPr/>
                </p:nvSpPr>
                <p:spPr bwMode="auto">
                  <a:xfrm>
                    <a:off x="2767243" y="3255904"/>
                    <a:ext cx="177418" cy="17763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296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2971956" y="3242240"/>
                    <a:ext cx="177418" cy="17763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297" name="Oval 472"/>
                  <p:cNvSpPr>
                    <a:spLocks noChangeArrowheads="1"/>
                  </p:cNvSpPr>
                  <p:nvPr/>
                </p:nvSpPr>
                <p:spPr bwMode="auto">
                  <a:xfrm>
                    <a:off x="2671711" y="3105599"/>
                    <a:ext cx="177418" cy="17763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298" name="Oval 473"/>
                  <p:cNvSpPr>
                    <a:spLocks noChangeArrowheads="1"/>
                  </p:cNvSpPr>
                  <p:nvPr/>
                </p:nvSpPr>
                <p:spPr bwMode="auto">
                  <a:xfrm>
                    <a:off x="2862777" y="3091934"/>
                    <a:ext cx="177418" cy="17763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299" name="Oval 474"/>
                  <p:cNvSpPr>
                    <a:spLocks noChangeArrowheads="1"/>
                  </p:cNvSpPr>
                  <p:nvPr/>
                </p:nvSpPr>
                <p:spPr bwMode="auto">
                  <a:xfrm>
                    <a:off x="3040193" y="3132928"/>
                    <a:ext cx="177418" cy="17763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300" name="Oval 475"/>
                  <p:cNvSpPr>
                    <a:spLocks noChangeArrowheads="1"/>
                  </p:cNvSpPr>
                  <p:nvPr/>
                </p:nvSpPr>
                <p:spPr bwMode="auto">
                  <a:xfrm>
                    <a:off x="2630769" y="2955293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301" name="Oval 476"/>
                  <p:cNvSpPr>
                    <a:spLocks noChangeArrowheads="1"/>
                  </p:cNvSpPr>
                  <p:nvPr/>
                </p:nvSpPr>
                <p:spPr bwMode="auto">
                  <a:xfrm>
                    <a:off x="2821833" y="2941628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302" name="Oval 477"/>
                  <p:cNvSpPr>
                    <a:spLocks noChangeArrowheads="1"/>
                  </p:cNvSpPr>
                  <p:nvPr/>
                </p:nvSpPr>
                <p:spPr bwMode="auto">
                  <a:xfrm>
                    <a:off x="2985604" y="2941629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303" name="Oval 478"/>
                  <p:cNvSpPr>
                    <a:spLocks noChangeArrowheads="1"/>
                  </p:cNvSpPr>
                  <p:nvPr/>
                </p:nvSpPr>
                <p:spPr bwMode="auto">
                  <a:xfrm>
                    <a:off x="2633045" y="2793601"/>
                    <a:ext cx="161496" cy="161693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304" name="Oval 479"/>
                  <p:cNvSpPr>
                    <a:spLocks noChangeArrowheads="1"/>
                  </p:cNvSpPr>
                  <p:nvPr/>
                </p:nvSpPr>
                <p:spPr bwMode="auto">
                  <a:xfrm>
                    <a:off x="2837756" y="2807265"/>
                    <a:ext cx="161496" cy="161693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305" name="Oval 480"/>
                  <p:cNvSpPr>
                    <a:spLocks noChangeArrowheads="1"/>
                  </p:cNvSpPr>
                  <p:nvPr/>
                </p:nvSpPr>
                <p:spPr bwMode="auto">
                  <a:xfrm>
                    <a:off x="3028822" y="2793601"/>
                    <a:ext cx="161496" cy="161693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306" name="Freeform 305"/>
                  <p:cNvSpPr/>
                  <p:nvPr/>
                </p:nvSpPr>
                <p:spPr>
                  <a:xfrm>
                    <a:off x="2587091" y="2761626"/>
                    <a:ext cx="659606" cy="981075"/>
                  </a:xfrm>
                  <a:custGeom>
                    <a:avLst/>
                    <a:gdLst>
                      <a:gd name="connsiteX0" fmla="*/ 0 w 659606"/>
                      <a:gd name="connsiteY0" fmla="*/ 0 h 981075"/>
                      <a:gd name="connsiteX1" fmla="*/ 0 w 659606"/>
                      <a:gd name="connsiteY1" fmla="*/ 981075 h 981075"/>
                      <a:gd name="connsiteX2" fmla="*/ 659606 w 659606"/>
                      <a:gd name="connsiteY2" fmla="*/ 981075 h 981075"/>
                      <a:gd name="connsiteX3" fmla="*/ 659606 w 659606"/>
                      <a:gd name="connsiteY3" fmla="*/ 2382 h 9810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59606" h="981075">
                        <a:moveTo>
                          <a:pt x="0" y="0"/>
                        </a:moveTo>
                        <a:lnTo>
                          <a:pt x="0" y="981075"/>
                        </a:lnTo>
                        <a:lnTo>
                          <a:pt x="659606" y="981075"/>
                        </a:lnTo>
                        <a:lnTo>
                          <a:pt x="659606" y="2382"/>
                        </a:lnTo>
                      </a:path>
                    </a:pathLst>
                  </a:custGeom>
                  <a:noFill/>
                  <a:ln w="28575">
                    <a:solidFill>
                      <a:srgbClr val="DC7D0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8" name="Group 487"/>
                <p:cNvGrpSpPr/>
                <p:nvPr/>
              </p:nvGrpSpPr>
              <p:grpSpPr>
                <a:xfrm>
                  <a:off x="3311635" y="2765366"/>
                  <a:ext cx="659606" cy="981075"/>
                  <a:chOff x="3311635" y="2765366"/>
                  <a:chExt cx="659606" cy="981075"/>
                </a:xfrm>
              </p:grpSpPr>
              <p:sp>
                <p:nvSpPr>
                  <p:cNvPr id="308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3328018" y="3546591"/>
                    <a:ext cx="177418" cy="17763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309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3519083" y="3546591"/>
                    <a:ext cx="177418" cy="17763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310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3710147" y="3546591"/>
                    <a:ext cx="177418" cy="17763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311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3409903" y="3409950"/>
                    <a:ext cx="177418" cy="17763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312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3587321" y="3396286"/>
                    <a:ext cx="177418" cy="17763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313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3778385" y="3382622"/>
                    <a:ext cx="177418" cy="17763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314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3341665" y="3259644"/>
                    <a:ext cx="177418" cy="17763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315" name="Oval 17"/>
                  <p:cNvSpPr>
                    <a:spLocks noChangeArrowheads="1"/>
                  </p:cNvSpPr>
                  <p:nvPr/>
                </p:nvSpPr>
                <p:spPr bwMode="auto">
                  <a:xfrm>
                    <a:off x="3491787" y="3259644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316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3696500" y="3245980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317" name="Oval 472"/>
                  <p:cNvSpPr>
                    <a:spLocks noChangeArrowheads="1"/>
                  </p:cNvSpPr>
                  <p:nvPr/>
                </p:nvSpPr>
                <p:spPr bwMode="auto">
                  <a:xfrm>
                    <a:off x="3396255" y="3109339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318" name="Oval 473"/>
                  <p:cNvSpPr>
                    <a:spLocks noChangeArrowheads="1"/>
                  </p:cNvSpPr>
                  <p:nvPr/>
                </p:nvSpPr>
                <p:spPr bwMode="auto">
                  <a:xfrm>
                    <a:off x="3587321" y="3095674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319" name="Oval 474"/>
                  <p:cNvSpPr>
                    <a:spLocks noChangeArrowheads="1"/>
                  </p:cNvSpPr>
                  <p:nvPr/>
                </p:nvSpPr>
                <p:spPr bwMode="auto">
                  <a:xfrm>
                    <a:off x="3764737" y="3136668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320" name="Oval 475"/>
                  <p:cNvSpPr>
                    <a:spLocks noChangeArrowheads="1"/>
                  </p:cNvSpPr>
                  <p:nvPr/>
                </p:nvSpPr>
                <p:spPr bwMode="auto">
                  <a:xfrm>
                    <a:off x="3355313" y="2959033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321" name="Oval 476"/>
                  <p:cNvSpPr>
                    <a:spLocks noChangeArrowheads="1"/>
                  </p:cNvSpPr>
                  <p:nvPr/>
                </p:nvSpPr>
                <p:spPr bwMode="auto">
                  <a:xfrm>
                    <a:off x="3546377" y="2945368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322" name="Oval 477"/>
                  <p:cNvSpPr>
                    <a:spLocks noChangeArrowheads="1"/>
                  </p:cNvSpPr>
                  <p:nvPr/>
                </p:nvSpPr>
                <p:spPr bwMode="auto">
                  <a:xfrm>
                    <a:off x="3710148" y="2945369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323" name="Oval 478"/>
                  <p:cNvSpPr>
                    <a:spLocks noChangeArrowheads="1"/>
                  </p:cNvSpPr>
                  <p:nvPr/>
                </p:nvSpPr>
                <p:spPr bwMode="auto">
                  <a:xfrm>
                    <a:off x="3357589" y="2797341"/>
                    <a:ext cx="161496" cy="161693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324" name="Oval 479"/>
                  <p:cNvSpPr>
                    <a:spLocks noChangeArrowheads="1"/>
                  </p:cNvSpPr>
                  <p:nvPr/>
                </p:nvSpPr>
                <p:spPr bwMode="auto">
                  <a:xfrm>
                    <a:off x="3562300" y="2811005"/>
                    <a:ext cx="161496" cy="161693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325" name="Oval 480"/>
                  <p:cNvSpPr>
                    <a:spLocks noChangeArrowheads="1"/>
                  </p:cNvSpPr>
                  <p:nvPr/>
                </p:nvSpPr>
                <p:spPr bwMode="auto">
                  <a:xfrm>
                    <a:off x="3753366" y="2797341"/>
                    <a:ext cx="161496" cy="161693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326" name="Freeform 325"/>
                  <p:cNvSpPr/>
                  <p:nvPr/>
                </p:nvSpPr>
                <p:spPr>
                  <a:xfrm>
                    <a:off x="3311635" y="2765366"/>
                    <a:ext cx="659606" cy="981075"/>
                  </a:xfrm>
                  <a:custGeom>
                    <a:avLst/>
                    <a:gdLst>
                      <a:gd name="connsiteX0" fmla="*/ 0 w 659606"/>
                      <a:gd name="connsiteY0" fmla="*/ 0 h 981075"/>
                      <a:gd name="connsiteX1" fmla="*/ 0 w 659606"/>
                      <a:gd name="connsiteY1" fmla="*/ 981075 h 981075"/>
                      <a:gd name="connsiteX2" fmla="*/ 659606 w 659606"/>
                      <a:gd name="connsiteY2" fmla="*/ 981075 h 981075"/>
                      <a:gd name="connsiteX3" fmla="*/ 659606 w 659606"/>
                      <a:gd name="connsiteY3" fmla="*/ 2382 h 9810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59606" h="981075">
                        <a:moveTo>
                          <a:pt x="0" y="0"/>
                        </a:moveTo>
                        <a:lnTo>
                          <a:pt x="0" y="981075"/>
                        </a:lnTo>
                        <a:lnTo>
                          <a:pt x="659606" y="981075"/>
                        </a:lnTo>
                        <a:lnTo>
                          <a:pt x="659606" y="2382"/>
                        </a:lnTo>
                      </a:path>
                    </a:pathLst>
                  </a:custGeom>
                  <a:noFill/>
                  <a:ln w="28575">
                    <a:solidFill>
                      <a:srgbClr val="DC7D0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7" name="Group 486"/>
                <p:cNvGrpSpPr/>
                <p:nvPr/>
              </p:nvGrpSpPr>
              <p:grpSpPr>
                <a:xfrm>
                  <a:off x="4038918" y="2765365"/>
                  <a:ext cx="659606" cy="981075"/>
                  <a:chOff x="4038918" y="2765365"/>
                  <a:chExt cx="659606" cy="981075"/>
                </a:xfrm>
              </p:grpSpPr>
              <p:sp>
                <p:nvSpPr>
                  <p:cNvPr id="328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4055301" y="3546590"/>
                    <a:ext cx="177418" cy="17763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329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4246366" y="3546590"/>
                    <a:ext cx="177418" cy="17763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330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4437430" y="3546590"/>
                    <a:ext cx="177418" cy="17763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331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4137186" y="3409949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332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4314604" y="3396285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333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4505668" y="3382621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334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4068948" y="3259643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335" name="Oval 17"/>
                  <p:cNvSpPr>
                    <a:spLocks noChangeArrowheads="1"/>
                  </p:cNvSpPr>
                  <p:nvPr/>
                </p:nvSpPr>
                <p:spPr bwMode="auto">
                  <a:xfrm>
                    <a:off x="4219070" y="3259643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336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4423783" y="3245979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337" name="Oval 472"/>
                  <p:cNvSpPr>
                    <a:spLocks noChangeArrowheads="1"/>
                  </p:cNvSpPr>
                  <p:nvPr/>
                </p:nvSpPr>
                <p:spPr bwMode="auto">
                  <a:xfrm>
                    <a:off x="4123538" y="3109338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338" name="Oval 473"/>
                  <p:cNvSpPr>
                    <a:spLocks noChangeArrowheads="1"/>
                  </p:cNvSpPr>
                  <p:nvPr/>
                </p:nvSpPr>
                <p:spPr bwMode="auto">
                  <a:xfrm>
                    <a:off x="4314604" y="3095673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339" name="Oval 474"/>
                  <p:cNvSpPr>
                    <a:spLocks noChangeArrowheads="1"/>
                  </p:cNvSpPr>
                  <p:nvPr/>
                </p:nvSpPr>
                <p:spPr bwMode="auto">
                  <a:xfrm>
                    <a:off x="4492020" y="3136667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340" name="Oval 475"/>
                  <p:cNvSpPr>
                    <a:spLocks noChangeArrowheads="1"/>
                  </p:cNvSpPr>
                  <p:nvPr/>
                </p:nvSpPr>
                <p:spPr bwMode="auto">
                  <a:xfrm>
                    <a:off x="4082596" y="2959032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341" name="Oval 476"/>
                  <p:cNvSpPr>
                    <a:spLocks noChangeArrowheads="1"/>
                  </p:cNvSpPr>
                  <p:nvPr/>
                </p:nvSpPr>
                <p:spPr bwMode="auto">
                  <a:xfrm>
                    <a:off x="4273660" y="2945367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342" name="Oval 477"/>
                  <p:cNvSpPr>
                    <a:spLocks noChangeArrowheads="1"/>
                  </p:cNvSpPr>
                  <p:nvPr/>
                </p:nvSpPr>
                <p:spPr bwMode="auto">
                  <a:xfrm>
                    <a:off x="4437431" y="2945368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343" name="Oval 478"/>
                  <p:cNvSpPr>
                    <a:spLocks noChangeArrowheads="1"/>
                  </p:cNvSpPr>
                  <p:nvPr/>
                </p:nvSpPr>
                <p:spPr bwMode="auto">
                  <a:xfrm>
                    <a:off x="4084872" y="2797340"/>
                    <a:ext cx="161496" cy="161693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344" name="Oval 479"/>
                  <p:cNvSpPr>
                    <a:spLocks noChangeArrowheads="1"/>
                  </p:cNvSpPr>
                  <p:nvPr/>
                </p:nvSpPr>
                <p:spPr bwMode="auto">
                  <a:xfrm>
                    <a:off x="4289583" y="2811004"/>
                    <a:ext cx="161496" cy="161693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345" name="Oval 480"/>
                  <p:cNvSpPr>
                    <a:spLocks noChangeArrowheads="1"/>
                  </p:cNvSpPr>
                  <p:nvPr/>
                </p:nvSpPr>
                <p:spPr bwMode="auto">
                  <a:xfrm>
                    <a:off x="4480649" y="2797340"/>
                    <a:ext cx="161496" cy="161693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346" name="Freeform 345"/>
                  <p:cNvSpPr/>
                  <p:nvPr/>
                </p:nvSpPr>
                <p:spPr>
                  <a:xfrm>
                    <a:off x="4038918" y="2765365"/>
                    <a:ext cx="659606" cy="981075"/>
                  </a:xfrm>
                  <a:custGeom>
                    <a:avLst/>
                    <a:gdLst>
                      <a:gd name="connsiteX0" fmla="*/ 0 w 659606"/>
                      <a:gd name="connsiteY0" fmla="*/ 0 h 981075"/>
                      <a:gd name="connsiteX1" fmla="*/ 0 w 659606"/>
                      <a:gd name="connsiteY1" fmla="*/ 981075 h 981075"/>
                      <a:gd name="connsiteX2" fmla="*/ 659606 w 659606"/>
                      <a:gd name="connsiteY2" fmla="*/ 981075 h 981075"/>
                      <a:gd name="connsiteX3" fmla="*/ 659606 w 659606"/>
                      <a:gd name="connsiteY3" fmla="*/ 2382 h 9810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59606" h="981075">
                        <a:moveTo>
                          <a:pt x="0" y="0"/>
                        </a:moveTo>
                        <a:lnTo>
                          <a:pt x="0" y="981075"/>
                        </a:lnTo>
                        <a:lnTo>
                          <a:pt x="659606" y="981075"/>
                        </a:lnTo>
                        <a:lnTo>
                          <a:pt x="659606" y="2382"/>
                        </a:lnTo>
                      </a:path>
                    </a:pathLst>
                  </a:custGeom>
                  <a:noFill/>
                  <a:ln w="28575">
                    <a:solidFill>
                      <a:srgbClr val="DC7D0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6" name="Group 485"/>
                <p:cNvGrpSpPr/>
                <p:nvPr/>
              </p:nvGrpSpPr>
              <p:grpSpPr>
                <a:xfrm>
                  <a:off x="4765240" y="2765363"/>
                  <a:ext cx="659606" cy="981075"/>
                  <a:chOff x="4765240" y="2765363"/>
                  <a:chExt cx="659606" cy="981075"/>
                </a:xfrm>
              </p:grpSpPr>
              <p:sp>
                <p:nvSpPr>
                  <p:cNvPr id="348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4781623" y="3546588"/>
                    <a:ext cx="177418" cy="17763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349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4972688" y="3546588"/>
                    <a:ext cx="177418" cy="17763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350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5163752" y="3546588"/>
                    <a:ext cx="177418" cy="17763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351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4863508" y="3409947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352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5040926" y="3396283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353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5231990" y="3382619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354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4795270" y="3259641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355" name="Oval 17"/>
                  <p:cNvSpPr>
                    <a:spLocks noChangeArrowheads="1"/>
                  </p:cNvSpPr>
                  <p:nvPr/>
                </p:nvSpPr>
                <p:spPr bwMode="auto">
                  <a:xfrm>
                    <a:off x="4945392" y="3259641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356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5150105" y="3245977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357" name="Oval 472"/>
                  <p:cNvSpPr>
                    <a:spLocks noChangeArrowheads="1"/>
                  </p:cNvSpPr>
                  <p:nvPr/>
                </p:nvSpPr>
                <p:spPr bwMode="auto">
                  <a:xfrm>
                    <a:off x="4849860" y="3109336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358" name="Oval 473"/>
                  <p:cNvSpPr>
                    <a:spLocks noChangeArrowheads="1"/>
                  </p:cNvSpPr>
                  <p:nvPr/>
                </p:nvSpPr>
                <p:spPr bwMode="auto">
                  <a:xfrm>
                    <a:off x="5040926" y="3095671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359" name="Oval 474"/>
                  <p:cNvSpPr>
                    <a:spLocks noChangeArrowheads="1"/>
                  </p:cNvSpPr>
                  <p:nvPr/>
                </p:nvSpPr>
                <p:spPr bwMode="auto">
                  <a:xfrm>
                    <a:off x="5218342" y="3136665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360" name="Oval 475"/>
                  <p:cNvSpPr>
                    <a:spLocks noChangeArrowheads="1"/>
                  </p:cNvSpPr>
                  <p:nvPr/>
                </p:nvSpPr>
                <p:spPr bwMode="auto">
                  <a:xfrm>
                    <a:off x="4808918" y="2959030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361" name="Oval 476"/>
                  <p:cNvSpPr>
                    <a:spLocks noChangeArrowheads="1"/>
                  </p:cNvSpPr>
                  <p:nvPr/>
                </p:nvSpPr>
                <p:spPr bwMode="auto">
                  <a:xfrm>
                    <a:off x="4999982" y="2945365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362" name="Oval 477"/>
                  <p:cNvSpPr>
                    <a:spLocks noChangeArrowheads="1"/>
                  </p:cNvSpPr>
                  <p:nvPr/>
                </p:nvSpPr>
                <p:spPr bwMode="auto">
                  <a:xfrm>
                    <a:off x="5163753" y="2945366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363" name="Oval 478"/>
                  <p:cNvSpPr>
                    <a:spLocks noChangeArrowheads="1"/>
                  </p:cNvSpPr>
                  <p:nvPr/>
                </p:nvSpPr>
                <p:spPr bwMode="auto">
                  <a:xfrm>
                    <a:off x="4811194" y="2797338"/>
                    <a:ext cx="161496" cy="161693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364" name="Oval 479"/>
                  <p:cNvSpPr>
                    <a:spLocks noChangeArrowheads="1"/>
                  </p:cNvSpPr>
                  <p:nvPr/>
                </p:nvSpPr>
                <p:spPr bwMode="auto">
                  <a:xfrm>
                    <a:off x="5015905" y="2811002"/>
                    <a:ext cx="161496" cy="161693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365" name="Oval 480"/>
                  <p:cNvSpPr>
                    <a:spLocks noChangeArrowheads="1"/>
                  </p:cNvSpPr>
                  <p:nvPr/>
                </p:nvSpPr>
                <p:spPr bwMode="auto">
                  <a:xfrm>
                    <a:off x="5206971" y="2797338"/>
                    <a:ext cx="161496" cy="161693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366" name="Freeform 365"/>
                  <p:cNvSpPr/>
                  <p:nvPr/>
                </p:nvSpPr>
                <p:spPr>
                  <a:xfrm>
                    <a:off x="4765240" y="2765363"/>
                    <a:ext cx="659606" cy="981075"/>
                  </a:xfrm>
                  <a:custGeom>
                    <a:avLst/>
                    <a:gdLst>
                      <a:gd name="connsiteX0" fmla="*/ 0 w 659606"/>
                      <a:gd name="connsiteY0" fmla="*/ 0 h 981075"/>
                      <a:gd name="connsiteX1" fmla="*/ 0 w 659606"/>
                      <a:gd name="connsiteY1" fmla="*/ 981075 h 981075"/>
                      <a:gd name="connsiteX2" fmla="*/ 659606 w 659606"/>
                      <a:gd name="connsiteY2" fmla="*/ 981075 h 981075"/>
                      <a:gd name="connsiteX3" fmla="*/ 659606 w 659606"/>
                      <a:gd name="connsiteY3" fmla="*/ 2382 h 9810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59606" h="981075">
                        <a:moveTo>
                          <a:pt x="0" y="0"/>
                        </a:moveTo>
                        <a:lnTo>
                          <a:pt x="0" y="981075"/>
                        </a:lnTo>
                        <a:lnTo>
                          <a:pt x="659606" y="981075"/>
                        </a:lnTo>
                        <a:lnTo>
                          <a:pt x="659606" y="2382"/>
                        </a:lnTo>
                      </a:path>
                    </a:pathLst>
                  </a:custGeom>
                  <a:noFill/>
                  <a:ln w="28575">
                    <a:solidFill>
                      <a:srgbClr val="DC7D0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5" name="Group 484"/>
                <p:cNvGrpSpPr/>
                <p:nvPr/>
              </p:nvGrpSpPr>
              <p:grpSpPr>
                <a:xfrm>
                  <a:off x="5492986" y="2765364"/>
                  <a:ext cx="659606" cy="981075"/>
                  <a:chOff x="5492986" y="2765364"/>
                  <a:chExt cx="659606" cy="981075"/>
                </a:xfrm>
              </p:grpSpPr>
              <p:sp>
                <p:nvSpPr>
                  <p:cNvPr id="368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5509369" y="3546589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369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5700434" y="3546589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370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5891498" y="3546589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371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5591254" y="3409948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372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5768672" y="3396284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373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5959736" y="3382620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374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5523016" y="3259642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375" name="Oval 17"/>
                  <p:cNvSpPr>
                    <a:spLocks noChangeArrowheads="1"/>
                  </p:cNvSpPr>
                  <p:nvPr/>
                </p:nvSpPr>
                <p:spPr bwMode="auto">
                  <a:xfrm>
                    <a:off x="5673138" y="3259642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376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5877851" y="3245978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377" name="Oval 472"/>
                  <p:cNvSpPr>
                    <a:spLocks noChangeArrowheads="1"/>
                  </p:cNvSpPr>
                  <p:nvPr/>
                </p:nvSpPr>
                <p:spPr bwMode="auto">
                  <a:xfrm>
                    <a:off x="5577606" y="3109337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378" name="Oval 473"/>
                  <p:cNvSpPr>
                    <a:spLocks noChangeArrowheads="1"/>
                  </p:cNvSpPr>
                  <p:nvPr/>
                </p:nvSpPr>
                <p:spPr bwMode="auto">
                  <a:xfrm>
                    <a:off x="5768672" y="3095672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379" name="Oval 474"/>
                  <p:cNvSpPr>
                    <a:spLocks noChangeArrowheads="1"/>
                  </p:cNvSpPr>
                  <p:nvPr/>
                </p:nvSpPr>
                <p:spPr bwMode="auto">
                  <a:xfrm>
                    <a:off x="5946088" y="3136666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380" name="Oval 475"/>
                  <p:cNvSpPr>
                    <a:spLocks noChangeArrowheads="1"/>
                  </p:cNvSpPr>
                  <p:nvPr/>
                </p:nvSpPr>
                <p:spPr bwMode="auto">
                  <a:xfrm>
                    <a:off x="5536664" y="2959031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381" name="Oval 476"/>
                  <p:cNvSpPr>
                    <a:spLocks noChangeArrowheads="1"/>
                  </p:cNvSpPr>
                  <p:nvPr/>
                </p:nvSpPr>
                <p:spPr bwMode="auto">
                  <a:xfrm>
                    <a:off x="5727728" y="2945366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382" name="Oval 477"/>
                  <p:cNvSpPr>
                    <a:spLocks noChangeArrowheads="1"/>
                  </p:cNvSpPr>
                  <p:nvPr/>
                </p:nvSpPr>
                <p:spPr bwMode="auto">
                  <a:xfrm>
                    <a:off x="5891499" y="2945367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383" name="Oval 478"/>
                  <p:cNvSpPr>
                    <a:spLocks noChangeArrowheads="1"/>
                  </p:cNvSpPr>
                  <p:nvPr/>
                </p:nvSpPr>
                <p:spPr bwMode="auto">
                  <a:xfrm>
                    <a:off x="5538940" y="2797339"/>
                    <a:ext cx="161496" cy="161693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384" name="Oval 479"/>
                  <p:cNvSpPr>
                    <a:spLocks noChangeArrowheads="1"/>
                  </p:cNvSpPr>
                  <p:nvPr/>
                </p:nvSpPr>
                <p:spPr bwMode="auto">
                  <a:xfrm>
                    <a:off x="5743651" y="2811003"/>
                    <a:ext cx="161496" cy="161693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385" name="Oval 480"/>
                  <p:cNvSpPr>
                    <a:spLocks noChangeArrowheads="1"/>
                  </p:cNvSpPr>
                  <p:nvPr/>
                </p:nvSpPr>
                <p:spPr bwMode="auto">
                  <a:xfrm>
                    <a:off x="5934717" y="2797339"/>
                    <a:ext cx="161496" cy="161693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386" name="Freeform 385"/>
                  <p:cNvSpPr/>
                  <p:nvPr/>
                </p:nvSpPr>
                <p:spPr>
                  <a:xfrm>
                    <a:off x="5492986" y="2765364"/>
                    <a:ext cx="659606" cy="981075"/>
                  </a:xfrm>
                  <a:custGeom>
                    <a:avLst/>
                    <a:gdLst>
                      <a:gd name="connsiteX0" fmla="*/ 0 w 659606"/>
                      <a:gd name="connsiteY0" fmla="*/ 0 h 981075"/>
                      <a:gd name="connsiteX1" fmla="*/ 0 w 659606"/>
                      <a:gd name="connsiteY1" fmla="*/ 981075 h 981075"/>
                      <a:gd name="connsiteX2" fmla="*/ 659606 w 659606"/>
                      <a:gd name="connsiteY2" fmla="*/ 981075 h 981075"/>
                      <a:gd name="connsiteX3" fmla="*/ 659606 w 659606"/>
                      <a:gd name="connsiteY3" fmla="*/ 2382 h 9810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59606" h="981075">
                        <a:moveTo>
                          <a:pt x="0" y="0"/>
                        </a:moveTo>
                        <a:lnTo>
                          <a:pt x="0" y="981075"/>
                        </a:lnTo>
                        <a:lnTo>
                          <a:pt x="659606" y="981075"/>
                        </a:lnTo>
                        <a:lnTo>
                          <a:pt x="659606" y="2382"/>
                        </a:lnTo>
                      </a:path>
                    </a:pathLst>
                  </a:custGeom>
                  <a:noFill/>
                  <a:ln w="28575">
                    <a:solidFill>
                      <a:srgbClr val="DC7D0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4" name="Group 483"/>
                <p:cNvGrpSpPr/>
                <p:nvPr/>
              </p:nvGrpSpPr>
              <p:grpSpPr>
                <a:xfrm>
                  <a:off x="6221413" y="2765364"/>
                  <a:ext cx="659606" cy="981075"/>
                  <a:chOff x="6221413" y="2765364"/>
                  <a:chExt cx="659606" cy="981075"/>
                </a:xfrm>
              </p:grpSpPr>
              <p:sp>
                <p:nvSpPr>
                  <p:cNvPr id="388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6237796" y="3546589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389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6428861" y="3546589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390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6619925" y="3546589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391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6319681" y="3409948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392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6497099" y="3396284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393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6688163" y="3382620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394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6251443" y="3259642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395" name="Oval 17"/>
                  <p:cNvSpPr>
                    <a:spLocks noChangeArrowheads="1"/>
                  </p:cNvSpPr>
                  <p:nvPr/>
                </p:nvSpPr>
                <p:spPr bwMode="auto">
                  <a:xfrm>
                    <a:off x="6401565" y="3259642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396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6606278" y="3245978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397" name="Oval 472"/>
                  <p:cNvSpPr>
                    <a:spLocks noChangeArrowheads="1"/>
                  </p:cNvSpPr>
                  <p:nvPr/>
                </p:nvSpPr>
                <p:spPr bwMode="auto">
                  <a:xfrm>
                    <a:off x="6306033" y="3109337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398" name="Oval 473"/>
                  <p:cNvSpPr>
                    <a:spLocks noChangeArrowheads="1"/>
                  </p:cNvSpPr>
                  <p:nvPr/>
                </p:nvSpPr>
                <p:spPr bwMode="auto">
                  <a:xfrm>
                    <a:off x="6497099" y="3095672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399" name="Oval 474"/>
                  <p:cNvSpPr>
                    <a:spLocks noChangeArrowheads="1"/>
                  </p:cNvSpPr>
                  <p:nvPr/>
                </p:nvSpPr>
                <p:spPr bwMode="auto">
                  <a:xfrm>
                    <a:off x="6674515" y="3136666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400" name="Oval 475"/>
                  <p:cNvSpPr>
                    <a:spLocks noChangeArrowheads="1"/>
                  </p:cNvSpPr>
                  <p:nvPr/>
                </p:nvSpPr>
                <p:spPr bwMode="auto">
                  <a:xfrm>
                    <a:off x="6265091" y="2959031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401" name="Oval 476"/>
                  <p:cNvSpPr>
                    <a:spLocks noChangeArrowheads="1"/>
                  </p:cNvSpPr>
                  <p:nvPr/>
                </p:nvSpPr>
                <p:spPr bwMode="auto">
                  <a:xfrm>
                    <a:off x="6456155" y="2945366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402" name="Oval 477"/>
                  <p:cNvSpPr>
                    <a:spLocks noChangeArrowheads="1"/>
                  </p:cNvSpPr>
                  <p:nvPr/>
                </p:nvSpPr>
                <p:spPr bwMode="auto">
                  <a:xfrm>
                    <a:off x="6619926" y="2945367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403" name="Oval 478"/>
                  <p:cNvSpPr>
                    <a:spLocks noChangeArrowheads="1"/>
                  </p:cNvSpPr>
                  <p:nvPr/>
                </p:nvSpPr>
                <p:spPr bwMode="auto">
                  <a:xfrm>
                    <a:off x="6267367" y="2797339"/>
                    <a:ext cx="161496" cy="161693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404" name="Oval 479"/>
                  <p:cNvSpPr>
                    <a:spLocks noChangeArrowheads="1"/>
                  </p:cNvSpPr>
                  <p:nvPr/>
                </p:nvSpPr>
                <p:spPr bwMode="auto">
                  <a:xfrm>
                    <a:off x="6472078" y="2811003"/>
                    <a:ext cx="161496" cy="161693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405" name="Oval 480"/>
                  <p:cNvSpPr>
                    <a:spLocks noChangeArrowheads="1"/>
                  </p:cNvSpPr>
                  <p:nvPr/>
                </p:nvSpPr>
                <p:spPr bwMode="auto">
                  <a:xfrm>
                    <a:off x="6663144" y="2797339"/>
                    <a:ext cx="161496" cy="161693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406" name="Freeform 405"/>
                  <p:cNvSpPr/>
                  <p:nvPr/>
                </p:nvSpPr>
                <p:spPr>
                  <a:xfrm>
                    <a:off x="6221413" y="2765364"/>
                    <a:ext cx="659606" cy="981075"/>
                  </a:xfrm>
                  <a:custGeom>
                    <a:avLst/>
                    <a:gdLst>
                      <a:gd name="connsiteX0" fmla="*/ 0 w 659606"/>
                      <a:gd name="connsiteY0" fmla="*/ 0 h 981075"/>
                      <a:gd name="connsiteX1" fmla="*/ 0 w 659606"/>
                      <a:gd name="connsiteY1" fmla="*/ 981075 h 981075"/>
                      <a:gd name="connsiteX2" fmla="*/ 659606 w 659606"/>
                      <a:gd name="connsiteY2" fmla="*/ 981075 h 981075"/>
                      <a:gd name="connsiteX3" fmla="*/ 659606 w 659606"/>
                      <a:gd name="connsiteY3" fmla="*/ 2382 h 9810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59606" h="981075">
                        <a:moveTo>
                          <a:pt x="0" y="0"/>
                        </a:moveTo>
                        <a:lnTo>
                          <a:pt x="0" y="981075"/>
                        </a:lnTo>
                        <a:lnTo>
                          <a:pt x="659606" y="981075"/>
                        </a:lnTo>
                        <a:lnTo>
                          <a:pt x="659606" y="2382"/>
                        </a:lnTo>
                      </a:path>
                    </a:pathLst>
                  </a:custGeom>
                  <a:noFill/>
                  <a:ln w="28575">
                    <a:solidFill>
                      <a:srgbClr val="DC7D0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3" name="Group 482"/>
                <p:cNvGrpSpPr/>
                <p:nvPr/>
              </p:nvGrpSpPr>
              <p:grpSpPr>
                <a:xfrm>
                  <a:off x="6946177" y="2765364"/>
                  <a:ext cx="659606" cy="981075"/>
                  <a:chOff x="6946177" y="2765364"/>
                  <a:chExt cx="659606" cy="981075"/>
                </a:xfrm>
              </p:grpSpPr>
              <p:sp>
                <p:nvSpPr>
                  <p:cNvPr id="408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6962560" y="3546589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409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7153625" y="3546589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410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7344689" y="3546589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411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7044445" y="3409948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412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7221863" y="3396284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413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7412927" y="3382620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414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6976207" y="3259642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415" name="Oval 17"/>
                  <p:cNvSpPr>
                    <a:spLocks noChangeArrowheads="1"/>
                  </p:cNvSpPr>
                  <p:nvPr/>
                </p:nvSpPr>
                <p:spPr bwMode="auto">
                  <a:xfrm>
                    <a:off x="7126329" y="3259642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416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7331042" y="3245978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417" name="Oval 472"/>
                  <p:cNvSpPr>
                    <a:spLocks noChangeArrowheads="1"/>
                  </p:cNvSpPr>
                  <p:nvPr/>
                </p:nvSpPr>
                <p:spPr bwMode="auto">
                  <a:xfrm>
                    <a:off x="7030797" y="3109337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418" name="Oval 473"/>
                  <p:cNvSpPr>
                    <a:spLocks noChangeArrowheads="1"/>
                  </p:cNvSpPr>
                  <p:nvPr/>
                </p:nvSpPr>
                <p:spPr bwMode="auto">
                  <a:xfrm>
                    <a:off x="7221863" y="3095672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419" name="Oval 474"/>
                  <p:cNvSpPr>
                    <a:spLocks noChangeArrowheads="1"/>
                  </p:cNvSpPr>
                  <p:nvPr/>
                </p:nvSpPr>
                <p:spPr bwMode="auto">
                  <a:xfrm>
                    <a:off x="7399279" y="3136666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420" name="Oval 475"/>
                  <p:cNvSpPr>
                    <a:spLocks noChangeArrowheads="1"/>
                  </p:cNvSpPr>
                  <p:nvPr/>
                </p:nvSpPr>
                <p:spPr bwMode="auto">
                  <a:xfrm>
                    <a:off x="6989855" y="2959031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421" name="Oval 476"/>
                  <p:cNvSpPr>
                    <a:spLocks noChangeArrowheads="1"/>
                  </p:cNvSpPr>
                  <p:nvPr/>
                </p:nvSpPr>
                <p:spPr bwMode="auto">
                  <a:xfrm>
                    <a:off x="7180919" y="2945366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422" name="Oval 477"/>
                  <p:cNvSpPr>
                    <a:spLocks noChangeArrowheads="1"/>
                  </p:cNvSpPr>
                  <p:nvPr/>
                </p:nvSpPr>
                <p:spPr bwMode="auto">
                  <a:xfrm>
                    <a:off x="7344690" y="2945367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423" name="Oval 478"/>
                  <p:cNvSpPr>
                    <a:spLocks noChangeArrowheads="1"/>
                  </p:cNvSpPr>
                  <p:nvPr/>
                </p:nvSpPr>
                <p:spPr bwMode="auto">
                  <a:xfrm>
                    <a:off x="6992131" y="2797339"/>
                    <a:ext cx="161496" cy="161693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424" name="Oval 479"/>
                  <p:cNvSpPr>
                    <a:spLocks noChangeArrowheads="1"/>
                  </p:cNvSpPr>
                  <p:nvPr/>
                </p:nvSpPr>
                <p:spPr bwMode="auto">
                  <a:xfrm>
                    <a:off x="7196842" y="2811003"/>
                    <a:ext cx="161496" cy="161693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425" name="Oval 480"/>
                  <p:cNvSpPr>
                    <a:spLocks noChangeArrowheads="1"/>
                  </p:cNvSpPr>
                  <p:nvPr/>
                </p:nvSpPr>
                <p:spPr bwMode="auto">
                  <a:xfrm>
                    <a:off x="7387908" y="2797339"/>
                    <a:ext cx="161496" cy="161693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426" name="Freeform 425"/>
                  <p:cNvSpPr/>
                  <p:nvPr/>
                </p:nvSpPr>
                <p:spPr>
                  <a:xfrm>
                    <a:off x="6946177" y="2765364"/>
                    <a:ext cx="659606" cy="981075"/>
                  </a:xfrm>
                  <a:custGeom>
                    <a:avLst/>
                    <a:gdLst>
                      <a:gd name="connsiteX0" fmla="*/ 0 w 659606"/>
                      <a:gd name="connsiteY0" fmla="*/ 0 h 981075"/>
                      <a:gd name="connsiteX1" fmla="*/ 0 w 659606"/>
                      <a:gd name="connsiteY1" fmla="*/ 981075 h 981075"/>
                      <a:gd name="connsiteX2" fmla="*/ 659606 w 659606"/>
                      <a:gd name="connsiteY2" fmla="*/ 981075 h 981075"/>
                      <a:gd name="connsiteX3" fmla="*/ 659606 w 659606"/>
                      <a:gd name="connsiteY3" fmla="*/ 2382 h 9810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59606" h="981075">
                        <a:moveTo>
                          <a:pt x="0" y="0"/>
                        </a:moveTo>
                        <a:lnTo>
                          <a:pt x="0" y="981075"/>
                        </a:lnTo>
                        <a:lnTo>
                          <a:pt x="659606" y="981075"/>
                        </a:lnTo>
                        <a:lnTo>
                          <a:pt x="659606" y="2382"/>
                        </a:lnTo>
                      </a:path>
                    </a:pathLst>
                  </a:custGeom>
                  <a:noFill/>
                  <a:ln w="28575">
                    <a:solidFill>
                      <a:srgbClr val="DC7D0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2" name="Group 481"/>
                <p:cNvGrpSpPr/>
                <p:nvPr/>
              </p:nvGrpSpPr>
              <p:grpSpPr>
                <a:xfrm>
                  <a:off x="7670356" y="2765364"/>
                  <a:ext cx="659606" cy="981075"/>
                  <a:chOff x="7670356" y="2765364"/>
                  <a:chExt cx="659606" cy="981075"/>
                </a:xfrm>
              </p:grpSpPr>
              <p:sp>
                <p:nvSpPr>
                  <p:cNvPr id="428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7686739" y="3546589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429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7877804" y="3546589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430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8068868" y="3546589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431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7768624" y="3409948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432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7946042" y="3396284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433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8137106" y="3382620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434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7700386" y="3259642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435" name="Oval 17"/>
                  <p:cNvSpPr>
                    <a:spLocks noChangeArrowheads="1"/>
                  </p:cNvSpPr>
                  <p:nvPr/>
                </p:nvSpPr>
                <p:spPr bwMode="auto">
                  <a:xfrm>
                    <a:off x="7850508" y="3259642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436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8055221" y="3245978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437" name="Oval 472"/>
                  <p:cNvSpPr>
                    <a:spLocks noChangeArrowheads="1"/>
                  </p:cNvSpPr>
                  <p:nvPr/>
                </p:nvSpPr>
                <p:spPr bwMode="auto">
                  <a:xfrm>
                    <a:off x="7754976" y="3109337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438" name="Oval 473"/>
                  <p:cNvSpPr>
                    <a:spLocks noChangeArrowheads="1"/>
                  </p:cNvSpPr>
                  <p:nvPr/>
                </p:nvSpPr>
                <p:spPr bwMode="auto">
                  <a:xfrm>
                    <a:off x="7946042" y="3095672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439" name="Oval 474"/>
                  <p:cNvSpPr>
                    <a:spLocks noChangeArrowheads="1"/>
                  </p:cNvSpPr>
                  <p:nvPr/>
                </p:nvSpPr>
                <p:spPr bwMode="auto">
                  <a:xfrm>
                    <a:off x="8123458" y="3136666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440" name="Oval 475"/>
                  <p:cNvSpPr>
                    <a:spLocks noChangeArrowheads="1"/>
                  </p:cNvSpPr>
                  <p:nvPr/>
                </p:nvSpPr>
                <p:spPr bwMode="auto">
                  <a:xfrm>
                    <a:off x="7714034" y="2959031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441" name="Oval 476"/>
                  <p:cNvSpPr>
                    <a:spLocks noChangeArrowheads="1"/>
                  </p:cNvSpPr>
                  <p:nvPr/>
                </p:nvSpPr>
                <p:spPr bwMode="auto">
                  <a:xfrm>
                    <a:off x="7905098" y="2945366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442" name="Oval 477"/>
                  <p:cNvSpPr>
                    <a:spLocks noChangeArrowheads="1"/>
                  </p:cNvSpPr>
                  <p:nvPr/>
                </p:nvSpPr>
                <p:spPr bwMode="auto">
                  <a:xfrm>
                    <a:off x="8068869" y="2945367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443" name="Oval 478"/>
                  <p:cNvSpPr>
                    <a:spLocks noChangeArrowheads="1"/>
                  </p:cNvSpPr>
                  <p:nvPr/>
                </p:nvSpPr>
                <p:spPr bwMode="auto">
                  <a:xfrm>
                    <a:off x="7716310" y="2797339"/>
                    <a:ext cx="161496" cy="161693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444" name="Oval 479"/>
                  <p:cNvSpPr>
                    <a:spLocks noChangeArrowheads="1"/>
                  </p:cNvSpPr>
                  <p:nvPr/>
                </p:nvSpPr>
                <p:spPr bwMode="auto">
                  <a:xfrm>
                    <a:off x="7921021" y="2811003"/>
                    <a:ext cx="161496" cy="161693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445" name="Oval 480"/>
                  <p:cNvSpPr>
                    <a:spLocks noChangeArrowheads="1"/>
                  </p:cNvSpPr>
                  <p:nvPr/>
                </p:nvSpPr>
                <p:spPr bwMode="auto">
                  <a:xfrm>
                    <a:off x="8112087" y="2797339"/>
                    <a:ext cx="161496" cy="161693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446" name="Freeform 445"/>
                  <p:cNvSpPr/>
                  <p:nvPr/>
                </p:nvSpPr>
                <p:spPr>
                  <a:xfrm>
                    <a:off x="7670356" y="2765364"/>
                    <a:ext cx="659606" cy="981075"/>
                  </a:xfrm>
                  <a:custGeom>
                    <a:avLst/>
                    <a:gdLst>
                      <a:gd name="connsiteX0" fmla="*/ 0 w 659606"/>
                      <a:gd name="connsiteY0" fmla="*/ 0 h 981075"/>
                      <a:gd name="connsiteX1" fmla="*/ 0 w 659606"/>
                      <a:gd name="connsiteY1" fmla="*/ 981075 h 981075"/>
                      <a:gd name="connsiteX2" fmla="*/ 659606 w 659606"/>
                      <a:gd name="connsiteY2" fmla="*/ 981075 h 981075"/>
                      <a:gd name="connsiteX3" fmla="*/ 659606 w 659606"/>
                      <a:gd name="connsiteY3" fmla="*/ 2382 h 9810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59606" h="981075">
                        <a:moveTo>
                          <a:pt x="0" y="0"/>
                        </a:moveTo>
                        <a:lnTo>
                          <a:pt x="0" y="981075"/>
                        </a:lnTo>
                        <a:lnTo>
                          <a:pt x="659606" y="981075"/>
                        </a:lnTo>
                        <a:lnTo>
                          <a:pt x="659606" y="2382"/>
                        </a:lnTo>
                      </a:path>
                    </a:pathLst>
                  </a:custGeom>
                  <a:noFill/>
                  <a:ln w="28575">
                    <a:solidFill>
                      <a:srgbClr val="DC7D0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1" name="Group 480"/>
                <p:cNvGrpSpPr/>
                <p:nvPr/>
              </p:nvGrpSpPr>
              <p:grpSpPr>
                <a:xfrm>
                  <a:off x="8396283" y="2768481"/>
                  <a:ext cx="659606" cy="981075"/>
                  <a:chOff x="8396283" y="2768481"/>
                  <a:chExt cx="659606" cy="981075"/>
                </a:xfrm>
              </p:grpSpPr>
              <p:sp>
                <p:nvSpPr>
                  <p:cNvPr id="448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8412666" y="3549706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449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8603731" y="3549706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450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8794795" y="3549706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451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8494551" y="3413065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452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8671969" y="3399401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453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8863033" y="3385737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454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8426313" y="3262759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455" name="Oval 17"/>
                  <p:cNvSpPr>
                    <a:spLocks noChangeArrowheads="1"/>
                  </p:cNvSpPr>
                  <p:nvPr/>
                </p:nvSpPr>
                <p:spPr bwMode="auto">
                  <a:xfrm>
                    <a:off x="8576435" y="3262759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456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8781148" y="3249095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457" name="Oval 472"/>
                  <p:cNvSpPr>
                    <a:spLocks noChangeArrowheads="1"/>
                  </p:cNvSpPr>
                  <p:nvPr/>
                </p:nvSpPr>
                <p:spPr bwMode="auto">
                  <a:xfrm>
                    <a:off x="8480903" y="3112454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458" name="Oval 473"/>
                  <p:cNvSpPr>
                    <a:spLocks noChangeArrowheads="1"/>
                  </p:cNvSpPr>
                  <p:nvPr/>
                </p:nvSpPr>
                <p:spPr bwMode="auto">
                  <a:xfrm>
                    <a:off x="8671969" y="3098789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459" name="Oval 474"/>
                  <p:cNvSpPr>
                    <a:spLocks noChangeArrowheads="1"/>
                  </p:cNvSpPr>
                  <p:nvPr/>
                </p:nvSpPr>
                <p:spPr bwMode="auto">
                  <a:xfrm>
                    <a:off x="8849385" y="3139783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460" name="Oval 475"/>
                  <p:cNvSpPr>
                    <a:spLocks noChangeArrowheads="1"/>
                  </p:cNvSpPr>
                  <p:nvPr/>
                </p:nvSpPr>
                <p:spPr bwMode="auto">
                  <a:xfrm>
                    <a:off x="8439961" y="2962148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461" name="Oval 476"/>
                  <p:cNvSpPr>
                    <a:spLocks noChangeArrowheads="1"/>
                  </p:cNvSpPr>
                  <p:nvPr/>
                </p:nvSpPr>
                <p:spPr bwMode="auto">
                  <a:xfrm>
                    <a:off x="8631025" y="2948483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462" name="Oval 477"/>
                  <p:cNvSpPr>
                    <a:spLocks noChangeArrowheads="1"/>
                  </p:cNvSpPr>
                  <p:nvPr/>
                </p:nvSpPr>
                <p:spPr bwMode="auto">
                  <a:xfrm>
                    <a:off x="8794796" y="2948484"/>
                    <a:ext cx="177418" cy="177634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463" name="Oval 478"/>
                  <p:cNvSpPr>
                    <a:spLocks noChangeArrowheads="1"/>
                  </p:cNvSpPr>
                  <p:nvPr/>
                </p:nvSpPr>
                <p:spPr bwMode="auto">
                  <a:xfrm>
                    <a:off x="8442237" y="2800456"/>
                    <a:ext cx="161496" cy="161693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464" name="Oval 479"/>
                  <p:cNvSpPr>
                    <a:spLocks noChangeArrowheads="1"/>
                  </p:cNvSpPr>
                  <p:nvPr/>
                </p:nvSpPr>
                <p:spPr bwMode="auto">
                  <a:xfrm>
                    <a:off x="8646948" y="2814120"/>
                    <a:ext cx="161496" cy="161693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465" name="Oval 480"/>
                  <p:cNvSpPr>
                    <a:spLocks noChangeArrowheads="1"/>
                  </p:cNvSpPr>
                  <p:nvPr/>
                </p:nvSpPr>
                <p:spPr bwMode="auto">
                  <a:xfrm>
                    <a:off x="8838014" y="2800456"/>
                    <a:ext cx="161496" cy="161693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rgbClr val="FFCC00"/>
                      </a:buClr>
                      <a:buSzPct val="60000"/>
                      <a:buFont typeface="Monotype Sorts" panose="05010101010101010101" pitchFamily="2" charset="2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30000"/>
                      </a:spcBef>
                      <a:buClr>
                        <a:schemeClr val="tx2"/>
                      </a:buClr>
                      <a:buSzPct val="70000"/>
                      <a:buFont typeface="Monotype Sorts" panose="05010101010101010101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3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spcAft>
                        <a:spcPts val="400"/>
                      </a:spcAft>
                      <a:buClr>
                        <a:schemeClr val="tx1"/>
                      </a:buClr>
                      <a:buFont typeface="Arial" panose="020B0604020202020204" pitchFamily="34" charset="0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466" name="Freeform 465"/>
                  <p:cNvSpPr/>
                  <p:nvPr/>
                </p:nvSpPr>
                <p:spPr>
                  <a:xfrm>
                    <a:off x="8396283" y="2768481"/>
                    <a:ext cx="659606" cy="981075"/>
                  </a:xfrm>
                  <a:custGeom>
                    <a:avLst/>
                    <a:gdLst>
                      <a:gd name="connsiteX0" fmla="*/ 0 w 659606"/>
                      <a:gd name="connsiteY0" fmla="*/ 0 h 981075"/>
                      <a:gd name="connsiteX1" fmla="*/ 0 w 659606"/>
                      <a:gd name="connsiteY1" fmla="*/ 981075 h 981075"/>
                      <a:gd name="connsiteX2" fmla="*/ 659606 w 659606"/>
                      <a:gd name="connsiteY2" fmla="*/ 981075 h 981075"/>
                      <a:gd name="connsiteX3" fmla="*/ 659606 w 659606"/>
                      <a:gd name="connsiteY3" fmla="*/ 2382 h 9810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59606" h="981075">
                        <a:moveTo>
                          <a:pt x="0" y="0"/>
                        </a:moveTo>
                        <a:lnTo>
                          <a:pt x="0" y="981075"/>
                        </a:lnTo>
                        <a:lnTo>
                          <a:pt x="659606" y="981075"/>
                        </a:lnTo>
                        <a:lnTo>
                          <a:pt x="659606" y="2382"/>
                        </a:lnTo>
                      </a:path>
                    </a:pathLst>
                  </a:custGeom>
                  <a:noFill/>
                  <a:ln w="28575">
                    <a:solidFill>
                      <a:srgbClr val="DC7D0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8327029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Oval 730"/>
          <p:cNvSpPr/>
          <p:nvPr/>
        </p:nvSpPr>
        <p:spPr>
          <a:xfrm>
            <a:off x="4863508" y="5363307"/>
            <a:ext cx="1166743" cy="808824"/>
          </a:xfrm>
          <a:prstGeom prst="ellipse">
            <a:avLst/>
          </a:prstGeom>
          <a:solidFill>
            <a:srgbClr val="DC7D01">
              <a:alpha val="4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%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403497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%Response </a:t>
            </a:r>
            <a:r>
              <a:rPr lang="en-US" dirty="0"/>
              <a:t>shows you what percentage of each bin’s contents are target cases (defaulters, donors, etc.)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example, 83% of cases that ended up in the 1st bin (because they had high probabilities) were observed to actually exhibit the target event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504" name="Group 503"/>
          <p:cNvGrpSpPr/>
          <p:nvPr/>
        </p:nvGrpSpPr>
        <p:grpSpPr>
          <a:xfrm>
            <a:off x="1864661" y="2757886"/>
            <a:ext cx="659606" cy="981075"/>
            <a:chOff x="1858799" y="2875869"/>
            <a:chExt cx="659606" cy="981075"/>
          </a:xfrm>
        </p:grpSpPr>
        <p:sp>
          <p:nvSpPr>
            <p:cNvPr id="685" name="Oval 10"/>
            <p:cNvSpPr>
              <a:spLocks noChangeArrowheads="1"/>
            </p:cNvSpPr>
            <p:nvPr/>
          </p:nvSpPr>
          <p:spPr bwMode="auto">
            <a:xfrm>
              <a:off x="1875182" y="3657094"/>
              <a:ext cx="177418" cy="177634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86" name="Oval 11"/>
            <p:cNvSpPr>
              <a:spLocks noChangeArrowheads="1"/>
            </p:cNvSpPr>
            <p:nvPr/>
          </p:nvSpPr>
          <p:spPr bwMode="auto">
            <a:xfrm>
              <a:off x="2066247" y="3657094"/>
              <a:ext cx="177418" cy="177634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87" name="Oval 12"/>
            <p:cNvSpPr>
              <a:spLocks noChangeArrowheads="1"/>
            </p:cNvSpPr>
            <p:nvPr/>
          </p:nvSpPr>
          <p:spPr bwMode="auto">
            <a:xfrm>
              <a:off x="2257311" y="3657094"/>
              <a:ext cx="177418" cy="177634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88" name="Oval 13"/>
            <p:cNvSpPr>
              <a:spLocks noChangeArrowheads="1"/>
            </p:cNvSpPr>
            <p:nvPr/>
          </p:nvSpPr>
          <p:spPr bwMode="auto">
            <a:xfrm>
              <a:off x="1957067" y="3520453"/>
              <a:ext cx="177418" cy="177634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89" name="Oval 14"/>
            <p:cNvSpPr>
              <a:spLocks noChangeArrowheads="1"/>
            </p:cNvSpPr>
            <p:nvPr/>
          </p:nvSpPr>
          <p:spPr bwMode="auto">
            <a:xfrm>
              <a:off x="2134485" y="3506789"/>
              <a:ext cx="177418" cy="177634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90" name="Oval 15"/>
            <p:cNvSpPr>
              <a:spLocks noChangeArrowheads="1"/>
            </p:cNvSpPr>
            <p:nvPr/>
          </p:nvSpPr>
          <p:spPr bwMode="auto">
            <a:xfrm>
              <a:off x="2325549" y="3493125"/>
              <a:ext cx="177418" cy="177634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91" name="Oval 16"/>
            <p:cNvSpPr>
              <a:spLocks noChangeArrowheads="1"/>
            </p:cNvSpPr>
            <p:nvPr/>
          </p:nvSpPr>
          <p:spPr bwMode="auto">
            <a:xfrm>
              <a:off x="1888829" y="3370147"/>
              <a:ext cx="177418" cy="177634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92" name="Oval 17"/>
            <p:cNvSpPr>
              <a:spLocks noChangeArrowheads="1"/>
            </p:cNvSpPr>
            <p:nvPr/>
          </p:nvSpPr>
          <p:spPr bwMode="auto">
            <a:xfrm>
              <a:off x="2038951" y="3370147"/>
              <a:ext cx="177418" cy="177634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93" name="Oval 18"/>
            <p:cNvSpPr>
              <a:spLocks noChangeArrowheads="1"/>
            </p:cNvSpPr>
            <p:nvPr/>
          </p:nvSpPr>
          <p:spPr bwMode="auto">
            <a:xfrm>
              <a:off x="2243664" y="3356483"/>
              <a:ext cx="177418" cy="177634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94" name="Oval 472"/>
            <p:cNvSpPr>
              <a:spLocks noChangeArrowheads="1"/>
            </p:cNvSpPr>
            <p:nvPr/>
          </p:nvSpPr>
          <p:spPr bwMode="auto">
            <a:xfrm>
              <a:off x="1943419" y="3219842"/>
              <a:ext cx="177418" cy="177634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95" name="Oval 473"/>
            <p:cNvSpPr>
              <a:spLocks noChangeArrowheads="1"/>
            </p:cNvSpPr>
            <p:nvPr/>
          </p:nvSpPr>
          <p:spPr bwMode="auto">
            <a:xfrm>
              <a:off x="2134485" y="3206177"/>
              <a:ext cx="177418" cy="177634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96" name="Oval 474"/>
            <p:cNvSpPr>
              <a:spLocks noChangeArrowheads="1"/>
            </p:cNvSpPr>
            <p:nvPr/>
          </p:nvSpPr>
          <p:spPr bwMode="auto">
            <a:xfrm>
              <a:off x="2311901" y="3247171"/>
              <a:ext cx="177418" cy="177634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97" name="Oval 475"/>
            <p:cNvSpPr>
              <a:spLocks noChangeArrowheads="1"/>
            </p:cNvSpPr>
            <p:nvPr/>
          </p:nvSpPr>
          <p:spPr bwMode="auto">
            <a:xfrm>
              <a:off x="1902477" y="3069536"/>
              <a:ext cx="177418" cy="177634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98" name="Oval 476"/>
            <p:cNvSpPr>
              <a:spLocks noChangeArrowheads="1"/>
            </p:cNvSpPr>
            <p:nvPr/>
          </p:nvSpPr>
          <p:spPr bwMode="auto">
            <a:xfrm>
              <a:off x="2093541" y="3055871"/>
              <a:ext cx="177418" cy="177634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99" name="Oval 477"/>
            <p:cNvSpPr>
              <a:spLocks noChangeArrowheads="1"/>
            </p:cNvSpPr>
            <p:nvPr/>
          </p:nvSpPr>
          <p:spPr bwMode="auto">
            <a:xfrm>
              <a:off x="2257312" y="3055872"/>
              <a:ext cx="177418" cy="177634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700" name="Oval 478"/>
            <p:cNvSpPr>
              <a:spLocks noChangeArrowheads="1"/>
            </p:cNvSpPr>
            <p:nvPr/>
          </p:nvSpPr>
          <p:spPr bwMode="auto">
            <a:xfrm>
              <a:off x="1904753" y="2907844"/>
              <a:ext cx="161496" cy="161693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701" name="Oval 479"/>
            <p:cNvSpPr>
              <a:spLocks noChangeArrowheads="1"/>
            </p:cNvSpPr>
            <p:nvPr/>
          </p:nvSpPr>
          <p:spPr bwMode="auto">
            <a:xfrm>
              <a:off x="2109464" y="2921508"/>
              <a:ext cx="161496" cy="161693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702" name="Oval 480"/>
            <p:cNvSpPr>
              <a:spLocks noChangeArrowheads="1"/>
            </p:cNvSpPr>
            <p:nvPr/>
          </p:nvSpPr>
          <p:spPr bwMode="auto">
            <a:xfrm>
              <a:off x="2300530" y="2907844"/>
              <a:ext cx="161496" cy="161693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703" name="Freeform 702"/>
            <p:cNvSpPr/>
            <p:nvPr/>
          </p:nvSpPr>
          <p:spPr>
            <a:xfrm>
              <a:off x="1858799" y="2875869"/>
              <a:ext cx="659606" cy="981075"/>
            </a:xfrm>
            <a:custGeom>
              <a:avLst/>
              <a:gdLst>
                <a:gd name="connsiteX0" fmla="*/ 0 w 659606"/>
                <a:gd name="connsiteY0" fmla="*/ 0 h 981075"/>
                <a:gd name="connsiteX1" fmla="*/ 0 w 659606"/>
                <a:gd name="connsiteY1" fmla="*/ 981075 h 981075"/>
                <a:gd name="connsiteX2" fmla="*/ 659606 w 659606"/>
                <a:gd name="connsiteY2" fmla="*/ 981075 h 981075"/>
                <a:gd name="connsiteX3" fmla="*/ 659606 w 659606"/>
                <a:gd name="connsiteY3" fmla="*/ 2382 h 98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9606" h="981075">
                  <a:moveTo>
                    <a:pt x="0" y="0"/>
                  </a:moveTo>
                  <a:lnTo>
                    <a:pt x="0" y="981075"/>
                  </a:lnTo>
                  <a:lnTo>
                    <a:pt x="659606" y="981075"/>
                  </a:lnTo>
                  <a:lnTo>
                    <a:pt x="659606" y="2382"/>
                  </a:lnTo>
                </a:path>
              </a:pathLst>
            </a:custGeom>
            <a:noFill/>
            <a:ln w="28575">
              <a:solidFill>
                <a:srgbClr val="DC7D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6" name="Oval 10"/>
          <p:cNvSpPr>
            <a:spLocks noChangeArrowheads="1"/>
          </p:cNvSpPr>
          <p:nvPr/>
        </p:nvSpPr>
        <p:spPr bwMode="auto">
          <a:xfrm>
            <a:off x="2603474" y="3542851"/>
            <a:ext cx="177418" cy="177634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67" name="Oval 11"/>
          <p:cNvSpPr>
            <a:spLocks noChangeArrowheads="1"/>
          </p:cNvSpPr>
          <p:nvPr/>
        </p:nvSpPr>
        <p:spPr bwMode="auto">
          <a:xfrm>
            <a:off x="2794539" y="3542851"/>
            <a:ext cx="177418" cy="177634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68" name="Oval 12"/>
          <p:cNvSpPr>
            <a:spLocks noChangeArrowheads="1"/>
          </p:cNvSpPr>
          <p:nvPr/>
        </p:nvSpPr>
        <p:spPr bwMode="auto">
          <a:xfrm>
            <a:off x="2985603" y="3542851"/>
            <a:ext cx="177418" cy="177634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69" name="Oval 13"/>
          <p:cNvSpPr>
            <a:spLocks noChangeArrowheads="1"/>
          </p:cNvSpPr>
          <p:nvPr/>
        </p:nvSpPr>
        <p:spPr bwMode="auto">
          <a:xfrm>
            <a:off x="2685359" y="3406210"/>
            <a:ext cx="177418" cy="177634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70" name="Oval 14"/>
          <p:cNvSpPr>
            <a:spLocks noChangeArrowheads="1"/>
          </p:cNvSpPr>
          <p:nvPr/>
        </p:nvSpPr>
        <p:spPr bwMode="auto">
          <a:xfrm>
            <a:off x="2862777" y="3392546"/>
            <a:ext cx="177418" cy="177634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71" name="Oval 15"/>
          <p:cNvSpPr>
            <a:spLocks noChangeArrowheads="1"/>
          </p:cNvSpPr>
          <p:nvPr/>
        </p:nvSpPr>
        <p:spPr bwMode="auto">
          <a:xfrm>
            <a:off x="3053841" y="3378882"/>
            <a:ext cx="177418" cy="177634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72" name="Oval 16"/>
          <p:cNvSpPr>
            <a:spLocks noChangeArrowheads="1"/>
          </p:cNvSpPr>
          <p:nvPr/>
        </p:nvSpPr>
        <p:spPr bwMode="auto">
          <a:xfrm>
            <a:off x="2617121" y="3255904"/>
            <a:ext cx="177418" cy="177634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73" name="Oval 17"/>
          <p:cNvSpPr>
            <a:spLocks noChangeArrowheads="1"/>
          </p:cNvSpPr>
          <p:nvPr/>
        </p:nvSpPr>
        <p:spPr bwMode="auto">
          <a:xfrm>
            <a:off x="2767243" y="3255904"/>
            <a:ext cx="177418" cy="177634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74" name="Oval 18"/>
          <p:cNvSpPr>
            <a:spLocks noChangeArrowheads="1"/>
          </p:cNvSpPr>
          <p:nvPr/>
        </p:nvSpPr>
        <p:spPr bwMode="auto">
          <a:xfrm>
            <a:off x="2971956" y="3242240"/>
            <a:ext cx="177418" cy="177634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75" name="Oval 472"/>
          <p:cNvSpPr>
            <a:spLocks noChangeArrowheads="1"/>
          </p:cNvSpPr>
          <p:nvPr/>
        </p:nvSpPr>
        <p:spPr bwMode="auto">
          <a:xfrm>
            <a:off x="2671711" y="3105599"/>
            <a:ext cx="177418" cy="177634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76" name="Oval 473"/>
          <p:cNvSpPr>
            <a:spLocks noChangeArrowheads="1"/>
          </p:cNvSpPr>
          <p:nvPr/>
        </p:nvSpPr>
        <p:spPr bwMode="auto">
          <a:xfrm>
            <a:off x="2862777" y="3091934"/>
            <a:ext cx="177418" cy="177634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77" name="Oval 474"/>
          <p:cNvSpPr>
            <a:spLocks noChangeArrowheads="1"/>
          </p:cNvSpPr>
          <p:nvPr/>
        </p:nvSpPr>
        <p:spPr bwMode="auto">
          <a:xfrm>
            <a:off x="3040193" y="3132928"/>
            <a:ext cx="177418" cy="177634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78" name="Oval 475"/>
          <p:cNvSpPr>
            <a:spLocks noChangeArrowheads="1"/>
          </p:cNvSpPr>
          <p:nvPr/>
        </p:nvSpPr>
        <p:spPr bwMode="auto">
          <a:xfrm>
            <a:off x="2630769" y="2955293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79" name="Oval 476"/>
          <p:cNvSpPr>
            <a:spLocks noChangeArrowheads="1"/>
          </p:cNvSpPr>
          <p:nvPr/>
        </p:nvSpPr>
        <p:spPr bwMode="auto">
          <a:xfrm>
            <a:off x="2821833" y="2941628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80" name="Oval 477"/>
          <p:cNvSpPr>
            <a:spLocks noChangeArrowheads="1"/>
          </p:cNvSpPr>
          <p:nvPr/>
        </p:nvSpPr>
        <p:spPr bwMode="auto">
          <a:xfrm>
            <a:off x="2985604" y="2941629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81" name="Oval 478"/>
          <p:cNvSpPr>
            <a:spLocks noChangeArrowheads="1"/>
          </p:cNvSpPr>
          <p:nvPr/>
        </p:nvSpPr>
        <p:spPr bwMode="auto">
          <a:xfrm>
            <a:off x="2633045" y="2793601"/>
            <a:ext cx="161496" cy="161693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82" name="Oval 479"/>
          <p:cNvSpPr>
            <a:spLocks noChangeArrowheads="1"/>
          </p:cNvSpPr>
          <p:nvPr/>
        </p:nvSpPr>
        <p:spPr bwMode="auto">
          <a:xfrm>
            <a:off x="2837756" y="2807265"/>
            <a:ext cx="161496" cy="161693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83" name="Oval 480"/>
          <p:cNvSpPr>
            <a:spLocks noChangeArrowheads="1"/>
          </p:cNvSpPr>
          <p:nvPr/>
        </p:nvSpPr>
        <p:spPr bwMode="auto">
          <a:xfrm>
            <a:off x="3028822" y="2793601"/>
            <a:ext cx="161496" cy="161693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84" name="Freeform 683"/>
          <p:cNvSpPr/>
          <p:nvPr/>
        </p:nvSpPr>
        <p:spPr>
          <a:xfrm>
            <a:off x="2587091" y="2761626"/>
            <a:ext cx="659606" cy="981075"/>
          </a:xfrm>
          <a:custGeom>
            <a:avLst/>
            <a:gdLst>
              <a:gd name="connsiteX0" fmla="*/ 0 w 659606"/>
              <a:gd name="connsiteY0" fmla="*/ 0 h 981075"/>
              <a:gd name="connsiteX1" fmla="*/ 0 w 659606"/>
              <a:gd name="connsiteY1" fmla="*/ 981075 h 981075"/>
              <a:gd name="connsiteX2" fmla="*/ 659606 w 659606"/>
              <a:gd name="connsiteY2" fmla="*/ 981075 h 981075"/>
              <a:gd name="connsiteX3" fmla="*/ 659606 w 659606"/>
              <a:gd name="connsiteY3" fmla="*/ 2382 h 98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9606" h="981075">
                <a:moveTo>
                  <a:pt x="0" y="0"/>
                </a:moveTo>
                <a:lnTo>
                  <a:pt x="0" y="981075"/>
                </a:lnTo>
                <a:lnTo>
                  <a:pt x="659606" y="981075"/>
                </a:lnTo>
                <a:lnTo>
                  <a:pt x="659606" y="2382"/>
                </a:lnTo>
              </a:path>
            </a:pathLst>
          </a:custGeom>
          <a:noFill/>
          <a:ln w="28575">
            <a:solidFill>
              <a:srgbClr val="DC7D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6" name="Group 505"/>
          <p:cNvGrpSpPr/>
          <p:nvPr/>
        </p:nvGrpSpPr>
        <p:grpSpPr>
          <a:xfrm>
            <a:off x="3311635" y="2765366"/>
            <a:ext cx="659606" cy="981075"/>
            <a:chOff x="3305773" y="2883349"/>
            <a:chExt cx="659606" cy="981075"/>
          </a:xfrm>
        </p:grpSpPr>
        <p:sp>
          <p:nvSpPr>
            <p:cNvPr id="647" name="Oval 10"/>
            <p:cNvSpPr>
              <a:spLocks noChangeArrowheads="1"/>
            </p:cNvSpPr>
            <p:nvPr/>
          </p:nvSpPr>
          <p:spPr bwMode="auto">
            <a:xfrm>
              <a:off x="3322156" y="3664574"/>
              <a:ext cx="177418" cy="177634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48" name="Oval 11"/>
            <p:cNvSpPr>
              <a:spLocks noChangeArrowheads="1"/>
            </p:cNvSpPr>
            <p:nvPr/>
          </p:nvSpPr>
          <p:spPr bwMode="auto">
            <a:xfrm>
              <a:off x="3513221" y="3664574"/>
              <a:ext cx="177418" cy="177634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49" name="Oval 12"/>
            <p:cNvSpPr>
              <a:spLocks noChangeArrowheads="1"/>
            </p:cNvSpPr>
            <p:nvPr/>
          </p:nvSpPr>
          <p:spPr bwMode="auto">
            <a:xfrm>
              <a:off x="3704285" y="3664574"/>
              <a:ext cx="177418" cy="177634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50" name="Oval 13"/>
            <p:cNvSpPr>
              <a:spLocks noChangeArrowheads="1"/>
            </p:cNvSpPr>
            <p:nvPr/>
          </p:nvSpPr>
          <p:spPr bwMode="auto">
            <a:xfrm>
              <a:off x="3404041" y="3527933"/>
              <a:ext cx="177418" cy="177634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51" name="Oval 14"/>
            <p:cNvSpPr>
              <a:spLocks noChangeArrowheads="1"/>
            </p:cNvSpPr>
            <p:nvPr/>
          </p:nvSpPr>
          <p:spPr bwMode="auto">
            <a:xfrm>
              <a:off x="3581459" y="3514269"/>
              <a:ext cx="177418" cy="177634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52" name="Oval 15"/>
            <p:cNvSpPr>
              <a:spLocks noChangeArrowheads="1"/>
            </p:cNvSpPr>
            <p:nvPr/>
          </p:nvSpPr>
          <p:spPr bwMode="auto">
            <a:xfrm>
              <a:off x="3772523" y="3500605"/>
              <a:ext cx="177418" cy="177634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53" name="Oval 16"/>
            <p:cNvSpPr>
              <a:spLocks noChangeArrowheads="1"/>
            </p:cNvSpPr>
            <p:nvPr/>
          </p:nvSpPr>
          <p:spPr bwMode="auto">
            <a:xfrm>
              <a:off x="3335803" y="3377627"/>
              <a:ext cx="177418" cy="177634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54" name="Oval 17"/>
            <p:cNvSpPr>
              <a:spLocks noChangeArrowheads="1"/>
            </p:cNvSpPr>
            <p:nvPr/>
          </p:nvSpPr>
          <p:spPr bwMode="auto">
            <a:xfrm>
              <a:off x="3485925" y="3377627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55" name="Oval 18"/>
            <p:cNvSpPr>
              <a:spLocks noChangeArrowheads="1"/>
            </p:cNvSpPr>
            <p:nvPr/>
          </p:nvSpPr>
          <p:spPr bwMode="auto">
            <a:xfrm>
              <a:off x="3690638" y="3363963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56" name="Oval 472"/>
            <p:cNvSpPr>
              <a:spLocks noChangeArrowheads="1"/>
            </p:cNvSpPr>
            <p:nvPr/>
          </p:nvSpPr>
          <p:spPr bwMode="auto">
            <a:xfrm>
              <a:off x="3390393" y="3227322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57" name="Oval 473"/>
            <p:cNvSpPr>
              <a:spLocks noChangeArrowheads="1"/>
            </p:cNvSpPr>
            <p:nvPr/>
          </p:nvSpPr>
          <p:spPr bwMode="auto">
            <a:xfrm>
              <a:off x="3581459" y="3213657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58" name="Oval 474"/>
            <p:cNvSpPr>
              <a:spLocks noChangeArrowheads="1"/>
            </p:cNvSpPr>
            <p:nvPr/>
          </p:nvSpPr>
          <p:spPr bwMode="auto">
            <a:xfrm>
              <a:off x="3758875" y="3254651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59" name="Oval 475"/>
            <p:cNvSpPr>
              <a:spLocks noChangeArrowheads="1"/>
            </p:cNvSpPr>
            <p:nvPr/>
          </p:nvSpPr>
          <p:spPr bwMode="auto">
            <a:xfrm>
              <a:off x="3349451" y="3077016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60" name="Oval 476"/>
            <p:cNvSpPr>
              <a:spLocks noChangeArrowheads="1"/>
            </p:cNvSpPr>
            <p:nvPr/>
          </p:nvSpPr>
          <p:spPr bwMode="auto">
            <a:xfrm>
              <a:off x="3540515" y="3063351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61" name="Oval 477"/>
            <p:cNvSpPr>
              <a:spLocks noChangeArrowheads="1"/>
            </p:cNvSpPr>
            <p:nvPr/>
          </p:nvSpPr>
          <p:spPr bwMode="auto">
            <a:xfrm>
              <a:off x="3704286" y="3063352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62" name="Oval 478"/>
            <p:cNvSpPr>
              <a:spLocks noChangeArrowheads="1"/>
            </p:cNvSpPr>
            <p:nvPr/>
          </p:nvSpPr>
          <p:spPr bwMode="auto">
            <a:xfrm>
              <a:off x="3351727" y="2915324"/>
              <a:ext cx="161496" cy="161693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63" name="Oval 479"/>
            <p:cNvSpPr>
              <a:spLocks noChangeArrowheads="1"/>
            </p:cNvSpPr>
            <p:nvPr/>
          </p:nvSpPr>
          <p:spPr bwMode="auto">
            <a:xfrm>
              <a:off x="3556438" y="2928988"/>
              <a:ext cx="161496" cy="161693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64" name="Oval 480"/>
            <p:cNvSpPr>
              <a:spLocks noChangeArrowheads="1"/>
            </p:cNvSpPr>
            <p:nvPr/>
          </p:nvSpPr>
          <p:spPr bwMode="auto">
            <a:xfrm>
              <a:off x="3747504" y="2915324"/>
              <a:ext cx="161496" cy="161693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65" name="Freeform 664"/>
            <p:cNvSpPr/>
            <p:nvPr/>
          </p:nvSpPr>
          <p:spPr>
            <a:xfrm>
              <a:off x="3305773" y="2883349"/>
              <a:ext cx="659606" cy="981075"/>
            </a:xfrm>
            <a:custGeom>
              <a:avLst/>
              <a:gdLst>
                <a:gd name="connsiteX0" fmla="*/ 0 w 659606"/>
                <a:gd name="connsiteY0" fmla="*/ 0 h 981075"/>
                <a:gd name="connsiteX1" fmla="*/ 0 w 659606"/>
                <a:gd name="connsiteY1" fmla="*/ 981075 h 981075"/>
                <a:gd name="connsiteX2" fmla="*/ 659606 w 659606"/>
                <a:gd name="connsiteY2" fmla="*/ 981075 h 981075"/>
                <a:gd name="connsiteX3" fmla="*/ 659606 w 659606"/>
                <a:gd name="connsiteY3" fmla="*/ 2382 h 98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9606" h="981075">
                  <a:moveTo>
                    <a:pt x="0" y="0"/>
                  </a:moveTo>
                  <a:lnTo>
                    <a:pt x="0" y="981075"/>
                  </a:lnTo>
                  <a:lnTo>
                    <a:pt x="659606" y="981075"/>
                  </a:lnTo>
                  <a:lnTo>
                    <a:pt x="659606" y="2382"/>
                  </a:lnTo>
                </a:path>
              </a:pathLst>
            </a:custGeom>
            <a:noFill/>
            <a:ln w="28575">
              <a:solidFill>
                <a:srgbClr val="DC7D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7" name="Group 506"/>
          <p:cNvGrpSpPr/>
          <p:nvPr/>
        </p:nvGrpSpPr>
        <p:grpSpPr>
          <a:xfrm>
            <a:off x="4038918" y="2765365"/>
            <a:ext cx="659606" cy="981075"/>
            <a:chOff x="4033056" y="2883348"/>
            <a:chExt cx="659606" cy="981075"/>
          </a:xfrm>
        </p:grpSpPr>
        <p:sp>
          <p:nvSpPr>
            <p:cNvPr id="628" name="Oval 10"/>
            <p:cNvSpPr>
              <a:spLocks noChangeArrowheads="1"/>
            </p:cNvSpPr>
            <p:nvPr/>
          </p:nvSpPr>
          <p:spPr bwMode="auto">
            <a:xfrm>
              <a:off x="4049439" y="3664573"/>
              <a:ext cx="177418" cy="177634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29" name="Oval 11"/>
            <p:cNvSpPr>
              <a:spLocks noChangeArrowheads="1"/>
            </p:cNvSpPr>
            <p:nvPr/>
          </p:nvSpPr>
          <p:spPr bwMode="auto">
            <a:xfrm>
              <a:off x="4240504" y="3664573"/>
              <a:ext cx="177418" cy="177634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30" name="Oval 12"/>
            <p:cNvSpPr>
              <a:spLocks noChangeArrowheads="1"/>
            </p:cNvSpPr>
            <p:nvPr/>
          </p:nvSpPr>
          <p:spPr bwMode="auto">
            <a:xfrm>
              <a:off x="4431568" y="3664573"/>
              <a:ext cx="177418" cy="177634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31" name="Oval 13"/>
            <p:cNvSpPr>
              <a:spLocks noChangeArrowheads="1"/>
            </p:cNvSpPr>
            <p:nvPr/>
          </p:nvSpPr>
          <p:spPr bwMode="auto">
            <a:xfrm>
              <a:off x="4131324" y="3527932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32" name="Oval 14"/>
            <p:cNvSpPr>
              <a:spLocks noChangeArrowheads="1"/>
            </p:cNvSpPr>
            <p:nvPr/>
          </p:nvSpPr>
          <p:spPr bwMode="auto">
            <a:xfrm>
              <a:off x="4308742" y="3514268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33" name="Oval 15"/>
            <p:cNvSpPr>
              <a:spLocks noChangeArrowheads="1"/>
            </p:cNvSpPr>
            <p:nvPr/>
          </p:nvSpPr>
          <p:spPr bwMode="auto">
            <a:xfrm>
              <a:off x="4499806" y="3500604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34" name="Oval 16"/>
            <p:cNvSpPr>
              <a:spLocks noChangeArrowheads="1"/>
            </p:cNvSpPr>
            <p:nvPr/>
          </p:nvSpPr>
          <p:spPr bwMode="auto">
            <a:xfrm>
              <a:off x="4063086" y="3377626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35" name="Oval 17"/>
            <p:cNvSpPr>
              <a:spLocks noChangeArrowheads="1"/>
            </p:cNvSpPr>
            <p:nvPr/>
          </p:nvSpPr>
          <p:spPr bwMode="auto">
            <a:xfrm>
              <a:off x="4213208" y="3377626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36" name="Oval 18"/>
            <p:cNvSpPr>
              <a:spLocks noChangeArrowheads="1"/>
            </p:cNvSpPr>
            <p:nvPr/>
          </p:nvSpPr>
          <p:spPr bwMode="auto">
            <a:xfrm>
              <a:off x="4417921" y="3363962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37" name="Oval 472"/>
            <p:cNvSpPr>
              <a:spLocks noChangeArrowheads="1"/>
            </p:cNvSpPr>
            <p:nvPr/>
          </p:nvSpPr>
          <p:spPr bwMode="auto">
            <a:xfrm>
              <a:off x="4117676" y="3227321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38" name="Oval 473"/>
            <p:cNvSpPr>
              <a:spLocks noChangeArrowheads="1"/>
            </p:cNvSpPr>
            <p:nvPr/>
          </p:nvSpPr>
          <p:spPr bwMode="auto">
            <a:xfrm>
              <a:off x="4308742" y="3213656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39" name="Oval 474"/>
            <p:cNvSpPr>
              <a:spLocks noChangeArrowheads="1"/>
            </p:cNvSpPr>
            <p:nvPr/>
          </p:nvSpPr>
          <p:spPr bwMode="auto">
            <a:xfrm>
              <a:off x="4486158" y="3254650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40" name="Oval 475"/>
            <p:cNvSpPr>
              <a:spLocks noChangeArrowheads="1"/>
            </p:cNvSpPr>
            <p:nvPr/>
          </p:nvSpPr>
          <p:spPr bwMode="auto">
            <a:xfrm>
              <a:off x="4076734" y="3077015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41" name="Oval 476"/>
            <p:cNvSpPr>
              <a:spLocks noChangeArrowheads="1"/>
            </p:cNvSpPr>
            <p:nvPr/>
          </p:nvSpPr>
          <p:spPr bwMode="auto">
            <a:xfrm>
              <a:off x="4267798" y="3063350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42" name="Oval 477"/>
            <p:cNvSpPr>
              <a:spLocks noChangeArrowheads="1"/>
            </p:cNvSpPr>
            <p:nvPr/>
          </p:nvSpPr>
          <p:spPr bwMode="auto">
            <a:xfrm>
              <a:off x="4431569" y="3063351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43" name="Oval 478"/>
            <p:cNvSpPr>
              <a:spLocks noChangeArrowheads="1"/>
            </p:cNvSpPr>
            <p:nvPr/>
          </p:nvSpPr>
          <p:spPr bwMode="auto">
            <a:xfrm>
              <a:off x="4079010" y="2915323"/>
              <a:ext cx="161496" cy="161693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44" name="Oval 479"/>
            <p:cNvSpPr>
              <a:spLocks noChangeArrowheads="1"/>
            </p:cNvSpPr>
            <p:nvPr/>
          </p:nvSpPr>
          <p:spPr bwMode="auto">
            <a:xfrm>
              <a:off x="4283721" y="2928987"/>
              <a:ext cx="161496" cy="161693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45" name="Oval 480"/>
            <p:cNvSpPr>
              <a:spLocks noChangeArrowheads="1"/>
            </p:cNvSpPr>
            <p:nvPr/>
          </p:nvSpPr>
          <p:spPr bwMode="auto">
            <a:xfrm>
              <a:off x="4474787" y="2915323"/>
              <a:ext cx="161496" cy="161693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46" name="Freeform 645"/>
            <p:cNvSpPr/>
            <p:nvPr/>
          </p:nvSpPr>
          <p:spPr>
            <a:xfrm>
              <a:off x="4033056" y="2883348"/>
              <a:ext cx="659606" cy="981075"/>
            </a:xfrm>
            <a:custGeom>
              <a:avLst/>
              <a:gdLst>
                <a:gd name="connsiteX0" fmla="*/ 0 w 659606"/>
                <a:gd name="connsiteY0" fmla="*/ 0 h 981075"/>
                <a:gd name="connsiteX1" fmla="*/ 0 w 659606"/>
                <a:gd name="connsiteY1" fmla="*/ 981075 h 981075"/>
                <a:gd name="connsiteX2" fmla="*/ 659606 w 659606"/>
                <a:gd name="connsiteY2" fmla="*/ 981075 h 981075"/>
                <a:gd name="connsiteX3" fmla="*/ 659606 w 659606"/>
                <a:gd name="connsiteY3" fmla="*/ 2382 h 98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9606" h="981075">
                  <a:moveTo>
                    <a:pt x="0" y="0"/>
                  </a:moveTo>
                  <a:lnTo>
                    <a:pt x="0" y="981075"/>
                  </a:lnTo>
                  <a:lnTo>
                    <a:pt x="659606" y="981075"/>
                  </a:lnTo>
                  <a:lnTo>
                    <a:pt x="659606" y="2382"/>
                  </a:lnTo>
                </a:path>
              </a:pathLst>
            </a:custGeom>
            <a:noFill/>
            <a:ln w="28575">
              <a:solidFill>
                <a:srgbClr val="DC7D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8" name="Group 507"/>
          <p:cNvGrpSpPr/>
          <p:nvPr/>
        </p:nvGrpSpPr>
        <p:grpSpPr>
          <a:xfrm>
            <a:off x="4765240" y="2765363"/>
            <a:ext cx="659606" cy="981075"/>
            <a:chOff x="4759378" y="2883346"/>
            <a:chExt cx="659606" cy="981075"/>
          </a:xfrm>
        </p:grpSpPr>
        <p:sp>
          <p:nvSpPr>
            <p:cNvPr id="609" name="Oval 10"/>
            <p:cNvSpPr>
              <a:spLocks noChangeArrowheads="1"/>
            </p:cNvSpPr>
            <p:nvPr/>
          </p:nvSpPr>
          <p:spPr bwMode="auto">
            <a:xfrm>
              <a:off x="4775761" y="3664571"/>
              <a:ext cx="177418" cy="177634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10" name="Oval 11"/>
            <p:cNvSpPr>
              <a:spLocks noChangeArrowheads="1"/>
            </p:cNvSpPr>
            <p:nvPr/>
          </p:nvSpPr>
          <p:spPr bwMode="auto">
            <a:xfrm>
              <a:off x="4966826" y="3664571"/>
              <a:ext cx="177418" cy="177634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11" name="Oval 12"/>
            <p:cNvSpPr>
              <a:spLocks noChangeArrowheads="1"/>
            </p:cNvSpPr>
            <p:nvPr/>
          </p:nvSpPr>
          <p:spPr bwMode="auto">
            <a:xfrm>
              <a:off x="5157890" y="3664571"/>
              <a:ext cx="177418" cy="177634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12" name="Oval 13"/>
            <p:cNvSpPr>
              <a:spLocks noChangeArrowheads="1"/>
            </p:cNvSpPr>
            <p:nvPr/>
          </p:nvSpPr>
          <p:spPr bwMode="auto">
            <a:xfrm>
              <a:off x="4857646" y="3527930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13" name="Oval 14"/>
            <p:cNvSpPr>
              <a:spLocks noChangeArrowheads="1"/>
            </p:cNvSpPr>
            <p:nvPr/>
          </p:nvSpPr>
          <p:spPr bwMode="auto">
            <a:xfrm>
              <a:off x="5035064" y="3514266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14" name="Oval 15"/>
            <p:cNvSpPr>
              <a:spLocks noChangeArrowheads="1"/>
            </p:cNvSpPr>
            <p:nvPr/>
          </p:nvSpPr>
          <p:spPr bwMode="auto">
            <a:xfrm>
              <a:off x="5226128" y="3500602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15" name="Oval 16"/>
            <p:cNvSpPr>
              <a:spLocks noChangeArrowheads="1"/>
            </p:cNvSpPr>
            <p:nvPr/>
          </p:nvSpPr>
          <p:spPr bwMode="auto">
            <a:xfrm>
              <a:off x="4789408" y="3377624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16" name="Oval 17"/>
            <p:cNvSpPr>
              <a:spLocks noChangeArrowheads="1"/>
            </p:cNvSpPr>
            <p:nvPr/>
          </p:nvSpPr>
          <p:spPr bwMode="auto">
            <a:xfrm>
              <a:off x="4939530" y="3377624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17" name="Oval 18"/>
            <p:cNvSpPr>
              <a:spLocks noChangeArrowheads="1"/>
            </p:cNvSpPr>
            <p:nvPr/>
          </p:nvSpPr>
          <p:spPr bwMode="auto">
            <a:xfrm>
              <a:off x="5144243" y="3363960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18" name="Oval 472"/>
            <p:cNvSpPr>
              <a:spLocks noChangeArrowheads="1"/>
            </p:cNvSpPr>
            <p:nvPr/>
          </p:nvSpPr>
          <p:spPr bwMode="auto">
            <a:xfrm>
              <a:off x="4843998" y="3227319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19" name="Oval 473"/>
            <p:cNvSpPr>
              <a:spLocks noChangeArrowheads="1"/>
            </p:cNvSpPr>
            <p:nvPr/>
          </p:nvSpPr>
          <p:spPr bwMode="auto">
            <a:xfrm>
              <a:off x="5035064" y="3213654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20" name="Oval 474"/>
            <p:cNvSpPr>
              <a:spLocks noChangeArrowheads="1"/>
            </p:cNvSpPr>
            <p:nvPr/>
          </p:nvSpPr>
          <p:spPr bwMode="auto">
            <a:xfrm>
              <a:off x="5212480" y="3254648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21" name="Oval 475"/>
            <p:cNvSpPr>
              <a:spLocks noChangeArrowheads="1"/>
            </p:cNvSpPr>
            <p:nvPr/>
          </p:nvSpPr>
          <p:spPr bwMode="auto">
            <a:xfrm>
              <a:off x="4803056" y="3077013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22" name="Oval 476"/>
            <p:cNvSpPr>
              <a:spLocks noChangeArrowheads="1"/>
            </p:cNvSpPr>
            <p:nvPr/>
          </p:nvSpPr>
          <p:spPr bwMode="auto">
            <a:xfrm>
              <a:off x="4994120" y="3063348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23" name="Oval 477"/>
            <p:cNvSpPr>
              <a:spLocks noChangeArrowheads="1"/>
            </p:cNvSpPr>
            <p:nvPr/>
          </p:nvSpPr>
          <p:spPr bwMode="auto">
            <a:xfrm>
              <a:off x="5157891" y="3063349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24" name="Oval 478"/>
            <p:cNvSpPr>
              <a:spLocks noChangeArrowheads="1"/>
            </p:cNvSpPr>
            <p:nvPr/>
          </p:nvSpPr>
          <p:spPr bwMode="auto">
            <a:xfrm>
              <a:off x="4805332" y="2915321"/>
              <a:ext cx="161496" cy="161693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25" name="Oval 479"/>
            <p:cNvSpPr>
              <a:spLocks noChangeArrowheads="1"/>
            </p:cNvSpPr>
            <p:nvPr/>
          </p:nvSpPr>
          <p:spPr bwMode="auto">
            <a:xfrm>
              <a:off x="5010043" y="2928985"/>
              <a:ext cx="161496" cy="161693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26" name="Oval 480"/>
            <p:cNvSpPr>
              <a:spLocks noChangeArrowheads="1"/>
            </p:cNvSpPr>
            <p:nvPr/>
          </p:nvSpPr>
          <p:spPr bwMode="auto">
            <a:xfrm>
              <a:off x="5201109" y="2915321"/>
              <a:ext cx="161496" cy="161693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27" name="Freeform 626"/>
            <p:cNvSpPr/>
            <p:nvPr/>
          </p:nvSpPr>
          <p:spPr>
            <a:xfrm>
              <a:off x="4759378" y="2883346"/>
              <a:ext cx="659606" cy="981075"/>
            </a:xfrm>
            <a:custGeom>
              <a:avLst/>
              <a:gdLst>
                <a:gd name="connsiteX0" fmla="*/ 0 w 659606"/>
                <a:gd name="connsiteY0" fmla="*/ 0 h 981075"/>
                <a:gd name="connsiteX1" fmla="*/ 0 w 659606"/>
                <a:gd name="connsiteY1" fmla="*/ 981075 h 981075"/>
                <a:gd name="connsiteX2" fmla="*/ 659606 w 659606"/>
                <a:gd name="connsiteY2" fmla="*/ 981075 h 981075"/>
                <a:gd name="connsiteX3" fmla="*/ 659606 w 659606"/>
                <a:gd name="connsiteY3" fmla="*/ 2382 h 98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9606" h="981075">
                  <a:moveTo>
                    <a:pt x="0" y="0"/>
                  </a:moveTo>
                  <a:lnTo>
                    <a:pt x="0" y="981075"/>
                  </a:lnTo>
                  <a:lnTo>
                    <a:pt x="659606" y="981075"/>
                  </a:lnTo>
                  <a:lnTo>
                    <a:pt x="659606" y="2382"/>
                  </a:lnTo>
                </a:path>
              </a:pathLst>
            </a:custGeom>
            <a:noFill/>
            <a:ln w="28575">
              <a:solidFill>
                <a:srgbClr val="DC7D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9" name="Group 508"/>
          <p:cNvGrpSpPr/>
          <p:nvPr/>
        </p:nvGrpSpPr>
        <p:grpSpPr>
          <a:xfrm>
            <a:off x="5492986" y="2765364"/>
            <a:ext cx="659606" cy="981075"/>
            <a:chOff x="1858799" y="2875869"/>
            <a:chExt cx="659606" cy="981075"/>
          </a:xfrm>
          <a:noFill/>
        </p:grpSpPr>
        <p:sp>
          <p:nvSpPr>
            <p:cNvPr id="590" name="Oval 10"/>
            <p:cNvSpPr>
              <a:spLocks noChangeArrowheads="1"/>
            </p:cNvSpPr>
            <p:nvPr/>
          </p:nvSpPr>
          <p:spPr bwMode="auto">
            <a:xfrm>
              <a:off x="1875182" y="3657094"/>
              <a:ext cx="177418" cy="177634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91" name="Oval 11"/>
            <p:cNvSpPr>
              <a:spLocks noChangeArrowheads="1"/>
            </p:cNvSpPr>
            <p:nvPr/>
          </p:nvSpPr>
          <p:spPr bwMode="auto">
            <a:xfrm>
              <a:off x="2066247" y="3657094"/>
              <a:ext cx="177418" cy="177634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92" name="Oval 12"/>
            <p:cNvSpPr>
              <a:spLocks noChangeArrowheads="1"/>
            </p:cNvSpPr>
            <p:nvPr/>
          </p:nvSpPr>
          <p:spPr bwMode="auto">
            <a:xfrm>
              <a:off x="2257311" y="3657094"/>
              <a:ext cx="177418" cy="177634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93" name="Oval 13"/>
            <p:cNvSpPr>
              <a:spLocks noChangeArrowheads="1"/>
            </p:cNvSpPr>
            <p:nvPr/>
          </p:nvSpPr>
          <p:spPr bwMode="auto">
            <a:xfrm>
              <a:off x="1957067" y="3520453"/>
              <a:ext cx="177418" cy="177634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94" name="Oval 14"/>
            <p:cNvSpPr>
              <a:spLocks noChangeArrowheads="1"/>
            </p:cNvSpPr>
            <p:nvPr/>
          </p:nvSpPr>
          <p:spPr bwMode="auto">
            <a:xfrm>
              <a:off x="2134485" y="3506789"/>
              <a:ext cx="177418" cy="177634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95" name="Oval 15"/>
            <p:cNvSpPr>
              <a:spLocks noChangeArrowheads="1"/>
            </p:cNvSpPr>
            <p:nvPr/>
          </p:nvSpPr>
          <p:spPr bwMode="auto">
            <a:xfrm>
              <a:off x="2325549" y="3493125"/>
              <a:ext cx="177418" cy="177634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96" name="Oval 16"/>
            <p:cNvSpPr>
              <a:spLocks noChangeArrowheads="1"/>
            </p:cNvSpPr>
            <p:nvPr/>
          </p:nvSpPr>
          <p:spPr bwMode="auto">
            <a:xfrm>
              <a:off x="1888829" y="3370147"/>
              <a:ext cx="177418" cy="177634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97" name="Oval 17"/>
            <p:cNvSpPr>
              <a:spLocks noChangeArrowheads="1"/>
            </p:cNvSpPr>
            <p:nvPr/>
          </p:nvSpPr>
          <p:spPr bwMode="auto">
            <a:xfrm>
              <a:off x="2038951" y="3370147"/>
              <a:ext cx="177418" cy="177634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98" name="Oval 18"/>
            <p:cNvSpPr>
              <a:spLocks noChangeArrowheads="1"/>
            </p:cNvSpPr>
            <p:nvPr/>
          </p:nvSpPr>
          <p:spPr bwMode="auto">
            <a:xfrm>
              <a:off x="2243664" y="3356483"/>
              <a:ext cx="177418" cy="177634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99" name="Oval 472"/>
            <p:cNvSpPr>
              <a:spLocks noChangeArrowheads="1"/>
            </p:cNvSpPr>
            <p:nvPr/>
          </p:nvSpPr>
          <p:spPr bwMode="auto">
            <a:xfrm>
              <a:off x="1943419" y="3219842"/>
              <a:ext cx="177418" cy="177634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00" name="Oval 473"/>
            <p:cNvSpPr>
              <a:spLocks noChangeArrowheads="1"/>
            </p:cNvSpPr>
            <p:nvPr/>
          </p:nvSpPr>
          <p:spPr bwMode="auto">
            <a:xfrm>
              <a:off x="2134485" y="3206177"/>
              <a:ext cx="177418" cy="177634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01" name="Oval 474"/>
            <p:cNvSpPr>
              <a:spLocks noChangeArrowheads="1"/>
            </p:cNvSpPr>
            <p:nvPr/>
          </p:nvSpPr>
          <p:spPr bwMode="auto">
            <a:xfrm>
              <a:off x="2311901" y="3247171"/>
              <a:ext cx="177418" cy="177634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02" name="Oval 475"/>
            <p:cNvSpPr>
              <a:spLocks noChangeArrowheads="1"/>
            </p:cNvSpPr>
            <p:nvPr/>
          </p:nvSpPr>
          <p:spPr bwMode="auto">
            <a:xfrm>
              <a:off x="1902477" y="3069536"/>
              <a:ext cx="177418" cy="177634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03" name="Oval 476"/>
            <p:cNvSpPr>
              <a:spLocks noChangeArrowheads="1"/>
            </p:cNvSpPr>
            <p:nvPr/>
          </p:nvSpPr>
          <p:spPr bwMode="auto">
            <a:xfrm>
              <a:off x="2093541" y="3055871"/>
              <a:ext cx="177418" cy="177634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04" name="Oval 477"/>
            <p:cNvSpPr>
              <a:spLocks noChangeArrowheads="1"/>
            </p:cNvSpPr>
            <p:nvPr/>
          </p:nvSpPr>
          <p:spPr bwMode="auto">
            <a:xfrm>
              <a:off x="2257312" y="3055872"/>
              <a:ext cx="177418" cy="177634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05" name="Oval 478"/>
            <p:cNvSpPr>
              <a:spLocks noChangeArrowheads="1"/>
            </p:cNvSpPr>
            <p:nvPr/>
          </p:nvSpPr>
          <p:spPr bwMode="auto">
            <a:xfrm>
              <a:off x="1904753" y="2907844"/>
              <a:ext cx="161496" cy="161693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06" name="Oval 479"/>
            <p:cNvSpPr>
              <a:spLocks noChangeArrowheads="1"/>
            </p:cNvSpPr>
            <p:nvPr/>
          </p:nvSpPr>
          <p:spPr bwMode="auto">
            <a:xfrm>
              <a:off x="2109464" y="2921508"/>
              <a:ext cx="161496" cy="161693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07" name="Oval 480"/>
            <p:cNvSpPr>
              <a:spLocks noChangeArrowheads="1"/>
            </p:cNvSpPr>
            <p:nvPr/>
          </p:nvSpPr>
          <p:spPr bwMode="auto">
            <a:xfrm>
              <a:off x="2300530" y="2907844"/>
              <a:ext cx="161496" cy="161693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08" name="Freeform 607"/>
            <p:cNvSpPr/>
            <p:nvPr/>
          </p:nvSpPr>
          <p:spPr>
            <a:xfrm>
              <a:off x="1858799" y="2875869"/>
              <a:ext cx="659606" cy="981075"/>
            </a:xfrm>
            <a:custGeom>
              <a:avLst/>
              <a:gdLst>
                <a:gd name="connsiteX0" fmla="*/ 0 w 659606"/>
                <a:gd name="connsiteY0" fmla="*/ 0 h 981075"/>
                <a:gd name="connsiteX1" fmla="*/ 0 w 659606"/>
                <a:gd name="connsiteY1" fmla="*/ 981075 h 981075"/>
                <a:gd name="connsiteX2" fmla="*/ 659606 w 659606"/>
                <a:gd name="connsiteY2" fmla="*/ 981075 h 981075"/>
                <a:gd name="connsiteX3" fmla="*/ 659606 w 659606"/>
                <a:gd name="connsiteY3" fmla="*/ 2382 h 98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9606" h="981075">
                  <a:moveTo>
                    <a:pt x="0" y="0"/>
                  </a:moveTo>
                  <a:lnTo>
                    <a:pt x="0" y="981075"/>
                  </a:lnTo>
                  <a:lnTo>
                    <a:pt x="659606" y="981075"/>
                  </a:lnTo>
                  <a:lnTo>
                    <a:pt x="659606" y="2382"/>
                  </a:lnTo>
                </a:path>
              </a:pathLst>
            </a:custGeom>
            <a:grpFill/>
            <a:ln w="28575">
              <a:solidFill>
                <a:srgbClr val="DC7D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0" name="Group 509"/>
          <p:cNvGrpSpPr/>
          <p:nvPr/>
        </p:nvGrpSpPr>
        <p:grpSpPr>
          <a:xfrm>
            <a:off x="6221413" y="2765364"/>
            <a:ext cx="659606" cy="981075"/>
            <a:chOff x="1858799" y="2875869"/>
            <a:chExt cx="659606" cy="981075"/>
          </a:xfrm>
          <a:noFill/>
        </p:grpSpPr>
        <p:sp>
          <p:nvSpPr>
            <p:cNvPr id="571" name="Oval 10"/>
            <p:cNvSpPr>
              <a:spLocks noChangeArrowheads="1"/>
            </p:cNvSpPr>
            <p:nvPr/>
          </p:nvSpPr>
          <p:spPr bwMode="auto">
            <a:xfrm>
              <a:off x="1875182" y="3657094"/>
              <a:ext cx="177418" cy="177634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72" name="Oval 11"/>
            <p:cNvSpPr>
              <a:spLocks noChangeArrowheads="1"/>
            </p:cNvSpPr>
            <p:nvPr/>
          </p:nvSpPr>
          <p:spPr bwMode="auto">
            <a:xfrm>
              <a:off x="2066247" y="3657094"/>
              <a:ext cx="177418" cy="177634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73" name="Oval 12"/>
            <p:cNvSpPr>
              <a:spLocks noChangeArrowheads="1"/>
            </p:cNvSpPr>
            <p:nvPr/>
          </p:nvSpPr>
          <p:spPr bwMode="auto">
            <a:xfrm>
              <a:off x="2257311" y="3657094"/>
              <a:ext cx="177418" cy="177634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74" name="Oval 13"/>
            <p:cNvSpPr>
              <a:spLocks noChangeArrowheads="1"/>
            </p:cNvSpPr>
            <p:nvPr/>
          </p:nvSpPr>
          <p:spPr bwMode="auto">
            <a:xfrm>
              <a:off x="1957067" y="3520453"/>
              <a:ext cx="177418" cy="177634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75" name="Oval 14"/>
            <p:cNvSpPr>
              <a:spLocks noChangeArrowheads="1"/>
            </p:cNvSpPr>
            <p:nvPr/>
          </p:nvSpPr>
          <p:spPr bwMode="auto">
            <a:xfrm>
              <a:off x="2134485" y="3506789"/>
              <a:ext cx="177418" cy="177634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76" name="Oval 15"/>
            <p:cNvSpPr>
              <a:spLocks noChangeArrowheads="1"/>
            </p:cNvSpPr>
            <p:nvPr/>
          </p:nvSpPr>
          <p:spPr bwMode="auto">
            <a:xfrm>
              <a:off x="2325549" y="3493125"/>
              <a:ext cx="177418" cy="177634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77" name="Oval 16"/>
            <p:cNvSpPr>
              <a:spLocks noChangeArrowheads="1"/>
            </p:cNvSpPr>
            <p:nvPr/>
          </p:nvSpPr>
          <p:spPr bwMode="auto">
            <a:xfrm>
              <a:off x="1888829" y="3370147"/>
              <a:ext cx="177418" cy="177634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78" name="Oval 17"/>
            <p:cNvSpPr>
              <a:spLocks noChangeArrowheads="1"/>
            </p:cNvSpPr>
            <p:nvPr/>
          </p:nvSpPr>
          <p:spPr bwMode="auto">
            <a:xfrm>
              <a:off x="2038951" y="3370147"/>
              <a:ext cx="177418" cy="177634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79" name="Oval 18"/>
            <p:cNvSpPr>
              <a:spLocks noChangeArrowheads="1"/>
            </p:cNvSpPr>
            <p:nvPr/>
          </p:nvSpPr>
          <p:spPr bwMode="auto">
            <a:xfrm>
              <a:off x="2243664" y="3356483"/>
              <a:ext cx="177418" cy="177634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80" name="Oval 472"/>
            <p:cNvSpPr>
              <a:spLocks noChangeArrowheads="1"/>
            </p:cNvSpPr>
            <p:nvPr/>
          </p:nvSpPr>
          <p:spPr bwMode="auto">
            <a:xfrm>
              <a:off x="1943419" y="3219842"/>
              <a:ext cx="177418" cy="177634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81" name="Oval 473"/>
            <p:cNvSpPr>
              <a:spLocks noChangeArrowheads="1"/>
            </p:cNvSpPr>
            <p:nvPr/>
          </p:nvSpPr>
          <p:spPr bwMode="auto">
            <a:xfrm>
              <a:off x="2134485" y="3206177"/>
              <a:ext cx="177418" cy="177634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82" name="Oval 474"/>
            <p:cNvSpPr>
              <a:spLocks noChangeArrowheads="1"/>
            </p:cNvSpPr>
            <p:nvPr/>
          </p:nvSpPr>
          <p:spPr bwMode="auto">
            <a:xfrm>
              <a:off x="2311901" y="3247171"/>
              <a:ext cx="177418" cy="177634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83" name="Oval 475"/>
            <p:cNvSpPr>
              <a:spLocks noChangeArrowheads="1"/>
            </p:cNvSpPr>
            <p:nvPr/>
          </p:nvSpPr>
          <p:spPr bwMode="auto">
            <a:xfrm>
              <a:off x="1902477" y="3069536"/>
              <a:ext cx="177418" cy="177634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84" name="Oval 476"/>
            <p:cNvSpPr>
              <a:spLocks noChangeArrowheads="1"/>
            </p:cNvSpPr>
            <p:nvPr/>
          </p:nvSpPr>
          <p:spPr bwMode="auto">
            <a:xfrm>
              <a:off x="2093541" y="3055871"/>
              <a:ext cx="177418" cy="177634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85" name="Oval 477"/>
            <p:cNvSpPr>
              <a:spLocks noChangeArrowheads="1"/>
            </p:cNvSpPr>
            <p:nvPr/>
          </p:nvSpPr>
          <p:spPr bwMode="auto">
            <a:xfrm>
              <a:off x="2257312" y="3055872"/>
              <a:ext cx="177418" cy="177634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86" name="Oval 478"/>
            <p:cNvSpPr>
              <a:spLocks noChangeArrowheads="1"/>
            </p:cNvSpPr>
            <p:nvPr/>
          </p:nvSpPr>
          <p:spPr bwMode="auto">
            <a:xfrm>
              <a:off x="1904753" y="2907844"/>
              <a:ext cx="161496" cy="161693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87" name="Oval 479"/>
            <p:cNvSpPr>
              <a:spLocks noChangeArrowheads="1"/>
            </p:cNvSpPr>
            <p:nvPr/>
          </p:nvSpPr>
          <p:spPr bwMode="auto">
            <a:xfrm>
              <a:off x="2109464" y="2921508"/>
              <a:ext cx="161496" cy="161693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88" name="Oval 480"/>
            <p:cNvSpPr>
              <a:spLocks noChangeArrowheads="1"/>
            </p:cNvSpPr>
            <p:nvPr/>
          </p:nvSpPr>
          <p:spPr bwMode="auto">
            <a:xfrm>
              <a:off x="2300530" y="2907844"/>
              <a:ext cx="161496" cy="161693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89" name="Freeform 588"/>
            <p:cNvSpPr/>
            <p:nvPr/>
          </p:nvSpPr>
          <p:spPr>
            <a:xfrm>
              <a:off x="1858799" y="2875869"/>
              <a:ext cx="659606" cy="981075"/>
            </a:xfrm>
            <a:custGeom>
              <a:avLst/>
              <a:gdLst>
                <a:gd name="connsiteX0" fmla="*/ 0 w 659606"/>
                <a:gd name="connsiteY0" fmla="*/ 0 h 981075"/>
                <a:gd name="connsiteX1" fmla="*/ 0 w 659606"/>
                <a:gd name="connsiteY1" fmla="*/ 981075 h 981075"/>
                <a:gd name="connsiteX2" fmla="*/ 659606 w 659606"/>
                <a:gd name="connsiteY2" fmla="*/ 981075 h 981075"/>
                <a:gd name="connsiteX3" fmla="*/ 659606 w 659606"/>
                <a:gd name="connsiteY3" fmla="*/ 2382 h 98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9606" h="981075">
                  <a:moveTo>
                    <a:pt x="0" y="0"/>
                  </a:moveTo>
                  <a:lnTo>
                    <a:pt x="0" y="981075"/>
                  </a:lnTo>
                  <a:lnTo>
                    <a:pt x="659606" y="981075"/>
                  </a:lnTo>
                  <a:lnTo>
                    <a:pt x="659606" y="2382"/>
                  </a:lnTo>
                </a:path>
              </a:pathLst>
            </a:custGeom>
            <a:grpFill/>
            <a:ln w="28575">
              <a:solidFill>
                <a:srgbClr val="DC7D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1" name="Group 510"/>
          <p:cNvGrpSpPr/>
          <p:nvPr/>
        </p:nvGrpSpPr>
        <p:grpSpPr>
          <a:xfrm>
            <a:off x="6946177" y="2765364"/>
            <a:ext cx="659606" cy="981075"/>
            <a:chOff x="1858799" y="2875869"/>
            <a:chExt cx="659606" cy="981075"/>
          </a:xfrm>
          <a:noFill/>
        </p:grpSpPr>
        <p:sp>
          <p:nvSpPr>
            <p:cNvPr id="552" name="Oval 10"/>
            <p:cNvSpPr>
              <a:spLocks noChangeArrowheads="1"/>
            </p:cNvSpPr>
            <p:nvPr/>
          </p:nvSpPr>
          <p:spPr bwMode="auto">
            <a:xfrm>
              <a:off x="1875182" y="3657094"/>
              <a:ext cx="177418" cy="177634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53" name="Oval 11"/>
            <p:cNvSpPr>
              <a:spLocks noChangeArrowheads="1"/>
            </p:cNvSpPr>
            <p:nvPr/>
          </p:nvSpPr>
          <p:spPr bwMode="auto">
            <a:xfrm>
              <a:off x="2066247" y="3657094"/>
              <a:ext cx="177418" cy="177634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54" name="Oval 12"/>
            <p:cNvSpPr>
              <a:spLocks noChangeArrowheads="1"/>
            </p:cNvSpPr>
            <p:nvPr/>
          </p:nvSpPr>
          <p:spPr bwMode="auto">
            <a:xfrm>
              <a:off x="2257311" y="3657094"/>
              <a:ext cx="177418" cy="177634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55" name="Oval 13"/>
            <p:cNvSpPr>
              <a:spLocks noChangeArrowheads="1"/>
            </p:cNvSpPr>
            <p:nvPr/>
          </p:nvSpPr>
          <p:spPr bwMode="auto">
            <a:xfrm>
              <a:off x="1957067" y="3520453"/>
              <a:ext cx="177418" cy="177634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56" name="Oval 14"/>
            <p:cNvSpPr>
              <a:spLocks noChangeArrowheads="1"/>
            </p:cNvSpPr>
            <p:nvPr/>
          </p:nvSpPr>
          <p:spPr bwMode="auto">
            <a:xfrm>
              <a:off x="2134485" y="3506789"/>
              <a:ext cx="177418" cy="177634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57" name="Oval 15"/>
            <p:cNvSpPr>
              <a:spLocks noChangeArrowheads="1"/>
            </p:cNvSpPr>
            <p:nvPr/>
          </p:nvSpPr>
          <p:spPr bwMode="auto">
            <a:xfrm>
              <a:off x="2325549" y="3493125"/>
              <a:ext cx="177418" cy="177634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58" name="Oval 16"/>
            <p:cNvSpPr>
              <a:spLocks noChangeArrowheads="1"/>
            </p:cNvSpPr>
            <p:nvPr/>
          </p:nvSpPr>
          <p:spPr bwMode="auto">
            <a:xfrm>
              <a:off x="1888829" y="3370147"/>
              <a:ext cx="177418" cy="177634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59" name="Oval 17"/>
            <p:cNvSpPr>
              <a:spLocks noChangeArrowheads="1"/>
            </p:cNvSpPr>
            <p:nvPr/>
          </p:nvSpPr>
          <p:spPr bwMode="auto">
            <a:xfrm>
              <a:off x="2038951" y="3370147"/>
              <a:ext cx="177418" cy="177634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60" name="Oval 18"/>
            <p:cNvSpPr>
              <a:spLocks noChangeArrowheads="1"/>
            </p:cNvSpPr>
            <p:nvPr/>
          </p:nvSpPr>
          <p:spPr bwMode="auto">
            <a:xfrm>
              <a:off x="2243664" y="3356483"/>
              <a:ext cx="177418" cy="177634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61" name="Oval 472"/>
            <p:cNvSpPr>
              <a:spLocks noChangeArrowheads="1"/>
            </p:cNvSpPr>
            <p:nvPr/>
          </p:nvSpPr>
          <p:spPr bwMode="auto">
            <a:xfrm>
              <a:off x="1943419" y="3219842"/>
              <a:ext cx="177418" cy="177634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62" name="Oval 473"/>
            <p:cNvSpPr>
              <a:spLocks noChangeArrowheads="1"/>
            </p:cNvSpPr>
            <p:nvPr/>
          </p:nvSpPr>
          <p:spPr bwMode="auto">
            <a:xfrm>
              <a:off x="2134485" y="3206177"/>
              <a:ext cx="177418" cy="177634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63" name="Oval 474"/>
            <p:cNvSpPr>
              <a:spLocks noChangeArrowheads="1"/>
            </p:cNvSpPr>
            <p:nvPr/>
          </p:nvSpPr>
          <p:spPr bwMode="auto">
            <a:xfrm>
              <a:off x="2311901" y="3247171"/>
              <a:ext cx="177418" cy="177634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64" name="Oval 475"/>
            <p:cNvSpPr>
              <a:spLocks noChangeArrowheads="1"/>
            </p:cNvSpPr>
            <p:nvPr/>
          </p:nvSpPr>
          <p:spPr bwMode="auto">
            <a:xfrm>
              <a:off x="1902477" y="3069536"/>
              <a:ext cx="177418" cy="177634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65" name="Oval 476"/>
            <p:cNvSpPr>
              <a:spLocks noChangeArrowheads="1"/>
            </p:cNvSpPr>
            <p:nvPr/>
          </p:nvSpPr>
          <p:spPr bwMode="auto">
            <a:xfrm>
              <a:off x="2093541" y="3055871"/>
              <a:ext cx="177418" cy="177634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66" name="Oval 477"/>
            <p:cNvSpPr>
              <a:spLocks noChangeArrowheads="1"/>
            </p:cNvSpPr>
            <p:nvPr/>
          </p:nvSpPr>
          <p:spPr bwMode="auto">
            <a:xfrm>
              <a:off x="2257312" y="3055872"/>
              <a:ext cx="177418" cy="177634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67" name="Oval 478"/>
            <p:cNvSpPr>
              <a:spLocks noChangeArrowheads="1"/>
            </p:cNvSpPr>
            <p:nvPr/>
          </p:nvSpPr>
          <p:spPr bwMode="auto">
            <a:xfrm>
              <a:off x="1904753" y="2907844"/>
              <a:ext cx="161496" cy="161693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68" name="Oval 479"/>
            <p:cNvSpPr>
              <a:spLocks noChangeArrowheads="1"/>
            </p:cNvSpPr>
            <p:nvPr/>
          </p:nvSpPr>
          <p:spPr bwMode="auto">
            <a:xfrm>
              <a:off x="2109464" y="2921508"/>
              <a:ext cx="161496" cy="161693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69" name="Oval 480"/>
            <p:cNvSpPr>
              <a:spLocks noChangeArrowheads="1"/>
            </p:cNvSpPr>
            <p:nvPr/>
          </p:nvSpPr>
          <p:spPr bwMode="auto">
            <a:xfrm>
              <a:off x="2300530" y="2907844"/>
              <a:ext cx="161496" cy="161693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70" name="Freeform 569"/>
            <p:cNvSpPr/>
            <p:nvPr/>
          </p:nvSpPr>
          <p:spPr>
            <a:xfrm>
              <a:off x="1858799" y="2875869"/>
              <a:ext cx="659606" cy="981075"/>
            </a:xfrm>
            <a:custGeom>
              <a:avLst/>
              <a:gdLst>
                <a:gd name="connsiteX0" fmla="*/ 0 w 659606"/>
                <a:gd name="connsiteY0" fmla="*/ 0 h 981075"/>
                <a:gd name="connsiteX1" fmla="*/ 0 w 659606"/>
                <a:gd name="connsiteY1" fmla="*/ 981075 h 981075"/>
                <a:gd name="connsiteX2" fmla="*/ 659606 w 659606"/>
                <a:gd name="connsiteY2" fmla="*/ 981075 h 981075"/>
                <a:gd name="connsiteX3" fmla="*/ 659606 w 659606"/>
                <a:gd name="connsiteY3" fmla="*/ 2382 h 98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9606" h="981075">
                  <a:moveTo>
                    <a:pt x="0" y="0"/>
                  </a:moveTo>
                  <a:lnTo>
                    <a:pt x="0" y="981075"/>
                  </a:lnTo>
                  <a:lnTo>
                    <a:pt x="659606" y="981075"/>
                  </a:lnTo>
                  <a:lnTo>
                    <a:pt x="659606" y="2382"/>
                  </a:lnTo>
                </a:path>
              </a:pathLst>
            </a:custGeom>
            <a:grpFill/>
            <a:ln w="28575">
              <a:solidFill>
                <a:srgbClr val="DC7D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2" name="Group 511"/>
          <p:cNvGrpSpPr/>
          <p:nvPr/>
        </p:nvGrpSpPr>
        <p:grpSpPr>
          <a:xfrm>
            <a:off x="7670356" y="2765364"/>
            <a:ext cx="659606" cy="981075"/>
            <a:chOff x="1858799" y="2875869"/>
            <a:chExt cx="659606" cy="981075"/>
          </a:xfrm>
          <a:noFill/>
        </p:grpSpPr>
        <p:sp>
          <p:nvSpPr>
            <p:cNvPr id="533" name="Oval 10"/>
            <p:cNvSpPr>
              <a:spLocks noChangeArrowheads="1"/>
            </p:cNvSpPr>
            <p:nvPr/>
          </p:nvSpPr>
          <p:spPr bwMode="auto">
            <a:xfrm>
              <a:off x="1875182" y="3657094"/>
              <a:ext cx="177418" cy="177634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34" name="Oval 11"/>
            <p:cNvSpPr>
              <a:spLocks noChangeArrowheads="1"/>
            </p:cNvSpPr>
            <p:nvPr/>
          </p:nvSpPr>
          <p:spPr bwMode="auto">
            <a:xfrm>
              <a:off x="2066247" y="3657094"/>
              <a:ext cx="177418" cy="177634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35" name="Oval 12"/>
            <p:cNvSpPr>
              <a:spLocks noChangeArrowheads="1"/>
            </p:cNvSpPr>
            <p:nvPr/>
          </p:nvSpPr>
          <p:spPr bwMode="auto">
            <a:xfrm>
              <a:off x="2257311" y="3657094"/>
              <a:ext cx="177418" cy="177634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36" name="Oval 13"/>
            <p:cNvSpPr>
              <a:spLocks noChangeArrowheads="1"/>
            </p:cNvSpPr>
            <p:nvPr/>
          </p:nvSpPr>
          <p:spPr bwMode="auto">
            <a:xfrm>
              <a:off x="1957067" y="3520453"/>
              <a:ext cx="177418" cy="177634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37" name="Oval 14"/>
            <p:cNvSpPr>
              <a:spLocks noChangeArrowheads="1"/>
            </p:cNvSpPr>
            <p:nvPr/>
          </p:nvSpPr>
          <p:spPr bwMode="auto">
            <a:xfrm>
              <a:off x="2134485" y="3506789"/>
              <a:ext cx="177418" cy="177634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38" name="Oval 15"/>
            <p:cNvSpPr>
              <a:spLocks noChangeArrowheads="1"/>
            </p:cNvSpPr>
            <p:nvPr/>
          </p:nvSpPr>
          <p:spPr bwMode="auto">
            <a:xfrm>
              <a:off x="2325549" y="3493125"/>
              <a:ext cx="177418" cy="177634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39" name="Oval 16"/>
            <p:cNvSpPr>
              <a:spLocks noChangeArrowheads="1"/>
            </p:cNvSpPr>
            <p:nvPr/>
          </p:nvSpPr>
          <p:spPr bwMode="auto">
            <a:xfrm>
              <a:off x="1888829" y="3370147"/>
              <a:ext cx="177418" cy="177634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40" name="Oval 17"/>
            <p:cNvSpPr>
              <a:spLocks noChangeArrowheads="1"/>
            </p:cNvSpPr>
            <p:nvPr/>
          </p:nvSpPr>
          <p:spPr bwMode="auto">
            <a:xfrm>
              <a:off x="2038951" y="3370147"/>
              <a:ext cx="177418" cy="177634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41" name="Oval 18"/>
            <p:cNvSpPr>
              <a:spLocks noChangeArrowheads="1"/>
            </p:cNvSpPr>
            <p:nvPr/>
          </p:nvSpPr>
          <p:spPr bwMode="auto">
            <a:xfrm>
              <a:off x="2243664" y="3356483"/>
              <a:ext cx="177418" cy="177634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42" name="Oval 472"/>
            <p:cNvSpPr>
              <a:spLocks noChangeArrowheads="1"/>
            </p:cNvSpPr>
            <p:nvPr/>
          </p:nvSpPr>
          <p:spPr bwMode="auto">
            <a:xfrm>
              <a:off x="1943419" y="3219842"/>
              <a:ext cx="177418" cy="177634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43" name="Oval 473"/>
            <p:cNvSpPr>
              <a:spLocks noChangeArrowheads="1"/>
            </p:cNvSpPr>
            <p:nvPr/>
          </p:nvSpPr>
          <p:spPr bwMode="auto">
            <a:xfrm>
              <a:off x="2134485" y="3206177"/>
              <a:ext cx="177418" cy="177634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44" name="Oval 474"/>
            <p:cNvSpPr>
              <a:spLocks noChangeArrowheads="1"/>
            </p:cNvSpPr>
            <p:nvPr/>
          </p:nvSpPr>
          <p:spPr bwMode="auto">
            <a:xfrm>
              <a:off x="2311901" y="3247171"/>
              <a:ext cx="177418" cy="177634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45" name="Oval 475"/>
            <p:cNvSpPr>
              <a:spLocks noChangeArrowheads="1"/>
            </p:cNvSpPr>
            <p:nvPr/>
          </p:nvSpPr>
          <p:spPr bwMode="auto">
            <a:xfrm>
              <a:off x="1902477" y="3069536"/>
              <a:ext cx="177418" cy="177634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46" name="Oval 476"/>
            <p:cNvSpPr>
              <a:spLocks noChangeArrowheads="1"/>
            </p:cNvSpPr>
            <p:nvPr/>
          </p:nvSpPr>
          <p:spPr bwMode="auto">
            <a:xfrm>
              <a:off x="2093541" y="3055871"/>
              <a:ext cx="177418" cy="177634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47" name="Oval 477"/>
            <p:cNvSpPr>
              <a:spLocks noChangeArrowheads="1"/>
            </p:cNvSpPr>
            <p:nvPr/>
          </p:nvSpPr>
          <p:spPr bwMode="auto">
            <a:xfrm>
              <a:off x="2257312" y="3055872"/>
              <a:ext cx="177418" cy="177634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48" name="Oval 478"/>
            <p:cNvSpPr>
              <a:spLocks noChangeArrowheads="1"/>
            </p:cNvSpPr>
            <p:nvPr/>
          </p:nvSpPr>
          <p:spPr bwMode="auto">
            <a:xfrm>
              <a:off x="1904753" y="2907844"/>
              <a:ext cx="161496" cy="161693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49" name="Oval 479"/>
            <p:cNvSpPr>
              <a:spLocks noChangeArrowheads="1"/>
            </p:cNvSpPr>
            <p:nvPr/>
          </p:nvSpPr>
          <p:spPr bwMode="auto">
            <a:xfrm>
              <a:off x="2109464" y="2921508"/>
              <a:ext cx="161496" cy="161693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50" name="Oval 480"/>
            <p:cNvSpPr>
              <a:spLocks noChangeArrowheads="1"/>
            </p:cNvSpPr>
            <p:nvPr/>
          </p:nvSpPr>
          <p:spPr bwMode="auto">
            <a:xfrm>
              <a:off x="2300530" y="2907844"/>
              <a:ext cx="161496" cy="161693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51" name="Freeform 550"/>
            <p:cNvSpPr/>
            <p:nvPr/>
          </p:nvSpPr>
          <p:spPr>
            <a:xfrm>
              <a:off x="1858799" y="2875869"/>
              <a:ext cx="659606" cy="981075"/>
            </a:xfrm>
            <a:custGeom>
              <a:avLst/>
              <a:gdLst>
                <a:gd name="connsiteX0" fmla="*/ 0 w 659606"/>
                <a:gd name="connsiteY0" fmla="*/ 0 h 981075"/>
                <a:gd name="connsiteX1" fmla="*/ 0 w 659606"/>
                <a:gd name="connsiteY1" fmla="*/ 981075 h 981075"/>
                <a:gd name="connsiteX2" fmla="*/ 659606 w 659606"/>
                <a:gd name="connsiteY2" fmla="*/ 981075 h 981075"/>
                <a:gd name="connsiteX3" fmla="*/ 659606 w 659606"/>
                <a:gd name="connsiteY3" fmla="*/ 2382 h 98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9606" h="981075">
                  <a:moveTo>
                    <a:pt x="0" y="0"/>
                  </a:moveTo>
                  <a:lnTo>
                    <a:pt x="0" y="981075"/>
                  </a:lnTo>
                  <a:lnTo>
                    <a:pt x="659606" y="981075"/>
                  </a:lnTo>
                  <a:lnTo>
                    <a:pt x="659606" y="2382"/>
                  </a:lnTo>
                </a:path>
              </a:pathLst>
            </a:custGeom>
            <a:grpFill/>
            <a:ln w="28575">
              <a:solidFill>
                <a:srgbClr val="DC7D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3" name="Group 512"/>
          <p:cNvGrpSpPr/>
          <p:nvPr/>
        </p:nvGrpSpPr>
        <p:grpSpPr>
          <a:xfrm>
            <a:off x="8396283" y="2768481"/>
            <a:ext cx="659606" cy="981075"/>
            <a:chOff x="1858799" y="2875869"/>
            <a:chExt cx="659606" cy="981075"/>
          </a:xfrm>
          <a:noFill/>
        </p:grpSpPr>
        <p:sp>
          <p:nvSpPr>
            <p:cNvPr id="514" name="Oval 10"/>
            <p:cNvSpPr>
              <a:spLocks noChangeArrowheads="1"/>
            </p:cNvSpPr>
            <p:nvPr/>
          </p:nvSpPr>
          <p:spPr bwMode="auto">
            <a:xfrm>
              <a:off x="1875182" y="3657094"/>
              <a:ext cx="177418" cy="177634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15" name="Oval 11"/>
            <p:cNvSpPr>
              <a:spLocks noChangeArrowheads="1"/>
            </p:cNvSpPr>
            <p:nvPr/>
          </p:nvSpPr>
          <p:spPr bwMode="auto">
            <a:xfrm>
              <a:off x="2066247" y="3657094"/>
              <a:ext cx="177418" cy="177634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16" name="Oval 12"/>
            <p:cNvSpPr>
              <a:spLocks noChangeArrowheads="1"/>
            </p:cNvSpPr>
            <p:nvPr/>
          </p:nvSpPr>
          <p:spPr bwMode="auto">
            <a:xfrm>
              <a:off x="2257311" y="3657094"/>
              <a:ext cx="177418" cy="177634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17" name="Oval 13"/>
            <p:cNvSpPr>
              <a:spLocks noChangeArrowheads="1"/>
            </p:cNvSpPr>
            <p:nvPr/>
          </p:nvSpPr>
          <p:spPr bwMode="auto">
            <a:xfrm>
              <a:off x="1957067" y="3520453"/>
              <a:ext cx="177418" cy="177634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18" name="Oval 14"/>
            <p:cNvSpPr>
              <a:spLocks noChangeArrowheads="1"/>
            </p:cNvSpPr>
            <p:nvPr/>
          </p:nvSpPr>
          <p:spPr bwMode="auto">
            <a:xfrm>
              <a:off x="2134485" y="3506789"/>
              <a:ext cx="177418" cy="177634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19" name="Oval 15"/>
            <p:cNvSpPr>
              <a:spLocks noChangeArrowheads="1"/>
            </p:cNvSpPr>
            <p:nvPr/>
          </p:nvSpPr>
          <p:spPr bwMode="auto">
            <a:xfrm>
              <a:off x="2325549" y="3493125"/>
              <a:ext cx="177418" cy="177634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20" name="Oval 16"/>
            <p:cNvSpPr>
              <a:spLocks noChangeArrowheads="1"/>
            </p:cNvSpPr>
            <p:nvPr/>
          </p:nvSpPr>
          <p:spPr bwMode="auto">
            <a:xfrm>
              <a:off x="1888829" y="3370147"/>
              <a:ext cx="177418" cy="177634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21" name="Oval 17"/>
            <p:cNvSpPr>
              <a:spLocks noChangeArrowheads="1"/>
            </p:cNvSpPr>
            <p:nvPr/>
          </p:nvSpPr>
          <p:spPr bwMode="auto">
            <a:xfrm>
              <a:off x="2038951" y="3370147"/>
              <a:ext cx="177418" cy="177634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22" name="Oval 18"/>
            <p:cNvSpPr>
              <a:spLocks noChangeArrowheads="1"/>
            </p:cNvSpPr>
            <p:nvPr/>
          </p:nvSpPr>
          <p:spPr bwMode="auto">
            <a:xfrm>
              <a:off x="2243664" y="3356483"/>
              <a:ext cx="177418" cy="177634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23" name="Oval 472"/>
            <p:cNvSpPr>
              <a:spLocks noChangeArrowheads="1"/>
            </p:cNvSpPr>
            <p:nvPr/>
          </p:nvSpPr>
          <p:spPr bwMode="auto">
            <a:xfrm>
              <a:off x="1943419" y="3219842"/>
              <a:ext cx="177418" cy="177634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24" name="Oval 473"/>
            <p:cNvSpPr>
              <a:spLocks noChangeArrowheads="1"/>
            </p:cNvSpPr>
            <p:nvPr/>
          </p:nvSpPr>
          <p:spPr bwMode="auto">
            <a:xfrm>
              <a:off x="2134485" y="3206177"/>
              <a:ext cx="177418" cy="177634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25" name="Oval 474"/>
            <p:cNvSpPr>
              <a:spLocks noChangeArrowheads="1"/>
            </p:cNvSpPr>
            <p:nvPr/>
          </p:nvSpPr>
          <p:spPr bwMode="auto">
            <a:xfrm>
              <a:off x="2311901" y="3247171"/>
              <a:ext cx="177418" cy="177634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26" name="Oval 475"/>
            <p:cNvSpPr>
              <a:spLocks noChangeArrowheads="1"/>
            </p:cNvSpPr>
            <p:nvPr/>
          </p:nvSpPr>
          <p:spPr bwMode="auto">
            <a:xfrm>
              <a:off x="1902477" y="3069536"/>
              <a:ext cx="177418" cy="177634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27" name="Oval 476"/>
            <p:cNvSpPr>
              <a:spLocks noChangeArrowheads="1"/>
            </p:cNvSpPr>
            <p:nvPr/>
          </p:nvSpPr>
          <p:spPr bwMode="auto">
            <a:xfrm>
              <a:off x="2093541" y="3055871"/>
              <a:ext cx="177418" cy="177634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28" name="Oval 477"/>
            <p:cNvSpPr>
              <a:spLocks noChangeArrowheads="1"/>
            </p:cNvSpPr>
            <p:nvPr/>
          </p:nvSpPr>
          <p:spPr bwMode="auto">
            <a:xfrm>
              <a:off x="2257312" y="3055872"/>
              <a:ext cx="177418" cy="177634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29" name="Oval 478"/>
            <p:cNvSpPr>
              <a:spLocks noChangeArrowheads="1"/>
            </p:cNvSpPr>
            <p:nvPr/>
          </p:nvSpPr>
          <p:spPr bwMode="auto">
            <a:xfrm>
              <a:off x="1904753" y="2907844"/>
              <a:ext cx="161496" cy="161693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30" name="Oval 479"/>
            <p:cNvSpPr>
              <a:spLocks noChangeArrowheads="1"/>
            </p:cNvSpPr>
            <p:nvPr/>
          </p:nvSpPr>
          <p:spPr bwMode="auto">
            <a:xfrm>
              <a:off x="2109464" y="2921508"/>
              <a:ext cx="161496" cy="161693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31" name="Oval 480"/>
            <p:cNvSpPr>
              <a:spLocks noChangeArrowheads="1"/>
            </p:cNvSpPr>
            <p:nvPr/>
          </p:nvSpPr>
          <p:spPr bwMode="auto">
            <a:xfrm>
              <a:off x="2300530" y="2907844"/>
              <a:ext cx="161496" cy="161693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32" name="Freeform 531"/>
            <p:cNvSpPr/>
            <p:nvPr/>
          </p:nvSpPr>
          <p:spPr>
            <a:xfrm>
              <a:off x="1858799" y="2875869"/>
              <a:ext cx="659606" cy="981075"/>
            </a:xfrm>
            <a:custGeom>
              <a:avLst/>
              <a:gdLst>
                <a:gd name="connsiteX0" fmla="*/ 0 w 659606"/>
                <a:gd name="connsiteY0" fmla="*/ 0 h 981075"/>
                <a:gd name="connsiteX1" fmla="*/ 0 w 659606"/>
                <a:gd name="connsiteY1" fmla="*/ 981075 h 981075"/>
                <a:gd name="connsiteX2" fmla="*/ 659606 w 659606"/>
                <a:gd name="connsiteY2" fmla="*/ 981075 h 981075"/>
                <a:gd name="connsiteX3" fmla="*/ 659606 w 659606"/>
                <a:gd name="connsiteY3" fmla="*/ 2382 h 98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9606" h="981075">
                  <a:moveTo>
                    <a:pt x="0" y="0"/>
                  </a:moveTo>
                  <a:lnTo>
                    <a:pt x="0" y="981075"/>
                  </a:lnTo>
                  <a:lnTo>
                    <a:pt x="659606" y="981075"/>
                  </a:lnTo>
                  <a:lnTo>
                    <a:pt x="659606" y="2382"/>
                  </a:lnTo>
                </a:path>
              </a:pathLst>
            </a:custGeom>
            <a:grpFill/>
            <a:ln w="28575">
              <a:solidFill>
                <a:srgbClr val="DC7D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129635" y="5183306"/>
            <a:ext cx="659606" cy="981075"/>
            <a:chOff x="5129635" y="5183306"/>
            <a:chExt cx="659606" cy="981075"/>
          </a:xfrm>
        </p:grpSpPr>
        <p:sp>
          <p:nvSpPr>
            <p:cNvPr id="710" name="Oval 10"/>
            <p:cNvSpPr>
              <a:spLocks noChangeArrowheads="1"/>
            </p:cNvSpPr>
            <p:nvPr/>
          </p:nvSpPr>
          <p:spPr bwMode="auto">
            <a:xfrm>
              <a:off x="5146018" y="5964531"/>
              <a:ext cx="177418" cy="177634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711" name="Oval 11"/>
            <p:cNvSpPr>
              <a:spLocks noChangeArrowheads="1"/>
            </p:cNvSpPr>
            <p:nvPr/>
          </p:nvSpPr>
          <p:spPr bwMode="auto">
            <a:xfrm>
              <a:off x="5337083" y="5964531"/>
              <a:ext cx="177418" cy="177634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712" name="Oval 12"/>
            <p:cNvSpPr>
              <a:spLocks noChangeArrowheads="1"/>
            </p:cNvSpPr>
            <p:nvPr/>
          </p:nvSpPr>
          <p:spPr bwMode="auto">
            <a:xfrm>
              <a:off x="5528147" y="5964531"/>
              <a:ext cx="177418" cy="177634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713" name="Oval 13"/>
            <p:cNvSpPr>
              <a:spLocks noChangeArrowheads="1"/>
            </p:cNvSpPr>
            <p:nvPr/>
          </p:nvSpPr>
          <p:spPr bwMode="auto">
            <a:xfrm>
              <a:off x="5227903" y="5827890"/>
              <a:ext cx="177418" cy="177634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714" name="Oval 14"/>
            <p:cNvSpPr>
              <a:spLocks noChangeArrowheads="1"/>
            </p:cNvSpPr>
            <p:nvPr/>
          </p:nvSpPr>
          <p:spPr bwMode="auto">
            <a:xfrm>
              <a:off x="5405321" y="5814226"/>
              <a:ext cx="177418" cy="177634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715" name="Oval 15"/>
            <p:cNvSpPr>
              <a:spLocks noChangeArrowheads="1"/>
            </p:cNvSpPr>
            <p:nvPr/>
          </p:nvSpPr>
          <p:spPr bwMode="auto">
            <a:xfrm>
              <a:off x="5596385" y="5800562"/>
              <a:ext cx="177418" cy="177634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716" name="Oval 16"/>
            <p:cNvSpPr>
              <a:spLocks noChangeArrowheads="1"/>
            </p:cNvSpPr>
            <p:nvPr/>
          </p:nvSpPr>
          <p:spPr bwMode="auto">
            <a:xfrm>
              <a:off x="5159665" y="5677584"/>
              <a:ext cx="177418" cy="177634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717" name="Oval 17"/>
            <p:cNvSpPr>
              <a:spLocks noChangeArrowheads="1"/>
            </p:cNvSpPr>
            <p:nvPr/>
          </p:nvSpPr>
          <p:spPr bwMode="auto">
            <a:xfrm>
              <a:off x="5309787" y="5677584"/>
              <a:ext cx="177418" cy="177634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718" name="Oval 18"/>
            <p:cNvSpPr>
              <a:spLocks noChangeArrowheads="1"/>
            </p:cNvSpPr>
            <p:nvPr/>
          </p:nvSpPr>
          <p:spPr bwMode="auto">
            <a:xfrm>
              <a:off x="5514500" y="5663920"/>
              <a:ext cx="177418" cy="177634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719" name="Oval 472"/>
            <p:cNvSpPr>
              <a:spLocks noChangeArrowheads="1"/>
            </p:cNvSpPr>
            <p:nvPr/>
          </p:nvSpPr>
          <p:spPr bwMode="auto">
            <a:xfrm>
              <a:off x="5214255" y="5527279"/>
              <a:ext cx="177418" cy="177634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720" name="Oval 473"/>
            <p:cNvSpPr>
              <a:spLocks noChangeArrowheads="1"/>
            </p:cNvSpPr>
            <p:nvPr/>
          </p:nvSpPr>
          <p:spPr bwMode="auto">
            <a:xfrm>
              <a:off x="5405321" y="5513614"/>
              <a:ext cx="177418" cy="177634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721" name="Oval 474"/>
            <p:cNvSpPr>
              <a:spLocks noChangeArrowheads="1"/>
            </p:cNvSpPr>
            <p:nvPr/>
          </p:nvSpPr>
          <p:spPr bwMode="auto">
            <a:xfrm>
              <a:off x="5582737" y="5554608"/>
              <a:ext cx="177418" cy="177634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722" name="Oval 475"/>
            <p:cNvSpPr>
              <a:spLocks noChangeArrowheads="1"/>
            </p:cNvSpPr>
            <p:nvPr/>
          </p:nvSpPr>
          <p:spPr bwMode="auto">
            <a:xfrm>
              <a:off x="5173313" y="5376973"/>
              <a:ext cx="177418" cy="177634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723" name="Oval 476"/>
            <p:cNvSpPr>
              <a:spLocks noChangeArrowheads="1"/>
            </p:cNvSpPr>
            <p:nvPr/>
          </p:nvSpPr>
          <p:spPr bwMode="auto">
            <a:xfrm>
              <a:off x="5364377" y="5363308"/>
              <a:ext cx="177418" cy="177634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724" name="Oval 477"/>
            <p:cNvSpPr>
              <a:spLocks noChangeArrowheads="1"/>
            </p:cNvSpPr>
            <p:nvPr/>
          </p:nvSpPr>
          <p:spPr bwMode="auto">
            <a:xfrm>
              <a:off x="5528148" y="5363309"/>
              <a:ext cx="177418" cy="177634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725" name="Oval 478"/>
            <p:cNvSpPr>
              <a:spLocks noChangeArrowheads="1"/>
            </p:cNvSpPr>
            <p:nvPr/>
          </p:nvSpPr>
          <p:spPr bwMode="auto">
            <a:xfrm>
              <a:off x="5175589" y="5215281"/>
              <a:ext cx="161496" cy="161693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726" name="Oval 479"/>
            <p:cNvSpPr>
              <a:spLocks noChangeArrowheads="1"/>
            </p:cNvSpPr>
            <p:nvPr/>
          </p:nvSpPr>
          <p:spPr bwMode="auto">
            <a:xfrm>
              <a:off x="5380300" y="5228945"/>
              <a:ext cx="161496" cy="161693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727" name="Oval 480"/>
            <p:cNvSpPr>
              <a:spLocks noChangeArrowheads="1"/>
            </p:cNvSpPr>
            <p:nvPr/>
          </p:nvSpPr>
          <p:spPr bwMode="auto">
            <a:xfrm>
              <a:off x="5571366" y="5215281"/>
              <a:ext cx="161496" cy="161693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728" name="Freeform 727"/>
            <p:cNvSpPr/>
            <p:nvPr/>
          </p:nvSpPr>
          <p:spPr>
            <a:xfrm>
              <a:off x="5129635" y="5183306"/>
              <a:ext cx="659606" cy="981075"/>
            </a:xfrm>
            <a:custGeom>
              <a:avLst/>
              <a:gdLst>
                <a:gd name="connsiteX0" fmla="*/ 0 w 659606"/>
                <a:gd name="connsiteY0" fmla="*/ 0 h 981075"/>
                <a:gd name="connsiteX1" fmla="*/ 0 w 659606"/>
                <a:gd name="connsiteY1" fmla="*/ 981075 h 981075"/>
                <a:gd name="connsiteX2" fmla="*/ 659606 w 659606"/>
                <a:gd name="connsiteY2" fmla="*/ 981075 h 981075"/>
                <a:gd name="connsiteX3" fmla="*/ 659606 w 659606"/>
                <a:gd name="connsiteY3" fmla="*/ 2382 h 98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9606" h="981075">
                  <a:moveTo>
                    <a:pt x="0" y="0"/>
                  </a:moveTo>
                  <a:lnTo>
                    <a:pt x="0" y="981075"/>
                  </a:lnTo>
                  <a:lnTo>
                    <a:pt x="659606" y="981075"/>
                  </a:lnTo>
                  <a:lnTo>
                    <a:pt x="659606" y="2382"/>
                  </a:lnTo>
                </a:path>
              </a:pathLst>
            </a:custGeom>
            <a:noFill/>
            <a:ln w="28575">
              <a:solidFill>
                <a:srgbClr val="DC7D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606415" y="5319564"/>
                <a:ext cx="1634230" cy="8182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=0.83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415" y="5319564"/>
                <a:ext cx="1634230" cy="81823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5013631" y="4889499"/>
            <a:ext cx="891516" cy="15915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539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% Response Charts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9460029"/>
              </p:ext>
            </p:extLst>
          </p:nvPr>
        </p:nvGraphicFramePr>
        <p:xfrm>
          <a:off x="2208363" y="1797177"/>
          <a:ext cx="7799658" cy="47019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85375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Gathering Data for 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the tools available, creating multiple models of a given phenomenon is generally easy to accomplish</a:t>
            </a:r>
          </a:p>
          <a:p>
            <a:r>
              <a:rPr lang="en-US" dirty="0"/>
              <a:t>In order to maximize the utility of our data mining efforts, we must choose the “best” model</a:t>
            </a:r>
          </a:p>
          <a:p>
            <a:r>
              <a:rPr lang="en-US" dirty="0"/>
              <a:t>There are multiple methods commonly used to gather data for the evaluation of classification models</a:t>
            </a:r>
          </a:p>
          <a:p>
            <a:pPr lvl="1"/>
            <a:r>
              <a:rPr lang="en-US" dirty="0"/>
              <a:t>Hold out</a:t>
            </a:r>
          </a:p>
          <a:p>
            <a:pPr lvl="1"/>
            <a:r>
              <a:rPr lang="en-US" dirty="0"/>
              <a:t>Cross validation</a:t>
            </a:r>
          </a:p>
          <a:p>
            <a:pPr lvl="1"/>
            <a:r>
              <a:rPr lang="en-US" dirty="0"/>
              <a:t>Bootstrapping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4200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Oval 328"/>
          <p:cNvSpPr/>
          <p:nvPr/>
        </p:nvSpPr>
        <p:spPr>
          <a:xfrm>
            <a:off x="1736710" y="5232981"/>
            <a:ext cx="840381" cy="1053519"/>
          </a:xfrm>
          <a:prstGeom prst="ellipse">
            <a:avLst/>
          </a:prstGeom>
          <a:solidFill>
            <a:srgbClr val="DC7D01">
              <a:alpha val="4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% Captured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329486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%Captured Response </a:t>
            </a:r>
            <a:r>
              <a:rPr lang="en-US" dirty="0"/>
              <a:t>shows you what percentage of all target cases (defaulters, donors, etc.) are “captured” by each bin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example, 37.5% of all defaulters may have been captured  by the first bin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864661" y="2757886"/>
            <a:ext cx="7191228" cy="991670"/>
            <a:chOff x="1864661" y="2757886"/>
            <a:chExt cx="7191228" cy="991670"/>
          </a:xfrm>
        </p:grpSpPr>
        <p:grpSp>
          <p:nvGrpSpPr>
            <p:cNvPr id="504" name="Group 503"/>
            <p:cNvGrpSpPr/>
            <p:nvPr/>
          </p:nvGrpSpPr>
          <p:grpSpPr>
            <a:xfrm>
              <a:off x="1864661" y="2757886"/>
              <a:ext cx="659606" cy="981075"/>
              <a:chOff x="1858799" y="2875869"/>
              <a:chExt cx="659606" cy="981075"/>
            </a:xfrm>
          </p:grpSpPr>
          <p:sp>
            <p:nvSpPr>
              <p:cNvPr id="685" name="Oval 10"/>
              <p:cNvSpPr>
                <a:spLocks noChangeArrowheads="1"/>
              </p:cNvSpPr>
              <p:nvPr/>
            </p:nvSpPr>
            <p:spPr bwMode="auto">
              <a:xfrm>
                <a:off x="1875182" y="3657094"/>
                <a:ext cx="177418" cy="177634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86" name="Oval 11"/>
              <p:cNvSpPr>
                <a:spLocks noChangeArrowheads="1"/>
              </p:cNvSpPr>
              <p:nvPr/>
            </p:nvSpPr>
            <p:spPr bwMode="auto">
              <a:xfrm>
                <a:off x="2066247" y="3657094"/>
                <a:ext cx="177418" cy="177634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87" name="Oval 12"/>
              <p:cNvSpPr>
                <a:spLocks noChangeArrowheads="1"/>
              </p:cNvSpPr>
              <p:nvPr/>
            </p:nvSpPr>
            <p:spPr bwMode="auto">
              <a:xfrm>
                <a:off x="2257311" y="3657094"/>
                <a:ext cx="177418" cy="177634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88" name="Oval 13"/>
              <p:cNvSpPr>
                <a:spLocks noChangeArrowheads="1"/>
              </p:cNvSpPr>
              <p:nvPr/>
            </p:nvSpPr>
            <p:spPr bwMode="auto">
              <a:xfrm>
                <a:off x="1957067" y="3520453"/>
                <a:ext cx="177418" cy="177634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89" name="Oval 14"/>
              <p:cNvSpPr>
                <a:spLocks noChangeArrowheads="1"/>
              </p:cNvSpPr>
              <p:nvPr/>
            </p:nvSpPr>
            <p:spPr bwMode="auto">
              <a:xfrm>
                <a:off x="2134485" y="3506789"/>
                <a:ext cx="177418" cy="177634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90" name="Oval 15"/>
              <p:cNvSpPr>
                <a:spLocks noChangeArrowheads="1"/>
              </p:cNvSpPr>
              <p:nvPr/>
            </p:nvSpPr>
            <p:spPr bwMode="auto">
              <a:xfrm>
                <a:off x="2325549" y="3493125"/>
                <a:ext cx="177418" cy="177634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91" name="Oval 16"/>
              <p:cNvSpPr>
                <a:spLocks noChangeArrowheads="1"/>
              </p:cNvSpPr>
              <p:nvPr/>
            </p:nvSpPr>
            <p:spPr bwMode="auto">
              <a:xfrm>
                <a:off x="1888829" y="3370147"/>
                <a:ext cx="177418" cy="177634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92" name="Oval 17"/>
              <p:cNvSpPr>
                <a:spLocks noChangeArrowheads="1"/>
              </p:cNvSpPr>
              <p:nvPr/>
            </p:nvSpPr>
            <p:spPr bwMode="auto">
              <a:xfrm>
                <a:off x="2038951" y="3370147"/>
                <a:ext cx="177418" cy="177634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93" name="Oval 18"/>
              <p:cNvSpPr>
                <a:spLocks noChangeArrowheads="1"/>
              </p:cNvSpPr>
              <p:nvPr/>
            </p:nvSpPr>
            <p:spPr bwMode="auto">
              <a:xfrm>
                <a:off x="2243664" y="3356483"/>
                <a:ext cx="177418" cy="177634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94" name="Oval 472"/>
              <p:cNvSpPr>
                <a:spLocks noChangeArrowheads="1"/>
              </p:cNvSpPr>
              <p:nvPr/>
            </p:nvSpPr>
            <p:spPr bwMode="auto">
              <a:xfrm>
                <a:off x="1943419" y="3219842"/>
                <a:ext cx="177418" cy="177634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95" name="Oval 473"/>
              <p:cNvSpPr>
                <a:spLocks noChangeArrowheads="1"/>
              </p:cNvSpPr>
              <p:nvPr/>
            </p:nvSpPr>
            <p:spPr bwMode="auto">
              <a:xfrm>
                <a:off x="2134485" y="3206177"/>
                <a:ext cx="177418" cy="177634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96" name="Oval 474"/>
              <p:cNvSpPr>
                <a:spLocks noChangeArrowheads="1"/>
              </p:cNvSpPr>
              <p:nvPr/>
            </p:nvSpPr>
            <p:spPr bwMode="auto">
              <a:xfrm>
                <a:off x="2311901" y="3247171"/>
                <a:ext cx="177418" cy="177634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97" name="Oval 475"/>
              <p:cNvSpPr>
                <a:spLocks noChangeArrowheads="1"/>
              </p:cNvSpPr>
              <p:nvPr/>
            </p:nvSpPr>
            <p:spPr bwMode="auto">
              <a:xfrm>
                <a:off x="1902477" y="3069536"/>
                <a:ext cx="177418" cy="177634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98" name="Oval 476"/>
              <p:cNvSpPr>
                <a:spLocks noChangeArrowheads="1"/>
              </p:cNvSpPr>
              <p:nvPr/>
            </p:nvSpPr>
            <p:spPr bwMode="auto">
              <a:xfrm>
                <a:off x="2093541" y="3055871"/>
                <a:ext cx="177418" cy="177634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99" name="Oval 477"/>
              <p:cNvSpPr>
                <a:spLocks noChangeArrowheads="1"/>
              </p:cNvSpPr>
              <p:nvPr/>
            </p:nvSpPr>
            <p:spPr bwMode="auto">
              <a:xfrm>
                <a:off x="2257312" y="3055872"/>
                <a:ext cx="177418" cy="177634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700" name="Oval 478"/>
              <p:cNvSpPr>
                <a:spLocks noChangeArrowheads="1"/>
              </p:cNvSpPr>
              <p:nvPr/>
            </p:nvSpPr>
            <p:spPr bwMode="auto">
              <a:xfrm>
                <a:off x="1904753" y="2907844"/>
                <a:ext cx="161496" cy="161693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701" name="Oval 479"/>
              <p:cNvSpPr>
                <a:spLocks noChangeArrowheads="1"/>
              </p:cNvSpPr>
              <p:nvPr/>
            </p:nvSpPr>
            <p:spPr bwMode="auto">
              <a:xfrm>
                <a:off x="2109464" y="2921508"/>
                <a:ext cx="161496" cy="161693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702" name="Oval 480"/>
              <p:cNvSpPr>
                <a:spLocks noChangeArrowheads="1"/>
              </p:cNvSpPr>
              <p:nvPr/>
            </p:nvSpPr>
            <p:spPr bwMode="auto">
              <a:xfrm>
                <a:off x="2300530" y="2907844"/>
                <a:ext cx="161496" cy="161693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703" name="Freeform 702"/>
              <p:cNvSpPr/>
              <p:nvPr/>
            </p:nvSpPr>
            <p:spPr>
              <a:xfrm>
                <a:off x="1858799" y="2875869"/>
                <a:ext cx="659606" cy="981075"/>
              </a:xfrm>
              <a:custGeom>
                <a:avLst/>
                <a:gdLst>
                  <a:gd name="connsiteX0" fmla="*/ 0 w 659606"/>
                  <a:gd name="connsiteY0" fmla="*/ 0 h 981075"/>
                  <a:gd name="connsiteX1" fmla="*/ 0 w 659606"/>
                  <a:gd name="connsiteY1" fmla="*/ 981075 h 981075"/>
                  <a:gd name="connsiteX2" fmla="*/ 659606 w 659606"/>
                  <a:gd name="connsiteY2" fmla="*/ 981075 h 981075"/>
                  <a:gd name="connsiteX3" fmla="*/ 659606 w 659606"/>
                  <a:gd name="connsiteY3" fmla="*/ 2382 h 981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9606" h="981075">
                    <a:moveTo>
                      <a:pt x="0" y="0"/>
                    </a:moveTo>
                    <a:lnTo>
                      <a:pt x="0" y="981075"/>
                    </a:lnTo>
                    <a:lnTo>
                      <a:pt x="659606" y="981075"/>
                    </a:lnTo>
                    <a:lnTo>
                      <a:pt x="659606" y="2382"/>
                    </a:lnTo>
                  </a:path>
                </a:pathLst>
              </a:custGeom>
              <a:noFill/>
              <a:ln w="28575">
                <a:solidFill>
                  <a:srgbClr val="DC7D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5" name="Group 504"/>
            <p:cNvGrpSpPr/>
            <p:nvPr/>
          </p:nvGrpSpPr>
          <p:grpSpPr>
            <a:xfrm>
              <a:off x="2587091" y="2761626"/>
              <a:ext cx="659606" cy="981075"/>
              <a:chOff x="2581229" y="2879609"/>
              <a:chExt cx="659606" cy="981075"/>
            </a:xfrm>
          </p:grpSpPr>
          <p:sp>
            <p:nvSpPr>
              <p:cNvPr id="666" name="Oval 10"/>
              <p:cNvSpPr>
                <a:spLocks noChangeArrowheads="1"/>
              </p:cNvSpPr>
              <p:nvPr/>
            </p:nvSpPr>
            <p:spPr bwMode="auto">
              <a:xfrm>
                <a:off x="2597612" y="3660834"/>
                <a:ext cx="177418" cy="177634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67" name="Oval 11"/>
              <p:cNvSpPr>
                <a:spLocks noChangeArrowheads="1"/>
              </p:cNvSpPr>
              <p:nvPr/>
            </p:nvSpPr>
            <p:spPr bwMode="auto">
              <a:xfrm>
                <a:off x="2788677" y="3660834"/>
                <a:ext cx="177418" cy="177634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68" name="Oval 12"/>
              <p:cNvSpPr>
                <a:spLocks noChangeArrowheads="1"/>
              </p:cNvSpPr>
              <p:nvPr/>
            </p:nvSpPr>
            <p:spPr bwMode="auto">
              <a:xfrm>
                <a:off x="2979741" y="3660834"/>
                <a:ext cx="177418" cy="177634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69" name="Oval 13"/>
              <p:cNvSpPr>
                <a:spLocks noChangeArrowheads="1"/>
              </p:cNvSpPr>
              <p:nvPr/>
            </p:nvSpPr>
            <p:spPr bwMode="auto">
              <a:xfrm>
                <a:off x="2679497" y="3524193"/>
                <a:ext cx="177418" cy="177634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70" name="Oval 14"/>
              <p:cNvSpPr>
                <a:spLocks noChangeArrowheads="1"/>
              </p:cNvSpPr>
              <p:nvPr/>
            </p:nvSpPr>
            <p:spPr bwMode="auto">
              <a:xfrm>
                <a:off x="2856915" y="3510529"/>
                <a:ext cx="177418" cy="177634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71" name="Oval 15"/>
              <p:cNvSpPr>
                <a:spLocks noChangeArrowheads="1"/>
              </p:cNvSpPr>
              <p:nvPr/>
            </p:nvSpPr>
            <p:spPr bwMode="auto">
              <a:xfrm>
                <a:off x="3047979" y="3496865"/>
                <a:ext cx="177418" cy="177634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72" name="Oval 16"/>
              <p:cNvSpPr>
                <a:spLocks noChangeArrowheads="1"/>
              </p:cNvSpPr>
              <p:nvPr/>
            </p:nvSpPr>
            <p:spPr bwMode="auto">
              <a:xfrm>
                <a:off x="2611259" y="3373887"/>
                <a:ext cx="177418" cy="177634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73" name="Oval 17"/>
              <p:cNvSpPr>
                <a:spLocks noChangeArrowheads="1"/>
              </p:cNvSpPr>
              <p:nvPr/>
            </p:nvSpPr>
            <p:spPr bwMode="auto">
              <a:xfrm>
                <a:off x="2761381" y="3373887"/>
                <a:ext cx="177418" cy="177634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74" name="Oval 18"/>
              <p:cNvSpPr>
                <a:spLocks noChangeArrowheads="1"/>
              </p:cNvSpPr>
              <p:nvPr/>
            </p:nvSpPr>
            <p:spPr bwMode="auto">
              <a:xfrm>
                <a:off x="2966094" y="3360223"/>
                <a:ext cx="177418" cy="177634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75" name="Oval 472"/>
              <p:cNvSpPr>
                <a:spLocks noChangeArrowheads="1"/>
              </p:cNvSpPr>
              <p:nvPr/>
            </p:nvSpPr>
            <p:spPr bwMode="auto">
              <a:xfrm>
                <a:off x="2665849" y="3223582"/>
                <a:ext cx="177418" cy="177634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76" name="Oval 473"/>
              <p:cNvSpPr>
                <a:spLocks noChangeArrowheads="1"/>
              </p:cNvSpPr>
              <p:nvPr/>
            </p:nvSpPr>
            <p:spPr bwMode="auto">
              <a:xfrm>
                <a:off x="2856915" y="3209917"/>
                <a:ext cx="177418" cy="177634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77" name="Oval 474"/>
              <p:cNvSpPr>
                <a:spLocks noChangeArrowheads="1"/>
              </p:cNvSpPr>
              <p:nvPr/>
            </p:nvSpPr>
            <p:spPr bwMode="auto">
              <a:xfrm>
                <a:off x="3034331" y="3250911"/>
                <a:ext cx="177418" cy="177634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78" name="Oval 475"/>
              <p:cNvSpPr>
                <a:spLocks noChangeArrowheads="1"/>
              </p:cNvSpPr>
              <p:nvPr/>
            </p:nvSpPr>
            <p:spPr bwMode="auto">
              <a:xfrm>
                <a:off x="2624907" y="3073276"/>
                <a:ext cx="177418" cy="177634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79" name="Oval 476"/>
              <p:cNvSpPr>
                <a:spLocks noChangeArrowheads="1"/>
              </p:cNvSpPr>
              <p:nvPr/>
            </p:nvSpPr>
            <p:spPr bwMode="auto">
              <a:xfrm>
                <a:off x="2815971" y="3059611"/>
                <a:ext cx="177418" cy="177634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80" name="Oval 477"/>
              <p:cNvSpPr>
                <a:spLocks noChangeArrowheads="1"/>
              </p:cNvSpPr>
              <p:nvPr/>
            </p:nvSpPr>
            <p:spPr bwMode="auto">
              <a:xfrm>
                <a:off x="2979742" y="3059612"/>
                <a:ext cx="177418" cy="177634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81" name="Oval 478"/>
              <p:cNvSpPr>
                <a:spLocks noChangeArrowheads="1"/>
              </p:cNvSpPr>
              <p:nvPr/>
            </p:nvSpPr>
            <p:spPr bwMode="auto">
              <a:xfrm>
                <a:off x="2627183" y="2911584"/>
                <a:ext cx="161496" cy="161693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82" name="Oval 479"/>
              <p:cNvSpPr>
                <a:spLocks noChangeArrowheads="1"/>
              </p:cNvSpPr>
              <p:nvPr/>
            </p:nvSpPr>
            <p:spPr bwMode="auto">
              <a:xfrm>
                <a:off x="2831894" y="2925248"/>
                <a:ext cx="161496" cy="161693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83" name="Oval 480"/>
              <p:cNvSpPr>
                <a:spLocks noChangeArrowheads="1"/>
              </p:cNvSpPr>
              <p:nvPr/>
            </p:nvSpPr>
            <p:spPr bwMode="auto">
              <a:xfrm>
                <a:off x="3022960" y="2911584"/>
                <a:ext cx="161496" cy="161693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84" name="Freeform 683"/>
              <p:cNvSpPr/>
              <p:nvPr/>
            </p:nvSpPr>
            <p:spPr>
              <a:xfrm>
                <a:off x="2581229" y="2879609"/>
                <a:ext cx="659606" cy="981075"/>
              </a:xfrm>
              <a:custGeom>
                <a:avLst/>
                <a:gdLst>
                  <a:gd name="connsiteX0" fmla="*/ 0 w 659606"/>
                  <a:gd name="connsiteY0" fmla="*/ 0 h 981075"/>
                  <a:gd name="connsiteX1" fmla="*/ 0 w 659606"/>
                  <a:gd name="connsiteY1" fmla="*/ 981075 h 981075"/>
                  <a:gd name="connsiteX2" fmla="*/ 659606 w 659606"/>
                  <a:gd name="connsiteY2" fmla="*/ 981075 h 981075"/>
                  <a:gd name="connsiteX3" fmla="*/ 659606 w 659606"/>
                  <a:gd name="connsiteY3" fmla="*/ 2382 h 981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9606" h="981075">
                    <a:moveTo>
                      <a:pt x="0" y="0"/>
                    </a:moveTo>
                    <a:lnTo>
                      <a:pt x="0" y="981075"/>
                    </a:lnTo>
                    <a:lnTo>
                      <a:pt x="659606" y="981075"/>
                    </a:lnTo>
                    <a:lnTo>
                      <a:pt x="659606" y="2382"/>
                    </a:lnTo>
                  </a:path>
                </a:pathLst>
              </a:custGeom>
              <a:noFill/>
              <a:ln w="28575">
                <a:solidFill>
                  <a:srgbClr val="DC7D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6" name="Group 505"/>
            <p:cNvGrpSpPr/>
            <p:nvPr/>
          </p:nvGrpSpPr>
          <p:grpSpPr>
            <a:xfrm>
              <a:off x="3311635" y="2765366"/>
              <a:ext cx="659606" cy="981075"/>
              <a:chOff x="3305773" y="2883349"/>
              <a:chExt cx="659606" cy="981075"/>
            </a:xfrm>
          </p:grpSpPr>
          <p:sp>
            <p:nvSpPr>
              <p:cNvPr id="647" name="Oval 10"/>
              <p:cNvSpPr>
                <a:spLocks noChangeArrowheads="1"/>
              </p:cNvSpPr>
              <p:nvPr/>
            </p:nvSpPr>
            <p:spPr bwMode="auto">
              <a:xfrm>
                <a:off x="3322156" y="3664574"/>
                <a:ext cx="177418" cy="177634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48" name="Oval 11"/>
              <p:cNvSpPr>
                <a:spLocks noChangeArrowheads="1"/>
              </p:cNvSpPr>
              <p:nvPr/>
            </p:nvSpPr>
            <p:spPr bwMode="auto">
              <a:xfrm>
                <a:off x="3513221" y="3664574"/>
                <a:ext cx="177418" cy="177634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49" name="Oval 12"/>
              <p:cNvSpPr>
                <a:spLocks noChangeArrowheads="1"/>
              </p:cNvSpPr>
              <p:nvPr/>
            </p:nvSpPr>
            <p:spPr bwMode="auto">
              <a:xfrm>
                <a:off x="3704285" y="3664574"/>
                <a:ext cx="177418" cy="177634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50" name="Oval 13"/>
              <p:cNvSpPr>
                <a:spLocks noChangeArrowheads="1"/>
              </p:cNvSpPr>
              <p:nvPr/>
            </p:nvSpPr>
            <p:spPr bwMode="auto">
              <a:xfrm>
                <a:off x="3404041" y="3527933"/>
                <a:ext cx="177418" cy="177634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51" name="Oval 14"/>
              <p:cNvSpPr>
                <a:spLocks noChangeArrowheads="1"/>
              </p:cNvSpPr>
              <p:nvPr/>
            </p:nvSpPr>
            <p:spPr bwMode="auto">
              <a:xfrm>
                <a:off x="3581459" y="3514269"/>
                <a:ext cx="177418" cy="177634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52" name="Oval 15"/>
              <p:cNvSpPr>
                <a:spLocks noChangeArrowheads="1"/>
              </p:cNvSpPr>
              <p:nvPr/>
            </p:nvSpPr>
            <p:spPr bwMode="auto">
              <a:xfrm>
                <a:off x="3772523" y="3500605"/>
                <a:ext cx="177418" cy="177634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53" name="Oval 16"/>
              <p:cNvSpPr>
                <a:spLocks noChangeArrowheads="1"/>
              </p:cNvSpPr>
              <p:nvPr/>
            </p:nvSpPr>
            <p:spPr bwMode="auto">
              <a:xfrm>
                <a:off x="3335803" y="3377627"/>
                <a:ext cx="177418" cy="177634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54" name="Oval 17"/>
              <p:cNvSpPr>
                <a:spLocks noChangeArrowheads="1"/>
              </p:cNvSpPr>
              <p:nvPr/>
            </p:nvSpPr>
            <p:spPr bwMode="auto">
              <a:xfrm>
                <a:off x="3485925" y="3377627"/>
                <a:ext cx="177418" cy="177634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55" name="Oval 18"/>
              <p:cNvSpPr>
                <a:spLocks noChangeArrowheads="1"/>
              </p:cNvSpPr>
              <p:nvPr/>
            </p:nvSpPr>
            <p:spPr bwMode="auto">
              <a:xfrm>
                <a:off x="3690638" y="3363963"/>
                <a:ext cx="177418" cy="177634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56" name="Oval 472"/>
              <p:cNvSpPr>
                <a:spLocks noChangeArrowheads="1"/>
              </p:cNvSpPr>
              <p:nvPr/>
            </p:nvSpPr>
            <p:spPr bwMode="auto">
              <a:xfrm>
                <a:off x="3390393" y="3227322"/>
                <a:ext cx="177418" cy="177634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57" name="Oval 473"/>
              <p:cNvSpPr>
                <a:spLocks noChangeArrowheads="1"/>
              </p:cNvSpPr>
              <p:nvPr/>
            </p:nvSpPr>
            <p:spPr bwMode="auto">
              <a:xfrm>
                <a:off x="3581459" y="3213657"/>
                <a:ext cx="177418" cy="177634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58" name="Oval 474"/>
              <p:cNvSpPr>
                <a:spLocks noChangeArrowheads="1"/>
              </p:cNvSpPr>
              <p:nvPr/>
            </p:nvSpPr>
            <p:spPr bwMode="auto">
              <a:xfrm>
                <a:off x="3758875" y="3254651"/>
                <a:ext cx="177418" cy="177634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59" name="Oval 475"/>
              <p:cNvSpPr>
                <a:spLocks noChangeArrowheads="1"/>
              </p:cNvSpPr>
              <p:nvPr/>
            </p:nvSpPr>
            <p:spPr bwMode="auto">
              <a:xfrm>
                <a:off x="3349451" y="3077016"/>
                <a:ext cx="177418" cy="177634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60" name="Oval 476"/>
              <p:cNvSpPr>
                <a:spLocks noChangeArrowheads="1"/>
              </p:cNvSpPr>
              <p:nvPr/>
            </p:nvSpPr>
            <p:spPr bwMode="auto">
              <a:xfrm>
                <a:off x="3540515" y="3063351"/>
                <a:ext cx="177418" cy="177634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61" name="Oval 477"/>
              <p:cNvSpPr>
                <a:spLocks noChangeArrowheads="1"/>
              </p:cNvSpPr>
              <p:nvPr/>
            </p:nvSpPr>
            <p:spPr bwMode="auto">
              <a:xfrm>
                <a:off x="3704286" y="3063352"/>
                <a:ext cx="177418" cy="177634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62" name="Oval 478"/>
              <p:cNvSpPr>
                <a:spLocks noChangeArrowheads="1"/>
              </p:cNvSpPr>
              <p:nvPr/>
            </p:nvSpPr>
            <p:spPr bwMode="auto">
              <a:xfrm>
                <a:off x="3351727" y="2915324"/>
                <a:ext cx="161496" cy="161693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63" name="Oval 479"/>
              <p:cNvSpPr>
                <a:spLocks noChangeArrowheads="1"/>
              </p:cNvSpPr>
              <p:nvPr/>
            </p:nvSpPr>
            <p:spPr bwMode="auto">
              <a:xfrm>
                <a:off x="3556438" y="2928988"/>
                <a:ext cx="161496" cy="161693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64" name="Oval 480"/>
              <p:cNvSpPr>
                <a:spLocks noChangeArrowheads="1"/>
              </p:cNvSpPr>
              <p:nvPr/>
            </p:nvSpPr>
            <p:spPr bwMode="auto">
              <a:xfrm>
                <a:off x="3747504" y="2915324"/>
                <a:ext cx="161496" cy="161693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65" name="Freeform 664"/>
              <p:cNvSpPr/>
              <p:nvPr/>
            </p:nvSpPr>
            <p:spPr>
              <a:xfrm>
                <a:off x="3305773" y="2883349"/>
                <a:ext cx="659606" cy="981075"/>
              </a:xfrm>
              <a:custGeom>
                <a:avLst/>
                <a:gdLst>
                  <a:gd name="connsiteX0" fmla="*/ 0 w 659606"/>
                  <a:gd name="connsiteY0" fmla="*/ 0 h 981075"/>
                  <a:gd name="connsiteX1" fmla="*/ 0 w 659606"/>
                  <a:gd name="connsiteY1" fmla="*/ 981075 h 981075"/>
                  <a:gd name="connsiteX2" fmla="*/ 659606 w 659606"/>
                  <a:gd name="connsiteY2" fmla="*/ 981075 h 981075"/>
                  <a:gd name="connsiteX3" fmla="*/ 659606 w 659606"/>
                  <a:gd name="connsiteY3" fmla="*/ 2382 h 981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9606" h="981075">
                    <a:moveTo>
                      <a:pt x="0" y="0"/>
                    </a:moveTo>
                    <a:lnTo>
                      <a:pt x="0" y="981075"/>
                    </a:lnTo>
                    <a:lnTo>
                      <a:pt x="659606" y="981075"/>
                    </a:lnTo>
                    <a:lnTo>
                      <a:pt x="659606" y="2382"/>
                    </a:lnTo>
                  </a:path>
                </a:pathLst>
              </a:custGeom>
              <a:noFill/>
              <a:ln w="28575">
                <a:solidFill>
                  <a:srgbClr val="DC7D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7" name="Group 506"/>
            <p:cNvGrpSpPr/>
            <p:nvPr/>
          </p:nvGrpSpPr>
          <p:grpSpPr>
            <a:xfrm>
              <a:off x="4038918" y="2765365"/>
              <a:ext cx="659606" cy="981075"/>
              <a:chOff x="4033056" y="2883348"/>
              <a:chExt cx="659606" cy="981075"/>
            </a:xfrm>
          </p:grpSpPr>
          <p:sp>
            <p:nvSpPr>
              <p:cNvPr id="628" name="Oval 10"/>
              <p:cNvSpPr>
                <a:spLocks noChangeArrowheads="1"/>
              </p:cNvSpPr>
              <p:nvPr/>
            </p:nvSpPr>
            <p:spPr bwMode="auto">
              <a:xfrm>
                <a:off x="4049439" y="3664573"/>
                <a:ext cx="177418" cy="177634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29" name="Oval 11"/>
              <p:cNvSpPr>
                <a:spLocks noChangeArrowheads="1"/>
              </p:cNvSpPr>
              <p:nvPr/>
            </p:nvSpPr>
            <p:spPr bwMode="auto">
              <a:xfrm>
                <a:off x="4240504" y="3664573"/>
                <a:ext cx="177418" cy="177634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30" name="Oval 12"/>
              <p:cNvSpPr>
                <a:spLocks noChangeArrowheads="1"/>
              </p:cNvSpPr>
              <p:nvPr/>
            </p:nvSpPr>
            <p:spPr bwMode="auto">
              <a:xfrm>
                <a:off x="4431568" y="3664573"/>
                <a:ext cx="177418" cy="177634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31" name="Oval 13"/>
              <p:cNvSpPr>
                <a:spLocks noChangeArrowheads="1"/>
              </p:cNvSpPr>
              <p:nvPr/>
            </p:nvSpPr>
            <p:spPr bwMode="auto">
              <a:xfrm>
                <a:off x="4131324" y="3527932"/>
                <a:ext cx="177418" cy="177634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32" name="Oval 14"/>
              <p:cNvSpPr>
                <a:spLocks noChangeArrowheads="1"/>
              </p:cNvSpPr>
              <p:nvPr/>
            </p:nvSpPr>
            <p:spPr bwMode="auto">
              <a:xfrm>
                <a:off x="4308742" y="3514268"/>
                <a:ext cx="177418" cy="177634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33" name="Oval 15"/>
              <p:cNvSpPr>
                <a:spLocks noChangeArrowheads="1"/>
              </p:cNvSpPr>
              <p:nvPr/>
            </p:nvSpPr>
            <p:spPr bwMode="auto">
              <a:xfrm>
                <a:off x="4499806" y="3500604"/>
                <a:ext cx="177418" cy="177634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34" name="Oval 16"/>
              <p:cNvSpPr>
                <a:spLocks noChangeArrowheads="1"/>
              </p:cNvSpPr>
              <p:nvPr/>
            </p:nvSpPr>
            <p:spPr bwMode="auto">
              <a:xfrm>
                <a:off x="4063086" y="3377626"/>
                <a:ext cx="177418" cy="177634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35" name="Oval 17"/>
              <p:cNvSpPr>
                <a:spLocks noChangeArrowheads="1"/>
              </p:cNvSpPr>
              <p:nvPr/>
            </p:nvSpPr>
            <p:spPr bwMode="auto">
              <a:xfrm>
                <a:off x="4213208" y="3377626"/>
                <a:ext cx="177418" cy="177634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36" name="Oval 18"/>
              <p:cNvSpPr>
                <a:spLocks noChangeArrowheads="1"/>
              </p:cNvSpPr>
              <p:nvPr/>
            </p:nvSpPr>
            <p:spPr bwMode="auto">
              <a:xfrm>
                <a:off x="4417921" y="3363962"/>
                <a:ext cx="177418" cy="177634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37" name="Oval 472"/>
              <p:cNvSpPr>
                <a:spLocks noChangeArrowheads="1"/>
              </p:cNvSpPr>
              <p:nvPr/>
            </p:nvSpPr>
            <p:spPr bwMode="auto">
              <a:xfrm>
                <a:off x="4117676" y="3227321"/>
                <a:ext cx="177418" cy="177634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38" name="Oval 473"/>
              <p:cNvSpPr>
                <a:spLocks noChangeArrowheads="1"/>
              </p:cNvSpPr>
              <p:nvPr/>
            </p:nvSpPr>
            <p:spPr bwMode="auto">
              <a:xfrm>
                <a:off x="4308742" y="3213656"/>
                <a:ext cx="177418" cy="177634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39" name="Oval 474"/>
              <p:cNvSpPr>
                <a:spLocks noChangeArrowheads="1"/>
              </p:cNvSpPr>
              <p:nvPr/>
            </p:nvSpPr>
            <p:spPr bwMode="auto">
              <a:xfrm>
                <a:off x="4486158" y="3254650"/>
                <a:ext cx="177418" cy="177634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40" name="Oval 475"/>
              <p:cNvSpPr>
                <a:spLocks noChangeArrowheads="1"/>
              </p:cNvSpPr>
              <p:nvPr/>
            </p:nvSpPr>
            <p:spPr bwMode="auto">
              <a:xfrm>
                <a:off x="4076734" y="3077015"/>
                <a:ext cx="177418" cy="177634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41" name="Oval 476"/>
              <p:cNvSpPr>
                <a:spLocks noChangeArrowheads="1"/>
              </p:cNvSpPr>
              <p:nvPr/>
            </p:nvSpPr>
            <p:spPr bwMode="auto">
              <a:xfrm>
                <a:off x="4267798" y="3063350"/>
                <a:ext cx="177418" cy="177634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42" name="Oval 477"/>
              <p:cNvSpPr>
                <a:spLocks noChangeArrowheads="1"/>
              </p:cNvSpPr>
              <p:nvPr/>
            </p:nvSpPr>
            <p:spPr bwMode="auto">
              <a:xfrm>
                <a:off x="4431569" y="3063351"/>
                <a:ext cx="177418" cy="177634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43" name="Oval 478"/>
              <p:cNvSpPr>
                <a:spLocks noChangeArrowheads="1"/>
              </p:cNvSpPr>
              <p:nvPr/>
            </p:nvSpPr>
            <p:spPr bwMode="auto">
              <a:xfrm>
                <a:off x="4079010" y="2915323"/>
                <a:ext cx="161496" cy="161693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44" name="Oval 479"/>
              <p:cNvSpPr>
                <a:spLocks noChangeArrowheads="1"/>
              </p:cNvSpPr>
              <p:nvPr/>
            </p:nvSpPr>
            <p:spPr bwMode="auto">
              <a:xfrm>
                <a:off x="4283721" y="2928987"/>
                <a:ext cx="161496" cy="161693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45" name="Oval 480"/>
              <p:cNvSpPr>
                <a:spLocks noChangeArrowheads="1"/>
              </p:cNvSpPr>
              <p:nvPr/>
            </p:nvSpPr>
            <p:spPr bwMode="auto">
              <a:xfrm>
                <a:off x="4474787" y="2915323"/>
                <a:ext cx="161496" cy="161693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46" name="Freeform 645"/>
              <p:cNvSpPr/>
              <p:nvPr/>
            </p:nvSpPr>
            <p:spPr>
              <a:xfrm>
                <a:off x="4033056" y="2883348"/>
                <a:ext cx="659606" cy="981075"/>
              </a:xfrm>
              <a:custGeom>
                <a:avLst/>
                <a:gdLst>
                  <a:gd name="connsiteX0" fmla="*/ 0 w 659606"/>
                  <a:gd name="connsiteY0" fmla="*/ 0 h 981075"/>
                  <a:gd name="connsiteX1" fmla="*/ 0 w 659606"/>
                  <a:gd name="connsiteY1" fmla="*/ 981075 h 981075"/>
                  <a:gd name="connsiteX2" fmla="*/ 659606 w 659606"/>
                  <a:gd name="connsiteY2" fmla="*/ 981075 h 981075"/>
                  <a:gd name="connsiteX3" fmla="*/ 659606 w 659606"/>
                  <a:gd name="connsiteY3" fmla="*/ 2382 h 981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9606" h="981075">
                    <a:moveTo>
                      <a:pt x="0" y="0"/>
                    </a:moveTo>
                    <a:lnTo>
                      <a:pt x="0" y="981075"/>
                    </a:lnTo>
                    <a:lnTo>
                      <a:pt x="659606" y="981075"/>
                    </a:lnTo>
                    <a:lnTo>
                      <a:pt x="659606" y="2382"/>
                    </a:lnTo>
                  </a:path>
                </a:pathLst>
              </a:custGeom>
              <a:noFill/>
              <a:ln w="28575">
                <a:solidFill>
                  <a:srgbClr val="DC7D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8" name="Group 507"/>
            <p:cNvGrpSpPr/>
            <p:nvPr/>
          </p:nvGrpSpPr>
          <p:grpSpPr>
            <a:xfrm>
              <a:off x="4765240" y="2765363"/>
              <a:ext cx="659606" cy="981075"/>
              <a:chOff x="4759378" y="2883346"/>
              <a:chExt cx="659606" cy="981075"/>
            </a:xfrm>
          </p:grpSpPr>
          <p:sp>
            <p:nvSpPr>
              <p:cNvPr id="609" name="Oval 10"/>
              <p:cNvSpPr>
                <a:spLocks noChangeArrowheads="1"/>
              </p:cNvSpPr>
              <p:nvPr/>
            </p:nvSpPr>
            <p:spPr bwMode="auto">
              <a:xfrm>
                <a:off x="4775761" y="3664571"/>
                <a:ext cx="177418" cy="177634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10" name="Oval 11"/>
              <p:cNvSpPr>
                <a:spLocks noChangeArrowheads="1"/>
              </p:cNvSpPr>
              <p:nvPr/>
            </p:nvSpPr>
            <p:spPr bwMode="auto">
              <a:xfrm>
                <a:off x="4966826" y="3664571"/>
                <a:ext cx="177418" cy="177634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11" name="Oval 12"/>
              <p:cNvSpPr>
                <a:spLocks noChangeArrowheads="1"/>
              </p:cNvSpPr>
              <p:nvPr/>
            </p:nvSpPr>
            <p:spPr bwMode="auto">
              <a:xfrm>
                <a:off x="5157890" y="3664571"/>
                <a:ext cx="177418" cy="177634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12" name="Oval 13"/>
              <p:cNvSpPr>
                <a:spLocks noChangeArrowheads="1"/>
              </p:cNvSpPr>
              <p:nvPr/>
            </p:nvSpPr>
            <p:spPr bwMode="auto">
              <a:xfrm>
                <a:off x="4857646" y="3527930"/>
                <a:ext cx="177418" cy="177634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13" name="Oval 14"/>
              <p:cNvSpPr>
                <a:spLocks noChangeArrowheads="1"/>
              </p:cNvSpPr>
              <p:nvPr/>
            </p:nvSpPr>
            <p:spPr bwMode="auto">
              <a:xfrm>
                <a:off x="5035064" y="3514266"/>
                <a:ext cx="177418" cy="177634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14" name="Oval 15"/>
              <p:cNvSpPr>
                <a:spLocks noChangeArrowheads="1"/>
              </p:cNvSpPr>
              <p:nvPr/>
            </p:nvSpPr>
            <p:spPr bwMode="auto">
              <a:xfrm>
                <a:off x="5226128" y="3500602"/>
                <a:ext cx="177418" cy="177634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15" name="Oval 16"/>
              <p:cNvSpPr>
                <a:spLocks noChangeArrowheads="1"/>
              </p:cNvSpPr>
              <p:nvPr/>
            </p:nvSpPr>
            <p:spPr bwMode="auto">
              <a:xfrm>
                <a:off x="4789408" y="3377624"/>
                <a:ext cx="177418" cy="177634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16" name="Oval 17"/>
              <p:cNvSpPr>
                <a:spLocks noChangeArrowheads="1"/>
              </p:cNvSpPr>
              <p:nvPr/>
            </p:nvSpPr>
            <p:spPr bwMode="auto">
              <a:xfrm>
                <a:off x="4939530" y="3377624"/>
                <a:ext cx="177418" cy="177634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17" name="Oval 18"/>
              <p:cNvSpPr>
                <a:spLocks noChangeArrowheads="1"/>
              </p:cNvSpPr>
              <p:nvPr/>
            </p:nvSpPr>
            <p:spPr bwMode="auto">
              <a:xfrm>
                <a:off x="5144243" y="3363960"/>
                <a:ext cx="177418" cy="177634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18" name="Oval 472"/>
              <p:cNvSpPr>
                <a:spLocks noChangeArrowheads="1"/>
              </p:cNvSpPr>
              <p:nvPr/>
            </p:nvSpPr>
            <p:spPr bwMode="auto">
              <a:xfrm>
                <a:off x="4843998" y="3227319"/>
                <a:ext cx="177418" cy="177634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19" name="Oval 473"/>
              <p:cNvSpPr>
                <a:spLocks noChangeArrowheads="1"/>
              </p:cNvSpPr>
              <p:nvPr/>
            </p:nvSpPr>
            <p:spPr bwMode="auto">
              <a:xfrm>
                <a:off x="5035064" y="3213654"/>
                <a:ext cx="177418" cy="177634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20" name="Oval 474"/>
              <p:cNvSpPr>
                <a:spLocks noChangeArrowheads="1"/>
              </p:cNvSpPr>
              <p:nvPr/>
            </p:nvSpPr>
            <p:spPr bwMode="auto">
              <a:xfrm>
                <a:off x="5212480" y="3254648"/>
                <a:ext cx="177418" cy="177634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21" name="Oval 475"/>
              <p:cNvSpPr>
                <a:spLocks noChangeArrowheads="1"/>
              </p:cNvSpPr>
              <p:nvPr/>
            </p:nvSpPr>
            <p:spPr bwMode="auto">
              <a:xfrm>
                <a:off x="4803056" y="3077013"/>
                <a:ext cx="177418" cy="177634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22" name="Oval 476"/>
              <p:cNvSpPr>
                <a:spLocks noChangeArrowheads="1"/>
              </p:cNvSpPr>
              <p:nvPr/>
            </p:nvSpPr>
            <p:spPr bwMode="auto">
              <a:xfrm>
                <a:off x="4994120" y="3063348"/>
                <a:ext cx="177418" cy="177634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23" name="Oval 477"/>
              <p:cNvSpPr>
                <a:spLocks noChangeArrowheads="1"/>
              </p:cNvSpPr>
              <p:nvPr/>
            </p:nvSpPr>
            <p:spPr bwMode="auto">
              <a:xfrm>
                <a:off x="5157891" y="3063349"/>
                <a:ext cx="177418" cy="177634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24" name="Oval 478"/>
              <p:cNvSpPr>
                <a:spLocks noChangeArrowheads="1"/>
              </p:cNvSpPr>
              <p:nvPr/>
            </p:nvSpPr>
            <p:spPr bwMode="auto">
              <a:xfrm>
                <a:off x="4805332" y="2915321"/>
                <a:ext cx="161496" cy="161693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25" name="Oval 479"/>
              <p:cNvSpPr>
                <a:spLocks noChangeArrowheads="1"/>
              </p:cNvSpPr>
              <p:nvPr/>
            </p:nvSpPr>
            <p:spPr bwMode="auto">
              <a:xfrm>
                <a:off x="5010043" y="2928985"/>
                <a:ext cx="161496" cy="161693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26" name="Oval 480"/>
              <p:cNvSpPr>
                <a:spLocks noChangeArrowheads="1"/>
              </p:cNvSpPr>
              <p:nvPr/>
            </p:nvSpPr>
            <p:spPr bwMode="auto">
              <a:xfrm>
                <a:off x="5201109" y="2915321"/>
                <a:ext cx="161496" cy="161693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27" name="Freeform 626"/>
              <p:cNvSpPr/>
              <p:nvPr/>
            </p:nvSpPr>
            <p:spPr>
              <a:xfrm>
                <a:off x="4759378" y="2883346"/>
                <a:ext cx="659606" cy="981075"/>
              </a:xfrm>
              <a:custGeom>
                <a:avLst/>
                <a:gdLst>
                  <a:gd name="connsiteX0" fmla="*/ 0 w 659606"/>
                  <a:gd name="connsiteY0" fmla="*/ 0 h 981075"/>
                  <a:gd name="connsiteX1" fmla="*/ 0 w 659606"/>
                  <a:gd name="connsiteY1" fmla="*/ 981075 h 981075"/>
                  <a:gd name="connsiteX2" fmla="*/ 659606 w 659606"/>
                  <a:gd name="connsiteY2" fmla="*/ 981075 h 981075"/>
                  <a:gd name="connsiteX3" fmla="*/ 659606 w 659606"/>
                  <a:gd name="connsiteY3" fmla="*/ 2382 h 981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9606" h="981075">
                    <a:moveTo>
                      <a:pt x="0" y="0"/>
                    </a:moveTo>
                    <a:lnTo>
                      <a:pt x="0" y="981075"/>
                    </a:lnTo>
                    <a:lnTo>
                      <a:pt x="659606" y="981075"/>
                    </a:lnTo>
                    <a:lnTo>
                      <a:pt x="659606" y="2382"/>
                    </a:lnTo>
                  </a:path>
                </a:pathLst>
              </a:custGeom>
              <a:noFill/>
              <a:ln w="28575">
                <a:solidFill>
                  <a:srgbClr val="DC7D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9" name="Group 508"/>
            <p:cNvGrpSpPr/>
            <p:nvPr/>
          </p:nvGrpSpPr>
          <p:grpSpPr>
            <a:xfrm>
              <a:off x="5492986" y="2765364"/>
              <a:ext cx="659606" cy="981075"/>
              <a:chOff x="1858799" y="2875869"/>
              <a:chExt cx="659606" cy="981075"/>
            </a:xfrm>
            <a:noFill/>
          </p:grpSpPr>
          <p:sp>
            <p:nvSpPr>
              <p:cNvPr id="590" name="Oval 10"/>
              <p:cNvSpPr>
                <a:spLocks noChangeArrowheads="1"/>
              </p:cNvSpPr>
              <p:nvPr/>
            </p:nvSpPr>
            <p:spPr bwMode="auto">
              <a:xfrm>
                <a:off x="1875182" y="3657094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91" name="Oval 11"/>
              <p:cNvSpPr>
                <a:spLocks noChangeArrowheads="1"/>
              </p:cNvSpPr>
              <p:nvPr/>
            </p:nvSpPr>
            <p:spPr bwMode="auto">
              <a:xfrm>
                <a:off x="2066247" y="3657094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92" name="Oval 12"/>
              <p:cNvSpPr>
                <a:spLocks noChangeArrowheads="1"/>
              </p:cNvSpPr>
              <p:nvPr/>
            </p:nvSpPr>
            <p:spPr bwMode="auto">
              <a:xfrm>
                <a:off x="2257311" y="3657094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93" name="Oval 13"/>
              <p:cNvSpPr>
                <a:spLocks noChangeArrowheads="1"/>
              </p:cNvSpPr>
              <p:nvPr/>
            </p:nvSpPr>
            <p:spPr bwMode="auto">
              <a:xfrm>
                <a:off x="1957067" y="3520453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94" name="Oval 14"/>
              <p:cNvSpPr>
                <a:spLocks noChangeArrowheads="1"/>
              </p:cNvSpPr>
              <p:nvPr/>
            </p:nvSpPr>
            <p:spPr bwMode="auto">
              <a:xfrm>
                <a:off x="2134485" y="3506789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95" name="Oval 15"/>
              <p:cNvSpPr>
                <a:spLocks noChangeArrowheads="1"/>
              </p:cNvSpPr>
              <p:nvPr/>
            </p:nvSpPr>
            <p:spPr bwMode="auto">
              <a:xfrm>
                <a:off x="2325549" y="3493125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96" name="Oval 16"/>
              <p:cNvSpPr>
                <a:spLocks noChangeArrowheads="1"/>
              </p:cNvSpPr>
              <p:nvPr/>
            </p:nvSpPr>
            <p:spPr bwMode="auto">
              <a:xfrm>
                <a:off x="1888829" y="3370147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97" name="Oval 17"/>
              <p:cNvSpPr>
                <a:spLocks noChangeArrowheads="1"/>
              </p:cNvSpPr>
              <p:nvPr/>
            </p:nvSpPr>
            <p:spPr bwMode="auto">
              <a:xfrm>
                <a:off x="2038951" y="3370147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98" name="Oval 18"/>
              <p:cNvSpPr>
                <a:spLocks noChangeArrowheads="1"/>
              </p:cNvSpPr>
              <p:nvPr/>
            </p:nvSpPr>
            <p:spPr bwMode="auto">
              <a:xfrm>
                <a:off x="2243664" y="3356483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99" name="Oval 472"/>
              <p:cNvSpPr>
                <a:spLocks noChangeArrowheads="1"/>
              </p:cNvSpPr>
              <p:nvPr/>
            </p:nvSpPr>
            <p:spPr bwMode="auto">
              <a:xfrm>
                <a:off x="1943419" y="3219842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00" name="Oval 473"/>
              <p:cNvSpPr>
                <a:spLocks noChangeArrowheads="1"/>
              </p:cNvSpPr>
              <p:nvPr/>
            </p:nvSpPr>
            <p:spPr bwMode="auto">
              <a:xfrm>
                <a:off x="2134485" y="3206177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01" name="Oval 474"/>
              <p:cNvSpPr>
                <a:spLocks noChangeArrowheads="1"/>
              </p:cNvSpPr>
              <p:nvPr/>
            </p:nvSpPr>
            <p:spPr bwMode="auto">
              <a:xfrm>
                <a:off x="2311901" y="3247171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02" name="Oval 475"/>
              <p:cNvSpPr>
                <a:spLocks noChangeArrowheads="1"/>
              </p:cNvSpPr>
              <p:nvPr/>
            </p:nvSpPr>
            <p:spPr bwMode="auto">
              <a:xfrm>
                <a:off x="1902477" y="3069536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03" name="Oval 476"/>
              <p:cNvSpPr>
                <a:spLocks noChangeArrowheads="1"/>
              </p:cNvSpPr>
              <p:nvPr/>
            </p:nvSpPr>
            <p:spPr bwMode="auto">
              <a:xfrm>
                <a:off x="2093541" y="3055871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04" name="Oval 477"/>
              <p:cNvSpPr>
                <a:spLocks noChangeArrowheads="1"/>
              </p:cNvSpPr>
              <p:nvPr/>
            </p:nvSpPr>
            <p:spPr bwMode="auto">
              <a:xfrm>
                <a:off x="2257312" y="3055872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05" name="Oval 478"/>
              <p:cNvSpPr>
                <a:spLocks noChangeArrowheads="1"/>
              </p:cNvSpPr>
              <p:nvPr/>
            </p:nvSpPr>
            <p:spPr bwMode="auto">
              <a:xfrm>
                <a:off x="1904753" y="2907844"/>
                <a:ext cx="161496" cy="161693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06" name="Oval 479"/>
              <p:cNvSpPr>
                <a:spLocks noChangeArrowheads="1"/>
              </p:cNvSpPr>
              <p:nvPr/>
            </p:nvSpPr>
            <p:spPr bwMode="auto">
              <a:xfrm>
                <a:off x="2109464" y="2921508"/>
                <a:ext cx="161496" cy="161693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07" name="Oval 480"/>
              <p:cNvSpPr>
                <a:spLocks noChangeArrowheads="1"/>
              </p:cNvSpPr>
              <p:nvPr/>
            </p:nvSpPr>
            <p:spPr bwMode="auto">
              <a:xfrm>
                <a:off x="2300530" y="2907844"/>
                <a:ext cx="161496" cy="161693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08" name="Freeform 607"/>
              <p:cNvSpPr/>
              <p:nvPr/>
            </p:nvSpPr>
            <p:spPr>
              <a:xfrm>
                <a:off x="1858799" y="2875869"/>
                <a:ext cx="659606" cy="981075"/>
              </a:xfrm>
              <a:custGeom>
                <a:avLst/>
                <a:gdLst>
                  <a:gd name="connsiteX0" fmla="*/ 0 w 659606"/>
                  <a:gd name="connsiteY0" fmla="*/ 0 h 981075"/>
                  <a:gd name="connsiteX1" fmla="*/ 0 w 659606"/>
                  <a:gd name="connsiteY1" fmla="*/ 981075 h 981075"/>
                  <a:gd name="connsiteX2" fmla="*/ 659606 w 659606"/>
                  <a:gd name="connsiteY2" fmla="*/ 981075 h 981075"/>
                  <a:gd name="connsiteX3" fmla="*/ 659606 w 659606"/>
                  <a:gd name="connsiteY3" fmla="*/ 2382 h 981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9606" h="981075">
                    <a:moveTo>
                      <a:pt x="0" y="0"/>
                    </a:moveTo>
                    <a:lnTo>
                      <a:pt x="0" y="981075"/>
                    </a:lnTo>
                    <a:lnTo>
                      <a:pt x="659606" y="981075"/>
                    </a:lnTo>
                    <a:lnTo>
                      <a:pt x="659606" y="2382"/>
                    </a:lnTo>
                  </a:path>
                </a:pathLst>
              </a:custGeom>
              <a:grpFill/>
              <a:ln w="28575">
                <a:solidFill>
                  <a:srgbClr val="DC7D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0" name="Group 509"/>
            <p:cNvGrpSpPr/>
            <p:nvPr/>
          </p:nvGrpSpPr>
          <p:grpSpPr>
            <a:xfrm>
              <a:off x="6221413" y="2765364"/>
              <a:ext cx="659606" cy="981075"/>
              <a:chOff x="1858799" y="2875869"/>
              <a:chExt cx="659606" cy="981075"/>
            </a:xfrm>
            <a:noFill/>
          </p:grpSpPr>
          <p:sp>
            <p:nvSpPr>
              <p:cNvPr id="571" name="Oval 10"/>
              <p:cNvSpPr>
                <a:spLocks noChangeArrowheads="1"/>
              </p:cNvSpPr>
              <p:nvPr/>
            </p:nvSpPr>
            <p:spPr bwMode="auto">
              <a:xfrm>
                <a:off x="1875182" y="3657094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72" name="Oval 11"/>
              <p:cNvSpPr>
                <a:spLocks noChangeArrowheads="1"/>
              </p:cNvSpPr>
              <p:nvPr/>
            </p:nvSpPr>
            <p:spPr bwMode="auto">
              <a:xfrm>
                <a:off x="2066247" y="3657094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73" name="Oval 12"/>
              <p:cNvSpPr>
                <a:spLocks noChangeArrowheads="1"/>
              </p:cNvSpPr>
              <p:nvPr/>
            </p:nvSpPr>
            <p:spPr bwMode="auto">
              <a:xfrm>
                <a:off x="2257311" y="3657094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74" name="Oval 13"/>
              <p:cNvSpPr>
                <a:spLocks noChangeArrowheads="1"/>
              </p:cNvSpPr>
              <p:nvPr/>
            </p:nvSpPr>
            <p:spPr bwMode="auto">
              <a:xfrm>
                <a:off x="1957067" y="3520453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75" name="Oval 14"/>
              <p:cNvSpPr>
                <a:spLocks noChangeArrowheads="1"/>
              </p:cNvSpPr>
              <p:nvPr/>
            </p:nvSpPr>
            <p:spPr bwMode="auto">
              <a:xfrm>
                <a:off x="2134485" y="3506789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76" name="Oval 15"/>
              <p:cNvSpPr>
                <a:spLocks noChangeArrowheads="1"/>
              </p:cNvSpPr>
              <p:nvPr/>
            </p:nvSpPr>
            <p:spPr bwMode="auto">
              <a:xfrm>
                <a:off x="2325549" y="3493125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77" name="Oval 16"/>
              <p:cNvSpPr>
                <a:spLocks noChangeArrowheads="1"/>
              </p:cNvSpPr>
              <p:nvPr/>
            </p:nvSpPr>
            <p:spPr bwMode="auto">
              <a:xfrm>
                <a:off x="1888829" y="3370147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78" name="Oval 17"/>
              <p:cNvSpPr>
                <a:spLocks noChangeArrowheads="1"/>
              </p:cNvSpPr>
              <p:nvPr/>
            </p:nvSpPr>
            <p:spPr bwMode="auto">
              <a:xfrm>
                <a:off x="2038951" y="3370147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79" name="Oval 18"/>
              <p:cNvSpPr>
                <a:spLocks noChangeArrowheads="1"/>
              </p:cNvSpPr>
              <p:nvPr/>
            </p:nvSpPr>
            <p:spPr bwMode="auto">
              <a:xfrm>
                <a:off x="2243664" y="3356483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80" name="Oval 472"/>
              <p:cNvSpPr>
                <a:spLocks noChangeArrowheads="1"/>
              </p:cNvSpPr>
              <p:nvPr/>
            </p:nvSpPr>
            <p:spPr bwMode="auto">
              <a:xfrm>
                <a:off x="1943419" y="3219842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81" name="Oval 473"/>
              <p:cNvSpPr>
                <a:spLocks noChangeArrowheads="1"/>
              </p:cNvSpPr>
              <p:nvPr/>
            </p:nvSpPr>
            <p:spPr bwMode="auto">
              <a:xfrm>
                <a:off x="2134485" y="3206177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82" name="Oval 474"/>
              <p:cNvSpPr>
                <a:spLocks noChangeArrowheads="1"/>
              </p:cNvSpPr>
              <p:nvPr/>
            </p:nvSpPr>
            <p:spPr bwMode="auto">
              <a:xfrm>
                <a:off x="2311901" y="3247171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83" name="Oval 475"/>
              <p:cNvSpPr>
                <a:spLocks noChangeArrowheads="1"/>
              </p:cNvSpPr>
              <p:nvPr/>
            </p:nvSpPr>
            <p:spPr bwMode="auto">
              <a:xfrm>
                <a:off x="1902477" y="3069536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84" name="Oval 476"/>
              <p:cNvSpPr>
                <a:spLocks noChangeArrowheads="1"/>
              </p:cNvSpPr>
              <p:nvPr/>
            </p:nvSpPr>
            <p:spPr bwMode="auto">
              <a:xfrm>
                <a:off x="2093541" y="3055871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85" name="Oval 477"/>
              <p:cNvSpPr>
                <a:spLocks noChangeArrowheads="1"/>
              </p:cNvSpPr>
              <p:nvPr/>
            </p:nvSpPr>
            <p:spPr bwMode="auto">
              <a:xfrm>
                <a:off x="2257312" y="3055872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86" name="Oval 478"/>
              <p:cNvSpPr>
                <a:spLocks noChangeArrowheads="1"/>
              </p:cNvSpPr>
              <p:nvPr/>
            </p:nvSpPr>
            <p:spPr bwMode="auto">
              <a:xfrm>
                <a:off x="1904753" y="2907844"/>
                <a:ext cx="161496" cy="161693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87" name="Oval 479"/>
              <p:cNvSpPr>
                <a:spLocks noChangeArrowheads="1"/>
              </p:cNvSpPr>
              <p:nvPr/>
            </p:nvSpPr>
            <p:spPr bwMode="auto">
              <a:xfrm>
                <a:off x="2109464" y="2921508"/>
                <a:ext cx="161496" cy="161693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88" name="Oval 480"/>
              <p:cNvSpPr>
                <a:spLocks noChangeArrowheads="1"/>
              </p:cNvSpPr>
              <p:nvPr/>
            </p:nvSpPr>
            <p:spPr bwMode="auto">
              <a:xfrm>
                <a:off x="2300530" y="2907844"/>
                <a:ext cx="161496" cy="161693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89" name="Freeform 588"/>
              <p:cNvSpPr/>
              <p:nvPr/>
            </p:nvSpPr>
            <p:spPr>
              <a:xfrm>
                <a:off x="1858799" y="2875869"/>
                <a:ext cx="659606" cy="981075"/>
              </a:xfrm>
              <a:custGeom>
                <a:avLst/>
                <a:gdLst>
                  <a:gd name="connsiteX0" fmla="*/ 0 w 659606"/>
                  <a:gd name="connsiteY0" fmla="*/ 0 h 981075"/>
                  <a:gd name="connsiteX1" fmla="*/ 0 w 659606"/>
                  <a:gd name="connsiteY1" fmla="*/ 981075 h 981075"/>
                  <a:gd name="connsiteX2" fmla="*/ 659606 w 659606"/>
                  <a:gd name="connsiteY2" fmla="*/ 981075 h 981075"/>
                  <a:gd name="connsiteX3" fmla="*/ 659606 w 659606"/>
                  <a:gd name="connsiteY3" fmla="*/ 2382 h 981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9606" h="981075">
                    <a:moveTo>
                      <a:pt x="0" y="0"/>
                    </a:moveTo>
                    <a:lnTo>
                      <a:pt x="0" y="981075"/>
                    </a:lnTo>
                    <a:lnTo>
                      <a:pt x="659606" y="981075"/>
                    </a:lnTo>
                    <a:lnTo>
                      <a:pt x="659606" y="2382"/>
                    </a:lnTo>
                  </a:path>
                </a:pathLst>
              </a:custGeom>
              <a:grpFill/>
              <a:ln w="28575">
                <a:solidFill>
                  <a:srgbClr val="DC7D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1" name="Group 510"/>
            <p:cNvGrpSpPr/>
            <p:nvPr/>
          </p:nvGrpSpPr>
          <p:grpSpPr>
            <a:xfrm>
              <a:off x="6946177" y="2765364"/>
              <a:ext cx="659606" cy="981075"/>
              <a:chOff x="1858799" y="2875869"/>
              <a:chExt cx="659606" cy="981075"/>
            </a:xfrm>
            <a:noFill/>
          </p:grpSpPr>
          <p:sp>
            <p:nvSpPr>
              <p:cNvPr id="552" name="Oval 10"/>
              <p:cNvSpPr>
                <a:spLocks noChangeArrowheads="1"/>
              </p:cNvSpPr>
              <p:nvPr/>
            </p:nvSpPr>
            <p:spPr bwMode="auto">
              <a:xfrm>
                <a:off x="1875182" y="3657094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53" name="Oval 11"/>
              <p:cNvSpPr>
                <a:spLocks noChangeArrowheads="1"/>
              </p:cNvSpPr>
              <p:nvPr/>
            </p:nvSpPr>
            <p:spPr bwMode="auto">
              <a:xfrm>
                <a:off x="2066247" y="3657094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54" name="Oval 12"/>
              <p:cNvSpPr>
                <a:spLocks noChangeArrowheads="1"/>
              </p:cNvSpPr>
              <p:nvPr/>
            </p:nvSpPr>
            <p:spPr bwMode="auto">
              <a:xfrm>
                <a:off x="2257311" y="3657094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55" name="Oval 13"/>
              <p:cNvSpPr>
                <a:spLocks noChangeArrowheads="1"/>
              </p:cNvSpPr>
              <p:nvPr/>
            </p:nvSpPr>
            <p:spPr bwMode="auto">
              <a:xfrm>
                <a:off x="1957067" y="3520453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56" name="Oval 14"/>
              <p:cNvSpPr>
                <a:spLocks noChangeArrowheads="1"/>
              </p:cNvSpPr>
              <p:nvPr/>
            </p:nvSpPr>
            <p:spPr bwMode="auto">
              <a:xfrm>
                <a:off x="2134485" y="3506789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57" name="Oval 15"/>
              <p:cNvSpPr>
                <a:spLocks noChangeArrowheads="1"/>
              </p:cNvSpPr>
              <p:nvPr/>
            </p:nvSpPr>
            <p:spPr bwMode="auto">
              <a:xfrm>
                <a:off x="2325549" y="3493125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58" name="Oval 16"/>
              <p:cNvSpPr>
                <a:spLocks noChangeArrowheads="1"/>
              </p:cNvSpPr>
              <p:nvPr/>
            </p:nvSpPr>
            <p:spPr bwMode="auto">
              <a:xfrm>
                <a:off x="1888829" y="3370147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59" name="Oval 17"/>
              <p:cNvSpPr>
                <a:spLocks noChangeArrowheads="1"/>
              </p:cNvSpPr>
              <p:nvPr/>
            </p:nvSpPr>
            <p:spPr bwMode="auto">
              <a:xfrm>
                <a:off x="2038951" y="3370147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60" name="Oval 18"/>
              <p:cNvSpPr>
                <a:spLocks noChangeArrowheads="1"/>
              </p:cNvSpPr>
              <p:nvPr/>
            </p:nvSpPr>
            <p:spPr bwMode="auto">
              <a:xfrm>
                <a:off x="2243664" y="3356483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61" name="Oval 472"/>
              <p:cNvSpPr>
                <a:spLocks noChangeArrowheads="1"/>
              </p:cNvSpPr>
              <p:nvPr/>
            </p:nvSpPr>
            <p:spPr bwMode="auto">
              <a:xfrm>
                <a:off x="1943419" y="3219842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62" name="Oval 473"/>
              <p:cNvSpPr>
                <a:spLocks noChangeArrowheads="1"/>
              </p:cNvSpPr>
              <p:nvPr/>
            </p:nvSpPr>
            <p:spPr bwMode="auto">
              <a:xfrm>
                <a:off x="2134485" y="3206177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63" name="Oval 474"/>
              <p:cNvSpPr>
                <a:spLocks noChangeArrowheads="1"/>
              </p:cNvSpPr>
              <p:nvPr/>
            </p:nvSpPr>
            <p:spPr bwMode="auto">
              <a:xfrm>
                <a:off x="2311901" y="3247171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64" name="Oval 475"/>
              <p:cNvSpPr>
                <a:spLocks noChangeArrowheads="1"/>
              </p:cNvSpPr>
              <p:nvPr/>
            </p:nvSpPr>
            <p:spPr bwMode="auto">
              <a:xfrm>
                <a:off x="1902477" y="3069536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65" name="Oval 476"/>
              <p:cNvSpPr>
                <a:spLocks noChangeArrowheads="1"/>
              </p:cNvSpPr>
              <p:nvPr/>
            </p:nvSpPr>
            <p:spPr bwMode="auto">
              <a:xfrm>
                <a:off x="2093541" y="3055871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66" name="Oval 477"/>
              <p:cNvSpPr>
                <a:spLocks noChangeArrowheads="1"/>
              </p:cNvSpPr>
              <p:nvPr/>
            </p:nvSpPr>
            <p:spPr bwMode="auto">
              <a:xfrm>
                <a:off x="2257312" y="3055872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67" name="Oval 478"/>
              <p:cNvSpPr>
                <a:spLocks noChangeArrowheads="1"/>
              </p:cNvSpPr>
              <p:nvPr/>
            </p:nvSpPr>
            <p:spPr bwMode="auto">
              <a:xfrm>
                <a:off x="1904753" y="2907844"/>
                <a:ext cx="161496" cy="161693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68" name="Oval 479"/>
              <p:cNvSpPr>
                <a:spLocks noChangeArrowheads="1"/>
              </p:cNvSpPr>
              <p:nvPr/>
            </p:nvSpPr>
            <p:spPr bwMode="auto">
              <a:xfrm>
                <a:off x="2109464" y="2921508"/>
                <a:ext cx="161496" cy="161693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69" name="Oval 480"/>
              <p:cNvSpPr>
                <a:spLocks noChangeArrowheads="1"/>
              </p:cNvSpPr>
              <p:nvPr/>
            </p:nvSpPr>
            <p:spPr bwMode="auto">
              <a:xfrm>
                <a:off x="2300530" y="2907844"/>
                <a:ext cx="161496" cy="161693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70" name="Freeform 569"/>
              <p:cNvSpPr/>
              <p:nvPr/>
            </p:nvSpPr>
            <p:spPr>
              <a:xfrm>
                <a:off x="1858799" y="2875869"/>
                <a:ext cx="659606" cy="981075"/>
              </a:xfrm>
              <a:custGeom>
                <a:avLst/>
                <a:gdLst>
                  <a:gd name="connsiteX0" fmla="*/ 0 w 659606"/>
                  <a:gd name="connsiteY0" fmla="*/ 0 h 981075"/>
                  <a:gd name="connsiteX1" fmla="*/ 0 w 659606"/>
                  <a:gd name="connsiteY1" fmla="*/ 981075 h 981075"/>
                  <a:gd name="connsiteX2" fmla="*/ 659606 w 659606"/>
                  <a:gd name="connsiteY2" fmla="*/ 981075 h 981075"/>
                  <a:gd name="connsiteX3" fmla="*/ 659606 w 659606"/>
                  <a:gd name="connsiteY3" fmla="*/ 2382 h 981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9606" h="981075">
                    <a:moveTo>
                      <a:pt x="0" y="0"/>
                    </a:moveTo>
                    <a:lnTo>
                      <a:pt x="0" y="981075"/>
                    </a:lnTo>
                    <a:lnTo>
                      <a:pt x="659606" y="981075"/>
                    </a:lnTo>
                    <a:lnTo>
                      <a:pt x="659606" y="2382"/>
                    </a:lnTo>
                  </a:path>
                </a:pathLst>
              </a:custGeom>
              <a:grpFill/>
              <a:ln w="28575">
                <a:solidFill>
                  <a:srgbClr val="DC7D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2" name="Group 511"/>
            <p:cNvGrpSpPr/>
            <p:nvPr/>
          </p:nvGrpSpPr>
          <p:grpSpPr>
            <a:xfrm>
              <a:off x="7670356" y="2765364"/>
              <a:ext cx="659606" cy="981075"/>
              <a:chOff x="1858799" y="2875869"/>
              <a:chExt cx="659606" cy="981075"/>
            </a:xfrm>
            <a:noFill/>
          </p:grpSpPr>
          <p:sp>
            <p:nvSpPr>
              <p:cNvPr id="533" name="Oval 10"/>
              <p:cNvSpPr>
                <a:spLocks noChangeArrowheads="1"/>
              </p:cNvSpPr>
              <p:nvPr/>
            </p:nvSpPr>
            <p:spPr bwMode="auto">
              <a:xfrm>
                <a:off x="1875182" y="3657094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34" name="Oval 11"/>
              <p:cNvSpPr>
                <a:spLocks noChangeArrowheads="1"/>
              </p:cNvSpPr>
              <p:nvPr/>
            </p:nvSpPr>
            <p:spPr bwMode="auto">
              <a:xfrm>
                <a:off x="2066247" y="3657094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35" name="Oval 12"/>
              <p:cNvSpPr>
                <a:spLocks noChangeArrowheads="1"/>
              </p:cNvSpPr>
              <p:nvPr/>
            </p:nvSpPr>
            <p:spPr bwMode="auto">
              <a:xfrm>
                <a:off x="2257311" y="3657094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36" name="Oval 13"/>
              <p:cNvSpPr>
                <a:spLocks noChangeArrowheads="1"/>
              </p:cNvSpPr>
              <p:nvPr/>
            </p:nvSpPr>
            <p:spPr bwMode="auto">
              <a:xfrm>
                <a:off x="1957067" y="3520453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37" name="Oval 14"/>
              <p:cNvSpPr>
                <a:spLocks noChangeArrowheads="1"/>
              </p:cNvSpPr>
              <p:nvPr/>
            </p:nvSpPr>
            <p:spPr bwMode="auto">
              <a:xfrm>
                <a:off x="2134485" y="3506789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38" name="Oval 15"/>
              <p:cNvSpPr>
                <a:spLocks noChangeArrowheads="1"/>
              </p:cNvSpPr>
              <p:nvPr/>
            </p:nvSpPr>
            <p:spPr bwMode="auto">
              <a:xfrm>
                <a:off x="2325549" y="3493125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39" name="Oval 16"/>
              <p:cNvSpPr>
                <a:spLocks noChangeArrowheads="1"/>
              </p:cNvSpPr>
              <p:nvPr/>
            </p:nvSpPr>
            <p:spPr bwMode="auto">
              <a:xfrm>
                <a:off x="1888829" y="3370147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40" name="Oval 17"/>
              <p:cNvSpPr>
                <a:spLocks noChangeArrowheads="1"/>
              </p:cNvSpPr>
              <p:nvPr/>
            </p:nvSpPr>
            <p:spPr bwMode="auto">
              <a:xfrm>
                <a:off x="2038951" y="3370147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41" name="Oval 18"/>
              <p:cNvSpPr>
                <a:spLocks noChangeArrowheads="1"/>
              </p:cNvSpPr>
              <p:nvPr/>
            </p:nvSpPr>
            <p:spPr bwMode="auto">
              <a:xfrm>
                <a:off x="2243664" y="3356483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42" name="Oval 472"/>
              <p:cNvSpPr>
                <a:spLocks noChangeArrowheads="1"/>
              </p:cNvSpPr>
              <p:nvPr/>
            </p:nvSpPr>
            <p:spPr bwMode="auto">
              <a:xfrm>
                <a:off x="1943419" y="3219842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43" name="Oval 473"/>
              <p:cNvSpPr>
                <a:spLocks noChangeArrowheads="1"/>
              </p:cNvSpPr>
              <p:nvPr/>
            </p:nvSpPr>
            <p:spPr bwMode="auto">
              <a:xfrm>
                <a:off x="2134485" y="3206177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44" name="Oval 474"/>
              <p:cNvSpPr>
                <a:spLocks noChangeArrowheads="1"/>
              </p:cNvSpPr>
              <p:nvPr/>
            </p:nvSpPr>
            <p:spPr bwMode="auto">
              <a:xfrm>
                <a:off x="2311901" y="3247171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45" name="Oval 475"/>
              <p:cNvSpPr>
                <a:spLocks noChangeArrowheads="1"/>
              </p:cNvSpPr>
              <p:nvPr/>
            </p:nvSpPr>
            <p:spPr bwMode="auto">
              <a:xfrm>
                <a:off x="1902477" y="3069536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46" name="Oval 476"/>
              <p:cNvSpPr>
                <a:spLocks noChangeArrowheads="1"/>
              </p:cNvSpPr>
              <p:nvPr/>
            </p:nvSpPr>
            <p:spPr bwMode="auto">
              <a:xfrm>
                <a:off x="2093541" y="3055871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47" name="Oval 477"/>
              <p:cNvSpPr>
                <a:spLocks noChangeArrowheads="1"/>
              </p:cNvSpPr>
              <p:nvPr/>
            </p:nvSpPr>
            <p:spPr bwMode="auto">
              <a:xfrm>
                <a:off x="2257312" y="3055872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48" name="Oval 478"/>
              <p:cNvSpPr>
                <a:spLocks noChangeArrowheads="1"/>
              </p:cNvSpPr>
              <p:nvPr/>
            </p:nvSpPr>
            <p:spPr bwMode="auto">
              <a:xfrm>
                <a:off x="1904753" y="2907844"/>
                <a:ext cx="161496" cy="161693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49" name="Oval 479"/>
              <p:cNvSpPr>
                <a:spLocks noChangeArrowheads="1"/>
              </p:cNvSpPr>
              <p:nvPr/>
            </p:nvSpPr>
            <p:spPr bwMode="auto">
              <a:xfrm>
                <a:off x="2109464" y="2921508"/>
                <a:ext cx="161496" cy="161693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50" name="Oval 480"/>
              <p:cNvSpPr>
                <a:spLocks noChangeArrowheads="1"/>
              </p:cNvSpPr>
              <p:nvPr/>
            </p:nvSpPr>
            <p:spPr bwMode="auto">
              <a:xfrm>
                <a:off x="2300530" y="2907844"/>
                <a:ext cx="161496" cy="161693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51" name="Freeform 550"/>
              <p:cNvSpPr/>
              <p:nvPr/>
            </p:nvSpPr>
            <p:spPr>
              <a:xfrm>
                <a:off x="1858799" y="2875869"/>
                <a:ext cx="659606" cy="981075"/>
              </a:xfrm>
              <a:custGeom>
                <a:avLst/>
                <a:gdLst>
                  <a:gd name="connsiteX0" fmla="*/ 0 w 659606"/>
                  <a:gd name="connsiteY0" fmla="*/ 0 h 981075"/>
                  <a:gd name="connsiteX1" fmla="*/ 0 w 659606"/>
                  <a:gd name="connsiteY1" fmla="*/ 981075 h 981075"/>
                  <a:gd name="connsiteX2" fmla="*/ 659606 w 659606"/>
                  <a:gd name="connsiteY2" fmla="*/ 981075 h 981075"/>
                  <a:gd name="connsiteX3" fmla="*/ 659606 w 659606"/>
                  <a:gd name="connsiteY3" fmla="*/ 2382 h 981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9606" h="981075">
                    <a:moveTo>
                      <a:pt x="0" y="0"/>
                    </a:moveTo>
                    <a:lnTo>
                      <a:pt x="0" y="981075"/>
                    </a:lnTo>
                    <a:lnTo>
                      <a:pt x="659606" y="981075"/>
                    </a:lnTo>
                    <a:lnTo>
                      <a:pt x="659606" y="2382"/>
                    </a:lnTo>
                  </a:path>
                </a:pathLst>
              </a:custGeom>
              <a:grpFill/>
              <a:ln w="28575">
                <a:solidFill>
                  <a:srgbClr val="DC7D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3" name="Group 512"/>
            <p:cNvGrpSpPr/>
            <p:nvPr/>
          </p:nvGrpSpPr>
          <p:grpSpPr>
            <a:xfrm>
              <a:off x="8396283" y="2768481"/>
              <a:ext cx="659606" cy="981075"/>
              <a:chOff x="1858799" y="2875869"/>
              <a:chExt cx="659606" cy="981075"/>
            </a:xfrm>
            <a:noFill/>
          </p:grpSpPr>
          <p:sp>
            <p:nvSpPr>
              <p:cNvPr id="514" name="Oval 10"/>
              <p:cNvSpPr>
                <a:spLocks noChangeArrowheads="1"/>
              </p:cNvSpPr>
              <p:nvPr/>
            </p:nvSpPr>
            <p:spPr bwMode="auto">
              <a:xfrm>
                <a:off x="1875182" y="3657094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15" name="Oval 11"/>
              <p:cNvSpPr>
                <a:spLocks noChangeArrowheads="1"/>
              </p:cNvSpPr>
              <p:nvPr/>
            </p:nvSpPr>
            <p:spPr bwMode="auto">
              <a:xfrm>
                <a:off x="2066247" y="3657094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16" name="Oval 12"/>
              <p:cNvSpPr>
                <a:spLocks noChangeArrowheads="1"/>
              </p:cNvSpPr>
              <p:nvPr/>
            </p:nvSpPr>
            <p:spPr bwMode="auto">
              <a:xfrm>
                <a:off x="2257311" y="3657094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17" name="Oval 13"/>
              <p:cNvSpPr>
                <a:spLocks noChangeArrowheads="1"/>
              </p:cNvSpPr>
              <p:nvPr/>
            </p:nvSpPr>
            <p:spPr bwMode="auto">
              <a:xfrm>
                <a:off x="1957067" y="3520453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18" name="Oval 14"/>
              <p:cNvSpPr>
                <a:spLocks noChangeArrowheads="1"/>
              </p:cNvSpPr>
              <p:nvPr/>
            </p:nvSpPr>
            <p:spPr bwMode="auto">
              <a:xfrm>
                <a:off x="2134485" y="3506789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19" name="Oval 15"/>
              <p:cNvSpPr>
                <a:spLocks noChangeArrowheads="1"/>
              </p:cNvSpPr>
              <p:nvPr/>
            </p:nvSpPr>
            <p:spPr bwMode="auto">
              <a:xfrm>
                <a:off x="2325549" y="3493125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20" name="Oval 16"/>
              <p:cNvSpPr>
                <a:spLocks noChangeArrowheads="1"/>
              </p:cNvSpPr>
              <p:nvPr/>
            </p:nvSpPr>
            <p:spPr bwMode="auto">
              <a:xfrm>
                <a:off x="1888829" y="3370147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21" name="Oval 17"/>
              <p:cNvSpPr>
                <a:spLocks noChangeArrowheads="1"/>
              </p:cNvSpPr>
              <p:nvPr/>
            </p:nvSpPr>
            <p:spPr bwMode="auto">
              <a:xfrm>
                <a:off x="2038951" y="3370147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22" name="Oval 18"/>
              <p:cNvSpPr>
                <a:spLocks noChangeArrowheads="1"/>
              </p:cNvSpPr>
              <p:nvPr/>
            </p:nvSpPr>
            <p:spPr bwMode="auto">
              <a:xfrm>
                <a:off x="2243664" y="3356483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23" name="Oval 472"/>
              <p:cNvSpPr>
                <a:spLocks noChangeArrowheads="1"/>
              </p:cNvSpPr>
              <p:nvPr/>
            </p:nvSpPr>
            <p:spPr bwMode="auto">
              <a:xfrm>
                <a:off x="1943419" y="3219842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24" name="Oval 473"/>
              <p:cNvSpPr>
                <a:spLocks noChangeArrowheads="1"/>
              </p:cNvSpPr>
              <p:nvPr/>
            </p:nvSpPr>
            <p:spPr bwMode="auto">
              <a:xfrm>
                <a:off x="2134485" y="3206177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25" name="Oval 474"/>
              <p:cNvSpPr>
                <a:spLocks noChangeArrowheads="1"/>
              </p:cNvSpPr>
              <p:nvPr/>
            </p:nvSpPr>
            <p:spPr bwMode="auto">
              <a:xfrm>
                <a:off x="2311901" y="3247171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26" name="Oval 475"/>
              <p:cNvSpPr>
                <a:spLocks noChangeArrowheads="1"/>
              </p:cNvSpPr>
              <p:nvPr/>
            </p:nvSpPr>
            <p:spPr bwMode="auto">
              <a:xfrm>
                <a:off x="1902477" y="3069536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27" name="Oval 476"/>
              <p:cNvSpPr>
                <a:spLocks noChangeArrowheads="1"/>
              </p:cNvSpPr>
              <p:nvPr/>
            </p:nvSpPr>
            <p:spPr bwMode="auto">
              <a:xfrm>
                <a:off x="2093541" y="3055871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28" name="Oval 477"/>
              <p:cNvSpPr>
                <a:spLocks noChangeArrowheads="1"/>
              </p:cNvSpPr>
              <p:nvPr/>
            </p:nvSpPr>
            <p:spPr bwMode="auto">
              <a:xfrm>
                <a:off x="2257312" y="3055872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29" name="Oval 478"/>
              <p:cNvSpPr>
                <a:spLocks noChangeArrowheads="1"/>
              </p:cNvSpPr>
              <p:nvPr/>
            </p:nvSpPr>
            <p:spPr bwMode="auto">
              <a:xfrm>
                <a:off x="1904753" y="2907844"/>
                <a:ext cx="161496" cy="161693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30" name="Oval 479"/>
              <p:cNvSpPr>
                <a:spLocks noChangeArrowheads="1"/>
              </p:cNvSpPr>
              <p:nvPr/>
            </p:nvSpPr>
            <p:spPr bwMode="auto">
              <a:xfrm>
                <a:off x="2109464" y="2921508"/>
                <a:ext cx="161496" cy="161693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31" name="Oval 480"/>
              <p:cNvSpPr>
                <a:spLocks noChangeArrowheads="1"/>
              </p:cNvSpPr>
              <p:nvPr/>
            </p:nvSpPr>
            <p:spPr bwMode="auto">
              <a:xfrm>
                <a:off x="2300530" y="2907844"/>
                <a:ext cx="161496" cy="161693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32" name="Freeform 531"/>
              <p:cNvSpPr/>
              <p:nvPr/>
            </p:nvSpPr>
            <p:spPr>
              <a:xfrm>
                <a:off x="1858799" y="2875869"/>
                <a:ext cx="659606" cy="981075"/>
              </a:xfrm>
              <a:custGeom>
                <a:avLst/>
                <a:gdLst>
                  <a:gd name="connsiteX0" fmla="*/ 0 w 659606"/>
                  <a:gd name="connsiteY0" fmla="*/ 0 h 981075"/>
                  <a:gd name="connsiteX1" fmla="*/ 0 w 659606"/>
                  <a:gd name="connsiteY1" fmla="*/ 981075 h 981075"/>
                  <a:gd name="connsiteX2" fmla="*/ 659606 w 659606"/>
                  <a:gd name="connsiteY2" fmla="*/ 981075 h 981075"/>
                  <a:gd name="connsiteX3" fmla="*/ 659606 w 659606"/>
                  <a:gd name="connsiteY3" fmla="*/ 2382 h 981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9606" h="981075">
                    <a:moveTo>
                      <a:pt x="0" y="0"/>
                    </a:moveTo>
                    <a:lnTo>
                      <a:pt x="0" y="981075"/>
                    </a:lnTo>
                    <a:lnTo>
                      <a:pt x="659606" y="981075"/>
                    </a:lnTo>
                    <a:lnTo>
                      <a:pt x="659606" y="2382"/>
                    </a:lnTo>
                  </a:path>
                </a:pathLst>
              </a:custGeom>
              <a:grpFill/>
              <a:ln w="28575">
                <a:solidFill>
                  <a:srgbClr val="DC7D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606415" y="5319564"/>
                <a:ext cx="1833002" cy="815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=0.375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415" y="5319564"/>
                <a:ext cx="1833002" cy="81541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0" name="Oval 10"/>
          <p:cNvSpPr>
            <a:spLocks noChangeArrowheads="1"/>
          </p:cNvSpPr>
          <p:nvPr/>
        </p:nvSpPr>
        <p:spPr bwMode="auto">
          <a:xfrm>
            <a:off x="1881044" y="5961089"/>
            <a:ext cx="177418" cy="177634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31" name="Oval 11"/>
          <p:cNvSpPr>
            <a:spLocks noChangeArrowheads="1"/>
          </p:cNvSpPr>
          <p:nvPr/>
        </p:nvSpPr>
        <p:spPr bwMode="auto">
          <a:xfrm>
            <a:off x="2072109" y="5961089"/>
            <a:ext cx="177418" cy="177634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32" name="Oval 12"/>
          <p:cNvSpPr>
            <a:spLocks noChangeArrowheads="1"/>
          </p:cNvSpPr>
          <p:nvPr/>
        </p:nvSpPr>
        <p:spPr bwMode="auto">
          <a:xfrm>
            <a:off x="2263173" y="5961089"/>
            <a:ext cx="177418" cy="177634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33" name="Oval 13"/>
          <p:cNvSpPr>
            <a:spLocks noChangeArrowheads="1"/>
          </p:cNvSpPr>
          <p:nvPr/>
        </p:nvSpPr>
        <p:spPr bwMode="auto">
          <a:xfrm>
            <a:off x="1962929" y="5824448"/>
            <a:ext cx="177418" cy="177634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34" name="Oval 14"/>
          <p:cNvSpPr>
            <a:spLocks noChangeArrowheads="1"/>
          </p:cNvSpPr>
          <p:nvPr/>
        </p:nvSpPr>
        <p:spPr bwMode="auto">
          <a:xfrm>
            <a:off x="2140347" y="5810784"/>
            <a:ext cx="177418" cy="177634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35" name="Oval 15"/>
          <p:cNvSpPr>
            <a:spLocks noChangeArrowheads="1"/>
          </p:cNvSpPr>
          <p:nvPr/>
        </p:nvSpPr>
        <p:spPr bwMode="auto">
          <a:xfrm>
            <a:off x="2331411" y="5797120"/>
            <a:ext cx="177418" cy="177634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36" name="Oval 16"/>
          <p:cNvSpPr>
            <a:spLocks noChangeArrowheads="1"/>
          </p:cNvSpPr>
          <p:nvPr/>
        </p:nvSpPr>
        <p:spPr bwMode="auto">
          <a:xfrm>
            <a:off x="1894691" y="5674142"/>
            <a:ext cx="177418" cy="177634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37" name="Oval 17"/>
          <p:cNvSpPr>
            <a:spLocks noChangeArrowheads="1"/>
          </p:cNvSpPr>
          <p:nvPr/>
        </p:nvSpPr>
        <p:spPr bwMode="auto">
          <a:xfrm>
            <a:off x="2044813" y="5674142"/>
            <a:ext cx="177418" cy="177634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38" name="Oval 18"/>
          <p:cNvSpPr>
            <a:spLocks noChangeArrowheads="1"/>
          </p:cNvSpPr>
          <p:nvPr/>
        </p:nvSpPr>
        <p:spPr bwMode="auto">
          <a:xfrm>
            <a:off x="2249526" y="5660478"/>
            <a:ext cx="177418" cy="177634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39" name="Oval 472"/>
          <p:cNvSpPr>
            <a:spLocks noChangeArrowheads="1"/>
          </p:cNvSpPr>
          <p:nvPr/>
        </p:nvSpPr>
        <p:spPr bwMode="auto">
          <a:xfrm>
            <a:off x="1949281" y="5523837"/>
            <a:ext cx="177418" cy="177634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40" name="Oval 473"/>
          <p:cNvSpPr>
            <a:spLocks noChangeArrowheads="1"/>
          </p:cNvSpPr>
          <p:nvPr/>
        </p:nvSpPr>
        <p:spPr bwMode="auto">
          <a:xfrm>
            <a:off x="2140347" y="5510172"/>
            <a:ext cx="177418" cy="177634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41" name="Oval 474"/>
          <p:cNvSpPr>
            <a:spLocks noChangeArrowheads="1"/>
          </p:cNvSpPr>
          <p:nvPr/>
        </p:nvSpPr>
        <p:spPr bwMode="auto">
          <a:xfrm>
            <a:off x="2317763" y="5551166"/>
            <a:ext cx="177418" cy="177634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42" name="Oval 475"/>
          <p:cNvSpPr>
            <a:spLocks noChangeArrowheads="1"/>
          </p:cNvSpPr>
          <p:nvPr/>
        </p:nvSpPr>
        <p:spPr bwMode="auto">
          <a:xfrm>
            <a:off x="1908339" y="5373531"/>
            <a:ext cx="177418" cy="177634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43" name="Oval 476"/>
          <p:cNvSpPr>
            <a:spLocks noChangeArrowheads="1"/>
          </p:cNvSpPr>
          <p:nvPr/>
        </p:nvSpPr>
        <p:spPr bwMode="auto">
          <a:xfrm>
            <a:off x="2099403" y="5359866"/>
            <a:ext cx="177418" cy="177634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44" name="Oval 477"/>
          <p:cNvSpPr>
            <a:spLocks noChangeArrowheads="1"/>
          </p:cNvSpPr>
          <p:nvPr/>
        </p:nvSpPr>
        <p:spPr bwMode="auto">
          <a:xfrm>
            <a:off x="2263174" y="5359867"/>
            <a:ext cx="177418" cy="177634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50" name="Oval 10"/>
          <p:cNvSpPr>
            <a:spLocks noChangeArrowheads="1"/>
          </p:cNvSpPr>
          <p:nvPr/>
        </p:nvSpPr>
        <p:spPr bwMode="auto">
          <a:xfrm>
            <a:off x="2603474" y="5964829"/>
            <a:ext cx="177418" cy="177634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51" name="Oval 11"/>
          <p:cNvSpPr>
            <a:spLocks noChangeArrowheads="1"/>
          </p:cNvSpPr>
          <p:nvPr/>
        </p:nvSpPr>
        <p:spPr bwMode="auto">
          <a:xfrm>
            <a:off x="2794539" y="5964829"/>
            <a:ext cx="177418" cy="177634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52" name="Oval 12"/>
          <p:cNvSpPr>
            <a:spLocks noChangeArrowheads="1"/>
          </p:cNvSpPr>
          <p:nvPr/>
        </p:nvSpPr>
        <p:spPr bwMode="auto">
          <a:xfrm>
            <a:off x="2985603" y="5964829"/>
            <a:ext cx="177418" cy="177634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53" name="Oval 13"/>
          <p:cNvSpPr>
            <a:spLocks noChangeArrowheads="1"/>
          </p:cNvSpPr>
          <p:nvPr/>
        </p:nvSpPr>
        <p:spPr bwMode="auto">
          <a:xfrm>
            <a:off x="2685359" y="5828188"/>
            <a:ext cx="177418" cy="177634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54" name="Oval 14"/>
          <p:cNvSpPr>
            <a:spLocks noChangeArrowheads="1"/>
          </p:cNvSpPr>
          <p:nvPr/>
        </p:nvSpPr>
        <p:spPr bwMode="auto">
          <a:xfrm>
            <a:off x="2862777" y="5814524"/>
            <a:ext cx="177418" cy="177634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55" name="Oval 15"/>
          <p:cNvSpPr>
            <a:spLocks noChangeArrowheads="1"/>
          </p:cNvSpPr>
          <p:nvPr/>
        </p:nvSpPr>
        <p:spPr bwMode="auto">
          <a:xfrm>
            <a:off x="3053841" y="5800860"/>
            <a:ext cx="177418" cy="177634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56" name="Oval 16"/>
          <p:cNvSpPr>
            <a:spLocks noChangeArrowheads="1"/>
          </p:cNvSpPr>
          <p:nvPr/>
        </p:nvSpPr>
        <p:spPr bwMode="auto">
          <a:xfrm>
            <a:off x="2617121" y="5677882"/>
            <a:ext cx="177418" cy="177634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57" name="Oval 17"/>
          <p:cNvSpPr>
            <a:spLocks noChangeArrowheads="1"/>
          </p:cNvSpPr>
          <p:nvPr/>
        </p:nvSpPr>
        <p:spPr bwMode="auto">
          <a:xfrm>
            <a:off x="2767243" y="5677882"/>
            <a:ext cx="177418" cy="177634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58" name="Oval 18"/>
          <p:cNvSpPr>
            <a:spLocks noChangeArrowheads="1"/>
          </p:cNvSpPr>
          <p:nvPr/>
        </p:nvSpPr>
        <p:spPr bwMode="auto">
          <a:xfrm>
            <a:off x="2971956" y="5664218"/>
            <a:ext cx="177418" cy="177634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59" name="Oval 472"/>
          <p:cNvSpPr>
            <a:spLocks noChangeArrowheads="1"/>
          </p:cNvSpPr>
          <p:nvPr/>
        </p:nvSpPr>
        <p:spPr bwMode="auto">
          <a:xfrm>
            <a:off x="2671711" y="5527577"/>
            <a:ext cx="177418" cy="177634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60" name="Oval 473"/>
          <p:cNvSpPr>
            <a:spLocks noChangeArrowheads="1"/>
          </p:cNvSpPr>
          <p:nvPr/>
        </p:nvSpPr>
        <p:spPr bwMode="auto">
          <a:xfrm>
            <a:off x="2862777" y="5513912"/>
            <a:ext cx="177418" cy="177634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61" name="Oval 474"/>
          <p:cNvSpPr>
            <a:spLocks noChangeArrowheads="1"/>
          </p:cNvSpPr>
          <p:nvPr/>
        </p:nvSpPr>
        <p:spPr bwMode="auto">
          <a:xfrm>
            <a:off x="3040193" y="5554906"/>
            <a:ext cx="177418" cy="177634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70" name="Oval 10"/>
          <p:cNvSpPr>
            <a:spLocks noChangeArrowheads="1"/>
          </p:cNvSpPr>
          <p:nvPr/>
        </p:nvSpPr>
        <p:spPr bwMode="auto">
          <a:xfrm>
            <a:off x="3328018" y="5968569"/>
            <a:ext cx="177418" cy="177634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71" name="Oval 11"/>
          <p:cNvSpPr>
            <a:spLocks noChangeArrowheads="1"/>
          </p:cNvSpPr>
          <p:nvPr/>
        </p:nvSpPr>
        <p:spPr bwMode="auto">
          <a:xfrm>
            <a:off x="3519083" y="5968569"/>
            <a:ext cx="177418" cy="177634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72" name="Oval 12"/>
          <p:cNvSpPr>
            <a:spLocks noChangeArrowheads="1"/>
          </p:cNvSpPr>
          <p:nvPr/>
        </p:nvSpPr>
        <p:spPr bwMode="auto">
          <a:xfrm>
            <a:off x="3710147" y="5968569"/>
            <a:ext cx="177418" cy="177634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73" name="Oval 13"/>
          <p:cNvSpPr>
            <a:spLocks noChangeArrowheads="1"/>
          </p:cNvSpPr>
          <p:nvPr/>
        </p:nvSpPr>
        <p:spPr bwMode="auto">
          <a:xfrm>
            <a:off x="3409903" y="5831928"/>
            <a:ext cx="177418" cy="177634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74" name="Oval 14"/>
          <p:cNvSpPr>
            <a:spLocks noChangeArrowheads="1"/>
          </p:cNvSpPr>
          <p:nvPr/>
        </p:nvSpPr>
        <p:spPr bwMode="auto">
          <a:xfrm>
            <a:off x="3587321" y="5818264"/>
            <a:ext cx="177418" cy="177634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75" name="Oval 15"/>
          <p:cNvSpPr>
            <a:spLocks noChangeArrowheads="1"/>
          </p:cNvSpPr>
          <p:nvPr/>
        </p:nvSpPr>
        <p:spPr bwMode="auto">
          <a:xfrm>
            <a:off x="3778385" y="5804600"/>
            <a:ext cx="177418" cy="177634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76" name="Oval 16"/>
          <p:cNvSpPr>
            <a:spLocks noChangeArrowheads="1"/>
          </p:cNvSpPr>
          <p:nvPr/>
        </p:nvSpPr>
        <p:spPr bwMode="auto">
          <a:xfrm>
            <a:off x="3341665" y="5681622"/>
            <a:ext cx="177418" cy="177634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90" name="Oval 10"/>
          <p:cNvSpPr>
            <a:spLocks noChangeArrowheads="1"/>
          </p:cNvSpPr>
          <p:nvPr/>
        </p:nvSpPr>
        <p:spPr bwMode="auto">
          <a:xfrm>
            <a:off x="4055301" y="5968568"/>
            <a:ext cx="177418" cy="177634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91" name="Oval 11"/>
          <p:cNvSpPr>
            <a:spLocks noChangeArrowheads="1"/>
          </p:cNvSpPr>
          <p:nvPr/>
        </p:nvSpPr>
        <p:spPr bwMode="auto">
          <a:xfrm>
            <a:off x="4246366" y="5968568"/>
            <a:ext cx="177418" cy="177634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92" name="Oval 12"/>
          <p:cNvSpPr>
            <a:spLocks noChangeArrowheads="1"/>
          </p:cNvSpPr>
          <p:nvPr/>
        </p:nvSpPr>
        <p:spPr bwMode="auto">
          <a:xfrm>
            <a:off x="4437430" y="5968568"/>
            <a:ext cx="177418" cy="177634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10" name="Oval 10"/>
          <p:cNvSpPr>
            <a:spLocks noChangeArrowheads="1"/>
          </p:cNvSpPr>
          <p:nvPr/>
        </p:nvSpPr>
        <p:spPr bwMode="auto">
          <a:xfrm>
            <a:off x="4781623" y="5968566"/>
            <a:ext cx="177418" cy="177634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11" name="Oval 11"/>
          <p:cNvSpPr>
            <a:spLocks noChangeArrowheads="1"/>
          </p:cNvSpPr>
          <p:nvPr/>
        </p:nvSpPr>
        <p:spPr bwMode="auto">
          <a:xfrm>
            <a:off x="4972688" y="5968566"/>
            <a:ext cx="177418" cy="177634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12" name="Oval 12"/>
          <p:cNvSpPr>
            <a:spLocks noChangeArrowheads="1"/>
          </p:cNvSpPr>
          <p:nvPr/>
        </p:nvSpPr>
        <p:spPr bwMode="auto">
          <a:xfrm>
            <a:off x="5163752" y="5968566"/>
            <a:ext cx="177418" cy="177634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30" name="Oval 329"/>
          <p:cNvSpPr/>
          <p:nvPr/>
        </p:nvSpPr>
        <p:spPr>
          <a:xfrm>
            <a:off x="1524001" y="4991100"/>
            <a:ext cx="4149138" cy="14899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475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% Captured Response 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31</a:t>
            </a:fld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0552045"/>
              </p:ext>
            </p:extLst>
          </p:nvPr>
        </p:nvGraphicFramePr>
        <p:xfrm>
          <a:off x="2208363" y="1691322"/>
          <a:ext cx="7799658" cy="44808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55766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Baseline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3294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if we assigned cases into the 10 bins randomly? This would create a “baseline” model against which we could measure the performance of our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85" name="Oval 10"/>
          <p:cNvSpPr>
            <a:spLocks noChangeArrowheads="1"/>
          </p:cNvSpPr>
          <p:nvPr/>
        </p:nvSpPr>
        <p:spPr bwMode="auto">
          <a:xfrm>
            <a:off x="1881044" y="3780411"/>
            <a:ext cx="177418" cy="177634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86" name="Oval 11"/>
          <p:cNvSpPr>
            <a:spLocks noChangeArrowheads="1"/>
          </p:cNvSpPr>
          <p:nvPr/>
        </p:nvSpPr>
        <p:spPr bwMode="auto">
          <a:xfrm>
            <a:off x="2072109" y="3780411"/>
            <a:ext cx="177418" cy="177634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87" name="Oval 12"/>
          <p:cNvSpPr>
            <a:spLocks noChangeArrowheads="1"/>
          </p:cNvSpPr>
          <p:nvPr/>
        </p:nvSpPr>
        <p:spPr bwMode="auto">
          <a:xfrm>
            <a:off x="2263173" y="3780411"/>
            <a:ext cx="177418" cy="177634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88" name="Oval 13"/>
          <p:cNvSpPr>
            <a:spLocks noChangeArrowheads="1"/>
          </p:cNvSpPr>
          <p:nvPr/>
        </p:nvSpPr>
        <p:spPr bwMode="auto">
          <a:xfrm>
            <a:off x="1962929" y="3643770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89" name="Oval 14"/>
          <p:cNvSpPr>
            <a:spLocks noChangeArrowheads="1"/>
          </p:cNvSpPr>
          <p:nvPr/>
        </p:nvSpPr>
        <p:spPr bwMode="auto">
          <a:xfrm>
            <a:off x="2140347" y="3630106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90" name="Oval 15"/>
          <p:cNvSpPr>
            <a:spLocks noChangeArrowheads="1"/>
          </p:cNvSpPr>
          <p:nvPr/>
        </p:nvSpPr>
        <p:spPr bwMode="auto">
          <a:xfrm>
            <a:off x="2331411" y="3616442"/>
            <a:ext cx="177418" cy="177634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91" name="Oval 16"/>
          <p:cNvSpPr>
            <a:spLocks noChangeArrowheads="1"/>
          </p:cNvSpPr>
          <p:nvPr/>
        </p:nvSpPr>
        <p:spPr bwMode="auto">
          <a:xfrm>
            <a:off x="1894691" y="3493464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92" name="Oval 17"/>
          <p:cNvSpPr>
            <a:spLocks noChangeArrowheads="1"/>
          </p:cNvSpPr>
          <p:nvPr/>
        </p:nvSpPr>
        <p:spPr bwMode="auto">
          <a:xfrm>
            <a:off x="2044813" y="3493464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93" name="Oval 18"/>
          <p:cNvSpPr>
            <a:spLocks noChangeArrowheads="1"/>
          </p:cNvSpPr>
          <p:nvPr/>
        </p:nvSpPr>
        <p:spPr bwMode="auto">
          <a:xfrm>
            <a:off x="2249526" y="3479800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94" name="Oval 472"/>
          <p:cNvSpPr>
            <a:spLocks noChangeArrowheads="1"/>
          </p:cNvSpPr>
          <p:nvPr/>
        </p:nvSpPr>
        <p:spPr bwMode="auto">
          <a:xfrm>
            <a:off x="1949281" y="3343159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95" name="Oval 473"/>
          <p:cNvSpPr>
            <a:spLocks noChangeArrowheads="1"/>
          </p:cNvSpPr>
          <p:nvPr/>
        </p:nvSpPr>
        <p:spPr bwMode="auto">
          <a:xfrm>
            <a:off x="2140347" y="3329494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96" name="Oval 474"/>
          <p:cNvSpPr>
            <a:spLocks noChangeArrowheads="1"/>
          </p:cNvSpPr>
          <p:nvPr/>
        </p:nvSpPr>
        <p:spPr bwMode="auto">
          <a:xfrm>
            <a:off x="2317763" y="3370488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97" name="Oval 475"/>
          <p:cNvSpPr>
            <a:spLocks noChangeArrowheads="1"/>
          </p:cNvSpPr>
          <p:nvPr/>
        </p:nvSpPr>
        <p:spPr bwMode="auto">
          <a:xfrm>
            <a:off x="1908339" y="3192853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98" name="Oval 476"/>
          <p:cNvSpPr>
            <a:spLocks noChangeArrowheads="1"/>
          </p:cNvSpPr>
          <p:nvPr/>
        </p:nvSpPr>
        <p:spPr bwMode="auto">
          <a:xfrm>
            <a:off x="2099403" y="3179188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99" name="Oval 477"/>
          <p:cNvSpPr>
            <a:spLocks noChangeArrowheads="1"/>
          </p:cNvSpPr>
          <p:nvPr/>
        </p:nvSpPr>
        <p:spPr bwMode="auto">
          <a:xfrm>
            <a:off x="2263174" y="3179189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700" name="Oval 478"/>
          <p:cNvSpPr>
            <a:spLocks noChangeArrowheads="1"/>
          </p:cNvSpPr>
          <p:nvPr/>
        </p:nvSpPr>
        <p:spPr bwMode="auto">
          <a:xfrm>
            <a:off x="1910615" y="3031161"/>
            <a:ext cx="161496" cy="161693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701" name="Oval 479"/>
          <p:cNvSpPr>
            <a:spLocks noChangeArrowheads="1"/>
          </p:cNvSpPr>
          <p:nvPr/>
        </p:nvSpPr>
        <p:spPr bwMode="auto">
          <a:xfrm>
            <a:off x="2115326" y="3044825"/>
            <a:ext cx="161496" cy="161693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702" name="Oval 480"/>
          <p:cNvSpPr>
            <a:spLocks noChangeArrowheads="1"/>
          </p:cNvSpPr>
          <p:nvPr/>
        </p:nvSpPr>
        <p:spPr bwMode="auto">
          <a:xfrm>
            <a:off x="2306392" y="3031161"/>
            <a:ext cx="161496" cy="161693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703" name="Freeform 702"/>
          <p:cNvSpPr/>
          <p:nvPr/>
        </p:nvSpPr>
        <p:spPr>
          <a:xfrm>
            <a:off x="1864661" y="2999186"/>
            <a:ext cx="659606" cy="981075"/>
          </a:xfrm>
          <a:custGeom>
            <a:avLst/>
            <a:gdLst>
              <a:gd name="connsiteX0" fmla="*/ 0 w 659606"/>
              <a:gd name="connsiteY0" fmla="*/ 0 h 981075"/>
              <a:gd name="connsiteX1" fmla="*/ 0 w 659606"/>
              <a:gd name="connsiteY1" fmla="*/ 981075 h 981075"/>
              <a:gd name="connsiteX2" fmla="*/ 659606 w 659606"/>
              <a:gd name="connsiteY2" fmla="*/ 981075 h 981075"/>
              <a:gd name="connsiteX3" fmla="*/ 659606 w 659606"/>
              <a:gd name="connsiteY3" fmla="*/ 2382 h 98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9606" h="981075">
                <a:moveTo>
                  <a:pt x="0" y="0"/>
                </a:moveTo>
                <a:lnTo>
                  <a:pt x="0" y="981075"/>
                </a:lnTo>
                <a:lnTo>
                  <a:pt x="659606" y="981075"/>
                </a:lnTo>
                <a:lnTo>
                  <a:pt x="659606" y="2382"/>
                </a:lnTo>
              </a:path>
            </a:pathLst>
          </a:custGeom>
          <a:noFill/>
          <a:ln w="28575">
            <a:solidFill>
              <a:srgbClr val="DC7D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" name="Oval 10"/>
          <p:cNvSpPr>
            <a:spLocks noChangeArrowheads="1"/>
          </p:cNvSpPr>
          <p:nvPr/>
        </p:nvSpPr>
        <p:spPr bwMode="auto">
          <a:xfrm>
            <a:off x="2603474" y="3784151"/>
            <a:ext cx="177418" cy="177634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67" name="Oval 11"/>
          <p:cNvSpPr>
            <a:spLocks noChangeArrowheads="1"/>
          </p:cNvSpPr>
          <p:nvPr/>
        </p:nvSpPr>
        <p:spPr bwMode="auto">
          <a:xfrm>
            <a:off x="2794539" y="3784151"/>
            <a:ext cx="177418" cy="177634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68" name="Oval 12"/>
          <p:cNvSpPr>
            <a:spLocks noChangeArrowheads="1"/>
          </p:cNvSpPr>
          <p:nvPr/>
        </p:nvSpPr>
        <p:spPr bwMode="auto">
          <a:xfrm>
            <a:off x="2985603" y="3784151"/>
            <a:ext cx="177418" cy="177634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69" name="Oval 13"/>
          <p:cNvSpPr>
            <a:spLocks noChangeArrowheads="1"/>
          </p:cNvSpPr>
          <p:nvPr/>
        </p:nvSpPr>
        <p:spPr bwMode="auto">
          <a:xfrm>
            <a:off x="2685359" y="3647510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70" name="Oval 14"/>
          <p:cNvSpPr>
            <a:spLocks noChangeArrowheads="1"/>
          </p:cNvSpPr>
          <p:nvPr/>
        </p:nvSpPr>
        <p:spPr bwMode="auto">
          <a:xfrm>
            <a:off x="2862777" y="3633846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71" name="Oval 15"/>
          <p:cNvSpPr>
            <a:spLocks noChangeArrowheads="1"/>
          </p:cNvSpPr>
          <p:nvPr/>
        </p:nvSpPr>
        <p:spPr bwMode="auto">
          <a:xfrm>
            <a:off x="3053841" y="3620182"/>
            <a:ext cx="177418" cy="177634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72" name="Oval 16"/>
          <p:cNvSpPr>
            <a:spLocks noChangeArrowheads="1"/>
          </p:cNvSpPr>
          <p:nvPr/>
        </p:nvSpPr>
        <p:spPr bwMode="auto">
          <a:xfrm>
            <a:off x="2617121" y="3497204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73" name="Oval 17"/>
          <p:cNvSpPr>
            <a:spLocks noChangeArrowheads="1"/>
          </p:cNvSpPr>
          <p:nvPr/>
        </p:nvSpPr>
        <p:spPr bwMode="auto">
          <a:xfrm>
            <a:off x="2767243" y="3497204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74" name="Oval 18"/>
          <p:cNvSpPr>
            <a:spLocks noChangeArrowheads="1"/>
          </p:cNvSpPr>
          <p:nvPr/>
        </p:nvSpPr>
        <p:spPr bwMode="auto">
          <a:xfrm>
            <a:off x="2971956" y="3483540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75" name="Oval 472"/>
          <p:cNvSpPr>
            <a:spLocks noChangeArrowheads="1"/>
          </p:cNvSpPr>
          <p:nvPr/>
        </p:nvSpPr>
        <p:spPr bwMode="auto">
          <a:xfrm>
            <a:off x="2671711" y="3346899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76" name="Oval 473"/>
          <p:cNvSpPr>
            <a:spLocks noChangeArrowheads="1"/>
          </p:cNvSpPr>
          <p:nvPr/>
        </p:nvSpPr>
        <p:spPr bwMode="auto">
          <a:xfrm>
            <a:off x="2862777" y="3333234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77" name="Oval 474"/>
          <p:cNvSpPr>
            <a:spLocks noChangeArrowheads="1"/>
          </p:cNvSpPr>
          <p:nvPr/>
        </p:nvSpPr>
        <p:spPr bwMode="auto">
          <a:xfrm>
            <a:off x="3040193" y="3374228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78" name="Oval 475"/>
          <p:cNvSpPr>
            <a:spLocks noChangeArrowheads="1"/>
          </p:cNvSpPr>
          <p:nvPr/>
        </p:nvSpPr>
        <p:spPr bwMode="auto">
          <a:xfrm>
            <a:off x="2630769" y="3196593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79" name="Oval 476"/>
          <p:cNvSpPr>
            <a:spLocks noChangeArrowheads="1"/>
          </p:cNvSpPr>
          <p:nvPr/>
        </p:nvSpPr>
        <p:spPr bwMode="auto">
          <a:xfrm>
            <a:off x="2821833" y="3182928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80" name="Oval 477"/>
          <p:cNvSpPr>
            <a:spLocks noChangeArrowheads="1"/>
          </p:cNvSpPr>
          <p:nvPr/>
        </p:nvSpPr>
        <p:spPr bwMode="auto">
          <a:xfrm>
            <a:off x="2985604" y="3182929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81" name="Oval 478"/>
          <p:cNvSpPr>
            <a:spLocks noChangeArrowheads="1"/>
          </p:cNvSpPr>
          <p:nvPr/>
        </p:nvSpPr>
        <p:spPr bwMode="auto">
          <a:xfrm>
            <a:off x="2633045" y="3034901"/>
            <a:ext cx="161496" cy="161693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82" name="Oval 479"/>
          <p:cNvSpPr>
            <a:spLocks noChangeArrowheads="1"/>
          </p:cNvSpPr>
          <p:nvPr/>
        </p:nvSpPr>
        <p:spPr bwMode="auto">
          <a:xfrm>
            <a:off x="2837756" y="3048565"/>
            <a:ext cx="161496" cy="161693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83" name="Oval 480"/>
          <p:cNvSpPr>
            <a:spLocks noChangeArrowheads="1"/>
          </p:cNvSpPr>
          <p:nvPr/>
        </p:nvSpPr>
        <p:spPr bwMode="auto">
          <a:xfrm>
            <a:off x="3028822" y="3034901"/>
            <a:ext cx="161496" cy="161693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84" name="Freeform 683"/>
          <p:cNvSpPr/>
          <p:nvPr/>
        </p:nvSpPr>
        <p:spPr>
          <a:xfrm>
            <a:off x="2587091" y="3002926"/>
            <a:ext cx="659606" cy="981075"/>
          </a:xfrm>
          <a:custGeom>
            <a:avLst/>
            <a:gdLst>
              <a:gd name="connsiteX0" fmla="*/ 0 w 659606"/>
              <a:gd name="connsiteY0" fmla="*/ 0 h 981075"/>
              <a:gd name="connsiteX1" fmla="*/ 0 w 659606"/>
              <a:gd name="connsiteY1" fmla="*/ 981075 h 981075"/>
              <a:gd name="connsiteX2" fmla="*/ 659606 w 659606"/>
              <a:gd name="connsiteY2" fmla="*/ 981075 h 981075"/>
              <a:gd name="connsiteX3" fmla="*/ 659606 w 659606"/>
              <a:gd name="connsiteY3" fmla="*/ 2382 h 98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9606" h="981075">
                <a:moveTo>
                  <a:pt x="0" y="0"/>
                </a:moveTo>
                <a:lnTo>
                  <a:pt x="0" y="981075"/>
                </a:lnTo>
                <a:lnTo>
                  <a:pt x="659606" y="981075"/>
                </a:lnTo>
                <a:lnTo>
                  <a:pt x="659606" y="2382"/>
                </a:lnTo>
              </a:path>
            </a:pathLst>
          </a:custGeom>
          <a:noFill/>
          <a:ln w="28575">
            <a:solidFill>
              <a:srgbClr val="DC7D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7" name="Oval 10"/>
          <p:cNvSpPr>
            <a:spLocks noChangeArrowheads="1"/>
          </p:cNvSpPr>
          <p:nvPr/>
        </p:nvSpPr>
        <p:spPr bwMode="auto">
          <a:xfrm>
            <a:off x="3328018" y="3787891"/>
            <a:ext cx="177418" cy="177634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48" name="Oval 11"/>
          <p:cNvSpPr>
            <a:spLocks noChangeArrowheads="1"/>
          </p:cNvSpPr>
          <p:nvPr/>
        </p:nvSpPr>
        <p:spPr bwMode="auto">
          <a:xfrm>
            <a:off x="3519083" y="3787891"/>
            <a:ext cx="177418" cy="177634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49" name="Oval 12"/>
          <p:cNvSpPr>
            <a:spLocks noChangeArrowheads="1"/>
          </p:cNvSpPr>
          <p:nvPr/>
        </p:nvSpPr>
        <p:spPr bwMode="auto">
          <a:xfrm>
            <a:off x="3710147" y="3787891"/>
            <a:ext cx="177418" cy="177634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50" name="Oval 13"/>
          <p:cNvSpPr>
            <a:spLocks noChangeArrowheads="1"/>
          </p:cNvSpPr>
          <p:nvPr/>
        </p:nvSpPr>
        <p:spPr bwMode="auto">
          <a:xfrm>
            <a:off x="3409903" y="3651250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51" name="Oval 14"/>
          <p:cNvSpPr>
            <a:spLocks noChangeArrowheads="1"/>
          </p:cNvSpPr>
          <p:nvPr/>
        </p:nvSpPr>
        <p:spPr bwMode="auto">
          <a:xfrm>
            <a:off x="3587321" y="3637586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52" name="Oval 15"/>
          <p:cNvSpPr>
            <a:spLocks noChangeArrowheads="1"/>
          </p:cNvSpPr>
          <p:nvPr/>
        </p:nvSpPr>
        <p:spPr bwMode="auto">
          <a:xfrm>
            <a:off x="3778385" y="3623922"/>
            <a:ext cx="177418" cy="177634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53" name="Oval 16"/>
          <p:cNvSpPr>
            <a:spLocks noChangeArrowheads="1"/>
          </p:cNvSpPr>
          <p:nvPr/>
        </p:nvSpPr>
        <p:spPr bwMode="auto">
          <a:xfrm>
            <a:off x="3341665" y="3500944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54" name="Oval 17"/>
          <p:cNvSpPr>
            <a:spLocks noChangeArrowheads="1"/>
          </p:cNvSpPr>
          <p:nvPr/>
        </p:nvSpPr>
        <p:spPr bwMode="auto">
          <a:xfrm>
            <a:off x="3491787" y="3500944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55" name="Oval 18"/>
          <p:cNvSpPr>
            <a:spLocks noChangeArrowheads="1"/>
          </p:cNvSpPr>
          <p:nvPr/>
        </p:nvSpPr>
        <p:spPr bwMode="auto">
          <a:xfrm>
            <a:off x="3696500" y="3487280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56" name="Oval 472"/>
          <p:cNvSpPr>
            <a:spLocks noChangeArrowheads="1"/>
          </p:cNvSpPr>
          <p:nvPr/>
        </p:nvSpPr>
        <p:spPr bwMode="auto">
          <a:xfrm>
            <a:off x="3396255" y="3350639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57" name="Oval 473"/>
          <p:cNvSpPr>
            <a:spLocks noChangeArrowheads="1"/>
          </p:cNvSpPr>
          <p:nvPr/>
        </p:nvSpPr>
        <p:spPr bwMode="auto">
          <a:xfrm>
            <a:off x="3587321" y="3336974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58" name="Oval 474"/>
          <p:cNvSpPr>
            <a:spLocks noChangeArrowheads="1"/>
          </p:cNvSpPr>
          <p:nvPr/>
        </p:nvSpPr>
        <p:spPr bwMode="auto">
          <a:xfrm>
            <a:off x="3764737" y="3377968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59" name="Oval 475"/>
          <p:cNvSpPr>
            <a:spLocks noChangeArrowheads="1"/>
          </p:cNvSpPr>
          <p:nvPr/>
        </p:nvSpPr>
        <p:spPr bwMode="auto">
          <a:xfrm>
            <a:off x="3355313" y="3200333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60" name="Oval 476"/>
          <p:cNvSpPr>
            <a:spLocks noChangeArrowheads="1"/>
          </p:cNvSpPr>
          <p:nvPr/>
        </p:nvSpPr>
        <p:spPr bwMode="auto">
          <a:xfrm>
            <a:off x="3546377" y="3186668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61" name="Oval 477"/>
          <p:cNvSpPr>
            <a:spLocks noChangeArrowheads="1"/>
          </p:cNvSpPr>
          <p:nvPr/>
        </p:nvSpPr>
        <p:spPr bwMode="auto">
          <a:xfrm>
            <a:off x="3710148" y="3186669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62" name="Oval 478"/>
          <p:cNvSpPr>
            <a:spLocks noChangeArrowheads="1"/>
          </p:cNvSpPr>
          <p:nvPr/>
        </p:nvSpPr>
        <p:spPr bwMode="auto">
          <a:xfrm>
            <a:off x="3357589" y="3038641"/>
            <a:ext cx="161496" cy="161693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63" name="Oval 479"/>
          <p:cNvSpPr>
            <a:spLocks noChangeArrowheads="1"/>
          </p:cNvSpPr>
          <p:nvPr/>
        </p:nvSpPr>
        <p:spPr bwMode="auto">
          <a:xfrm>
            <a:off x="3562300" y="3052305"/>
            <a:ext cx="161496" cy="161693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64" name="Oval 480"/>
          <p:cNvSpPr>
            <a:spLocks noChangeArrowheads="1"/>
          </p:cNvSpPr>
          <p:nvPr/>
        </p:nvSpPr>
        <p:spPr bwMode="auto">
          <a:xfrm>
            <a:off x="3753366" y="3038641"/>
            <a:ext cx="161496" cy="161693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65" name="Freeform 664"/>
          <p:cNvSpPr/>
          <p:nvPr/>
        </p:nvSpPr>
        <p:spPr>
          <a:xfrm>
            <a:off x="3311635" y="3006666"/>
            <a:ext cx="659606" cy="981075"/>
          </a:xfrm>
          <a:custGeom>
            <a:avLst/>
            <a:gdLst>
              <a:gd name="connsiteX0" fmla="*/ 0 w 659606"/>
              <a:gd name="connsiteY0" fmla="*/ 0 h 981075"/>
              <a:gd name="connsiteX1" fmla="*/ 0 w 659606"/>
              <a:gd name="connsiteY1" fmla="*/ 981075 h 981075"/>
              <a:gd name="connsiteX2" fmla="*/ 659606 w 659606"/>
              <a:gd name="connsiteY2" fmla="*/ 981075 h 981075"/>
              <a:gd name="connsiteX3" fmla="*/ 659606 w 659606"/>
              <a:gd name="connsiteY3" fmla="*/ 2382 h 98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9606" h="981075">
                <a:moveTo>
                  <a:pt x="0" y="0"/>
                </a:moveTo>
                <a:lnTo>
                  <a:pt x="0" y="981075"/>
                </a:lnTo>
                <a:lnTo>
                  <a:pt x="659606" y="981075"/>
                </a:lnTo>
                <a:lnTo>
                  <a:pt x="659606" y="2382"/>
                </a:lnTo>
              </a:path>
            </a:pathLst>
          </a:custGeom>
          <a:noFill/>
          <a:ln w="28575">
            <a:solidFill>
              <a:srgbClr val="DC7D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8" name="Oval 10"/>
          <p:cNvSpPr>
            <a:spLocks noChangeArrowheads="1"/>
          </p:cNvSpPr>
          <p:nvPr/>
        </p:nvSpPr>
        <p:spPr bwMode="auto">
          <a:xfrm>
            <a:off x="4055301" y="3787890"/>
            <a:ext cx="177418" cy="177634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29" name="Oval 11"/>
          <p:cNvSpPr>
            <a:spLocks noChangeArrowheads="1"/>
          </p:cNvSpPr>
          <p:nvPr/>
        </p:nvSpPr>
        <p:spPr bwMode="auto">
          <a:xfrm>
            <a:off x="4246366" y="3787890"/>
            <a:ext cx="177418" cy="177634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30" name="Oval 12"/>
          <p:cNvSpPr>
            <a:spLocks noChangeArrowheads="1"/>
          </p:cNvSpPr>
          <p:nvPr/>
        </p:nvSpPr>
        <p:spPr bwMode="auto">
          <a:xfrm>
            <a:off x="4437430" y="3787890"/>
            <a:ext cx="177418" cy="177634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31" name="Oval 13"/>
          <p:cNvSpPr>
            <a:spLocks noChangeArrowheads="1"/>
          </p:cNvSpPr>
          <p:nvPr/>
        </p:nvSpPr>
        <p:spPr bwMode="auto">
          <a:xfrm>
            <a:off x="4137186" y="3651249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32" name="Oval 14"/>
          <p:cNvSpPr>
            <a:spLocks noChangeArrowheads="1"/>
          </p:cNvSpPr>
          <p:nvPr/>
        </p:nvSpPr>
        <p:spPr bwMode="auto">
          <a:xfrm>
            <a:off x="4314604" y="3637585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33" name="Oval 15"/>
          <p:cNvSpPr>
            <a:spLocks noChangeArrowheads="1"/>
          </p:cNvSpPr>
          <p:nvPr/>
        </p:nvSpPr>
        <p:spPr bwMode="auto">
          <a:xfrm>
            <a:off x="4505668" y="3623921"/>
            <a:ext cx="177418" cy="177634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34" name="Oval 16"/>
          <p:cNvSpPr>
            <a:spLocks noChangeArrowheads="1"/>
          </p:cNvSpPr>
          <p:nvPr/>
        </p:nvSpPr>
        <p:spPr bwMode="auto">
          <a:xfrm>
            <a:off x="4068948" y="3500943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35" name="Oval 17"/>
          <p:cNvSpPr>
            <a:spLocks noChangeArrowheads="1"/>
          </p:cNvSpPr>
          <p:nvPr/>
        </p:nvSpPr>
        <p:spPr bwMode="auto">
          <a:xfrm>
            <a:off x="4219070" y="3500943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36" name="Oval 18"/>
          <p:cNvSpPr>
            <a:spLocks noChangeArrowheads="1"/>
          </p:cNvSpPr>
          <p:nvPr/>
        </p:nvSpPr>
        <p:spPr bwMode="auto">
          <a:xfrm>
            <a:off x="4423783" y="3487279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37" name="Oval 472"/>
          <p:cNvSpPr>
            <a:spLocks noChangeArrowheads="1"/>
          </p:cNvSpPr>
          <p:nvPr/>
        </p:nvSpPr>
        <p:spPr bwMode="auto">
          <a:xfrm>
            <a:off x="4123538" y="3350638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38" name="Oval 473"/>
          <p:cNvSpPr>
            <a:spLocks noChangeArrowheads="1"/>
          </p:cNvSpPr>
          <p:nvPr/>
        </p:nvSpPr>
        <p:spPr bwMode="auto">
          <a:xfrm>
            <a:off x="4314604" y="3336973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39" name="Oval 474"/>
          <p:cNvSpPr>
            <a:spLocks noChangeArrowheads="1"/>
          </p:cNvSpPr>
          <p:nvPr/>
        </p:nvSpPr>
        <p:spPr bwMode="auto">
          <a:xfrm>
            <a:off x="4492020" y="3377967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40" name="Oval 475"/>
          <p:cNvSpPr>
            <a:spLocks noChangeArrowheads="1"/>
          </p:cNvSpPr>
          <p:nvPr/>
        </p:nvSpPr>
        <p:spPr bwMode="auto">
          <a:xfrm>
            <a:off x="4082596" y="3200332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41" name="Oval 476"/>
          <p:cNvSpPr>
            <a:spLocks noChangeArrowheads="1"/>
          </p:cNvSpPr>
          <p:nvPr/>
        </p:nvSpPr>
        <p:spPr bwMode="auto">
          <a:xfrm>
            <a:off x="4273660" y="3186667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42" name="Oval 477"/>
          <p:cNvSpPr>
            <a:spLocks noChangeArrowheads="1"/>
          </p:cNvSpPr>
          <p:nvPr/>
        </p:nvSpPr>
        <p:spPr bwMode="auto">
          <a:xfrm>
            <a:off x="4437431" y="3186668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43" name="Oval 478"/>
          <p:cNvSpPr>
            <a:spLocks noChangeArrowheads="1"/>
          </p:cNvSpPr>
          <p:nvPr/>
        </p:nvSpPr>
        <p:spPr bwMode="auto">
          <a:xfrm>
            <a:off x="4084872" y="3038640"/>
            <a:ext cx="161496" cy="161693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44" name="Oval 479"/>
          <p:cNvSpPr>
            <a:spLocks noChangeArrowheads="1"/>
          </p:cNvSpPr>
          <p:nvPr/>
        </p:nvSpPr>
        <p:spPr bwMode="auto">
          <a:xfrm>
            <a:off x="4289583" y="3052304"/>
            <a:ext cx="161496" cy="161693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45" name="Oval 480"/>
          <p:cNvSpPr>
            <a:spLocks noChangeArrowheads="1"/>
          </p:cNvSpPr>
          <p:nvPr/>
        </p:nvSpPr>
        <p:spPr bwMode="auto">
          <a:xfrm>
            <a:off x="4480649" y="3038640"/>
            <a:ext cx="161496" cy="161693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46" name="Freeform 645"/>
          <p:cNvSpPr/>
          <p:nvPr/>
        </p:nvSpPr>
        <p:spPr>
          <a:xfrm>
            <a:off x="4038918" y="3006665"/>
            <a:ext cx="659606" cy="981075"/>
          </a:xfrm>
          <a:custGeom>
            <a:avLst/>
            <a:gdLst>
              <a:gd name="connsiteX0" fmla="*/ 0 w 659606"/>
              <a:gd name="connsiteY0" fmla="*/ 0 h 981075"/>
              <a:gd name="connsiteX1" fmla="*/ 0 w 659606"/>
              <a:gd name="connsiteY1" fmla="*/ 981075 h 981075"/>
              <a:gd name="connsiteX2" fmla="*/ 659606 w 659606"/>
              <a:gd name="connsiteY2" fmla="*/ 981075 h 981075"/>
              <a:gd name="connsiteX3" fmla="*/ 659606 w 659606"/>
              <a:gd name="connsiteY3" fmla="*/ 2382 h 98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9606" h="981075">
                <a:moveTo>
                  <a:pt x="0" y="0"/>
                </a:moveTo>
                <a:lnTo>
                  <a:pt x="0" y="981075"/>
                </a:lnTo>
                <a:lnTo>
                  <a:pt x="659606" y="981075"/>
                </a:lnTo>
                <a:lnTo>
                  <a:pt x="659606" y="2382"/>
                </a:lnTo>
              </a:path>
            </a:pathLst>
          </a:custGeom>
          <a:noFill/>
          <a:ln w="28575">
            <a:solidFill>
              <a:srgbClr val="DC7D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9" name="Oval 10"/>
          <p:cNvSpPr>
            <a:spLocks noChangeArrowheads="1"/>
          </p:cNvSpPr>
          <p:nvPr/>
        </p:nvSpPr>
        <p:spPr bwMode="auto">
          <a:xfrm>
            <a:off x="4781623" y="3787888"/>
            <a:ext cx="177418" cy="177634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10" name="Oval 11"/>
          <p:cNvSpPr>
            <a:spLocks noChangeArrowheads="1"/>
          </p:cNvSpPr>
          <p:nvPr/>
        </p:nvSpPr>
        <p:spPr bwMode="auto">
          <a:xfrm>
            <a:off x="4972688" y="3787888"/>
            <a:ext cx="177418" cy="177634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11" name="Oval 12"/>
          <p:cNvSpPr>
            <a:spLocks noChangeArrowheads="1"/>
          </p:cNvSpPr>
          <p:nvPr/>
        </p:nvSpPr>
        <p:spPr bwMode="auto">
          <a:xfrm>
            <a:off x="5163752" y="3787888"/>
            <a:ext cx="177418" cy="177634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12" name="Oval 13"/>
          <p:cNvSpPr>
            <a:spLocks noChangeArrowheads="1"/>
          </p:cNvSpPr>
          <p:nvPr/>
        </p:nvSpPr>
        <p:spPr bwMode="auto">
          <a:xfrm>
            <a:off x="4863508" y="3651247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13" name="Oval 14"/>
          <p:cNvSpPr>
            <a:spLocks noChangeArrowheads="1"/>
          </p:cNvSpPr>
          <p:nvPr/>
        </p:nvSpPr>
        <p:spPr bwMode="auto">
          <a:xfrm>
            <a:off x="5040926" y="3637583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14" name="Oval 15"/>
          <p:cNvSpPr>
            <a:spLocks noChangeArrowheads="1"/>
          </p:cNvSpPr>
          <p:nvPr/>
        </p:nvSpPr>
        <p:spPr bwMode="auto">
          <a:xfrm>
            <a:off x="5231990" y="3623919"/>
            <a:ext cx="177418" cy="177634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15" name="Oval 16"/>
          <p:cNvSpPr>
            <a:spLocks noChangeArrowheads="1"/>
          </p:cNvSpPr>
          <p:nvPr/>
        </p:nvSpPr>
        <p:spPr bwMode="auto">
          <a:xfrm>
            <a:off x="4795270" y="3500941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16" name="Oval 17"/>
          <p:cNvSpPr>
            <a:spLocks noChangeArrowheads="1"/>
          </p:cNvSpPr>
          <p:nvPr/>
        </p:nvSpPr>
        <p:spPr bwMode="auto">
          <a:xfrm>
            <a:off x="4945392" y="3500941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17" name="Oval 18"/>
          <p:cNvSpPr>
            <a:spLocks noChangeArrowheads="1"/>
          </p:cNvSpPr>
          <p:nvPr/>
        </p:nvSpPr>
        <p:spPr bwMode="auto">
          <a:xfrm>
            <a:off x="5150105" y="3487277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18" name="Oval 472"/>
          <p:cNvSpPr>
            <a:spLocks noChangeArrowheads="1"/>
          </p:cNvSpPr>
          <p:nvPr/>
        </p:nvSpPr>
        <p:spPr bwMode="auto">
          <a:xfrm>
            <a:off x="4849860" y="3350636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19" name="Oval 473"/>
          <p:cNvSpPr>
            <a:spLocks noChangeArrowheads="1"/>
          </p:cNvSpPr>
          <p:nvPr/>
        </p:nvSpPr>
        <p:spPr bwMode="auto">
          <a:xfrm>
            <a:off x="5040926" y="3336971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20" name="Oval 474"/>
          <p:cNvSpPr>
            <a:spLocks noChangeArrowheads="1"/>
          </p:cNvSpPr>
          <p:nvPr/>
        </p:nvSpPr>
        <p:spPr bwMode="auto">
          <a:xfrm>
            <a:off x="5218342" y="3377965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21" name="Oval 475"/>
          <p:cNvSpPr>
            <a:spLocks noChangeArrowheads="1"/>
          </p:cNvSpPr>
          <p:nvPr/>
        </p:nvSpPr>
        <p:spPr bwMode="auto">
          <a:xfrm>
            <a:off x="4808918" y="3200330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22" name="Oval 476"/>
          <p:cNvSpPr>
            <a:spLocks noChangeArrowheads="1"/>
          </p:cNvSpPr>
          <p:nvPr/>
        </p:nvSpPr>
        <p:spPr bwMode="auto">
          <a:xfrm>
            <a:off x="4999982" y="3186665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23" name="Oval 477"/>
          <p:cNvSpPr>
            <a:spLocks noChangeArrowheads="1"/>
          </p:cNvSpPr>
          <p:nvPr/>
        </p:nvSpPr>
        <p:spPr bwMode="auto">
          <a:xfrm>
            <a:off x="5163753" y="3186666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24" name="Oval 478"/>
          <p:cNvSpPr>
            <a:spLocks noChangeArrowheads="1"/>
          </p:cNvSpPr>
          <p:nvPr/>
        </p:nvSpPr>
        <p:spPr bwMode="auto">
          <a:xfrm>
            <a:off x="4811194" y="3038638"/>
            <a:ext cx="161496" cy="161693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25" name="Oval 479"/>
          <p:cNvSpPr>
            <a:spLocks noChangeArrowheads="1"/>
          </p:cNvSpPr>
          <p:nvPr/>
        </p:nvSpPr>
        <p:spPr bwMode="auto">
          <a:xfrm>
            <a:off x="5015905" y="3052302"/>
            <a:ext cx="161496" cy="161693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26" name="Oval 480"/>
          <p:cNvSpPr>
            <a:spLocks noChangeArrowheads="1"/>
          </p:cNvSpPr>
          <p:nvPr/>
        </p:nvSpPr>
        <p:spPr bwMode="auto">
          <a:xfrm>
            <a:off x="5206971" y="3038638"/>
            <a:ext cx="161496" cy="161693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27" name="Freeform 626"/>
          <p:cNvSpPr/>
          <p:nvPr/>
        </p:nvSpPr>
        <p:spPr>
          <a:xfrm>
            <a:off x="4765240" y="3006663"/>
            <a:ext cx="659606" cy="981075"/>
          </a:xfrm>
          <a:custGeom>
            <a:avLst/>
            <a:gdLst>
              <a:gd name="connsiteX0" fmla="*/ 0 w 659606"/>
              <a:gd name="connsiteY0" fmla="*/ 0 h 981075"/>
              <a:gd name="connsiteX1" fmla="*/ 0 w 659606"/>
              <a:gd name="connsiteY1" fmla="*/ 981075 h 981075"/>
              <a:gd name="connsiteX2" fmla="*/ 659606 w 659606"/>
              <a:gd name="connsiteY2" fmla="*/ 981075 h 981075"/>
              <a:gd name="connsiteX3" fmla="*/ 659606 w 659606"/>
              <a:gd name="connsiteY3" fmla="*/ 2382 h 98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9606" h="981075">
                <a:moveTo>
                  <a:pt x="0" y="0"/>
                </a:moveTo>
                <a:lnTo>
                  <a:pt x="0" y="981075"/>
                </a:lnTo>
                <a:lnTo>
                  <a:pt x="659606" y="981075"/>
                </a:lnTo>
                <a:lnTo>
                  <a:pt x="659606" y="2382"/>
                </a:lnTo>
              </a:path>
            </a:pathLst>
          </a:custGeom>
          <a:noFill/>
          <a:ln w="28575">
            <a:solidFill>
              <a:srgbClr val="DC7D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0" name="Oval 10"/>
          <p:cNvSpPr>
            <a:spLocks noChangeArrowheads="1"/>
          </p:cNvSpPr>
          <p:nvPr/>
        </p:nvSpPr>
        <p:spPr bwMode="auto">
          <a:xfrm>
            <a:off x="5509369" y="3787889"/>
            <a:ext cx="177418" cy="177634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91" name="Oval 11"/>
          <p:cNvSpPr>
            <a:spLocks noChangeArrowheads="1"/>
          </p:cNvSpPr>
          <p:nvPr/>
        </p:nvSpPr>
        <p:spPr bwMode="auto">
          <a:xfrm>
            <a:off x="5700434" y="3787889"/>
            <a:ext cx="177418" cy="177634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92" name="Oval 12"/>
          <p:cNvSpPr>
            <a:spLocks noChangeArrowheads="1"/>
          </p:cNvSpPr>
          <p:nvPr/>
        </p:nvSpPr>
        <p:spPr bwMode="auto">
          <a:xfrm>
            <a:off x="5891498" y="3787889"/>
            <a:ext cx="177418" cy="177634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93" name="Oval 13"/>
          <p:cNvSpPr>
            <a:spLocks noChangeArrowheads="1"/>
          </p:cNvSpPr>
          <p:nvPr/>
        </p:nvSpPr>
        <p:spPr bwMode="auto">
          <a:xfrm>
            <a:off x="5591254" y="3651248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94" name="Oval 14"/>
          <p:cNvSpPr>
            <a:spLocks noChangeArrowheads="1"/>
          </p:cNvSpPr>
          <p:nvPr/>
        </p:nvSpPr>
        <p:spPr bwMode="auto">
          <a:xfrm>
            <a:off x="5768672" y="3637584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95" name="Oval 15"/>
          <p:cNvSpPr>
            <a:spLocks noChangeArrowheads="1"/>
          </p:cNvSpPr>
          <p:nvPr/>
        </p:nvSpPr>
        <p:spPr bwMode="auto">
          <a:xfrm>
            <a:off x="5959736" y="3623920"/>
            <a:ext cx="177418" cy="177634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96" name="Oval 16"/>
          <p:cNvSpPr>
            <a:spLocks noChangeArrowheads="1"/>
          </p:cNvSpPr>
          <p:nvPr/>
        </p:nvSpPr>
        <p:spPr bwMode="auto">
          <a:xfrm>
            <a:off x="5523016" y="3500942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97" name="Oval 17"/>
          <p:cNvSpPr>
            <a:spLocks noChangeArrowheads="1"/>
          </p:cNvSpPr>
          <p:nvPr/>
        </p:nvSpPr>
        <p:spPr bwMode="auto">
          <a:xfrm>
            <a:off x="5673138" y="3500942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98" name="Oval 18"/>
          <p:cNvSpPr>
            <a:spLocks noChangeArrowheads="1"/>
          </p:cNvSpPr>
          <p:nvPr/>
        </p:nvSpPr>
        <p:spPr bwMode="auto">
          <a:xfrm>
            <a:off x="5877851" y="3487278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99" name="Oval 472"/>
          <p:cNvSpPr>
            <a:spLocks noChangeArrowheads="1"/>
          </p:cNvSpPr>
          <p:nvPr/>
        </p:nvSpPr>
        <p:spPr bwMode="auto">
          <a:xfrm>
            <a:off x="5577606" y="3350637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00" name="Oval 473"/>
          <p:cNvSpPr>
            <a:spLocks noChangeArrowheads="1"/>
          </p:cNvSpPr>
          <p:nvPr/>
        </p:nvSpPr>
        <p:spPr bwMode="auto">
          <a:xfrm>
            <a:off x="5768672" y="3336972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01" name="Oval 474"/>
          <p:cNvSpPr>
            <a:spLocks noChangeArrowheads="1"/>
          </p:cNvSpPr>
          <p:nvPr/>
        </p:nvSpPr>
        <p:spPr bwMode="auto">
          <a:xfrm>
            <a:off x="5946088" y="3377966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02" name="Oval 475"/>
          <p:cNvSpPr>
            <a:spLocks noChangeArrowheads="1"/>
          </p:cNvSpPr>
          <p:nvPr/>
        </p:nvSpPr>
        <p:spPr bwMode="auto">
          <a:xfrm>
            <a:off x="5536664" y="3200331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03" name="Oval 476"/>
          <p:cNvSpPr>
            <a:spLocks noChangeArrowheads="1"/>
          </p:cNvSpPr>
          <p:nvPr/>
        </p:nvSpPr>
        <p:spPr bwMode="auto">
          <a:xfrm>
            <a:off x="5727728" y="3186666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04" name="Oval 477"/>
          <p:cNvSpPr>
            <a:spLocks noChangeArrowheads="1"/>
          </p:cNvSpPr>
          <p:nvPr/>
        </p:nvSpPr>
        <p:spPr bwMode="auto">
          <a:xfrm>
            <a:off x="5891499" y="3186667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05" name="Oval 478"/>
          <p:cNvSpPr>
            <a:spLocks noChangeArrowheads="1"/>
          </p:cNvSpPr>
          <p:nvPr/>
        </p:nvSpPr>
        <p:spPr bwMode="auto">
          <a:xfrm>
            <a:off x="5538940" y="3038639"/>
            <a:ext cx="161496" cy="161693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06" name="Oval 479"/>
          <p:cNvSpPr>
            <a:spLocks noChangeArrowheads="1"/>
          </p:cNvSpPr>
          <p:nvPr/>
        </p:nvSpPr>
        <p:spPr bwMode="auto">
          <a:xfrm>
            <a:off x="5743651" y="3052303"/>
            <a:ext cx="161496" cy="161693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07" name="Oval 480"/>
          <p:cNvSpPr>
            <a:spLocks noChangeArrowheads="1"/>
          </p:cNvSpPr>
          <p:nvPr/>
        </p:nvSpPr>
        <p:spPr bwMode="auto">
          <a:xfrm>
            <a:off x="5934717" y="3038639"/>
            <a:ext cx="161496" cy="161693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08" name="Freeform 607"/>
          <p:cNvSpPr/>
          <p:nvPr/>
        </p:nvSpPr>
        <p:spPr>
          <a:xfrm>
            <a:off x="5492986" y="3006664"/>
            <a:ext cx="659606" cy="981075"/>
          </a:xfrm>
          <a:custGeom>
            <a:avLst/>
            <a:gdLst>
              <a:gd name="connsiteX0" fmla="*/ 0 w 659606"/>
              <a:gd name="connsiteY0" fmla="*/ 0 h 981075"/>
              <a:gd name="connsiteX1" fmla="*/ 0 w 659606"/>
              <a:gd name="connsiteY1" fmla="*/ 981075 h 981075"/>
              <a:gd name="connsiteX2" fmla="*/ 659606 w 659606"/>
              <a:gd name="connsiteY2" fmla="*/ 981075 h 981075"/>
              <a:gd name="connsiteX3" fmla="*/ 659606 w 659606"/>
              <a:gd name="connsiteY3" fmla="*/ 2382 h 98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9606" h="981075">
                <a:moveTo>
                  <a:pt x="0" y="0"/>
                </a:moveTo>
                <a:lnTo>
                  <a:pt x="0" y="981075"/>
                </a:lnTo>
                <a:lnTo>
                  <a:pt x="659606" y="981075"/>
                </a:lnTo>
                <a:lnTo>
                  <a:pt x="659606" y="2382"/>
                </a:lnTo>
              </a:path>
            </a:pathLst>
          </a:custGeom>
          <a:noFill/>
          <a:ln w="28575">
            <a:solidFill>
              <a:srgbClr val="DC7D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1" name="Oval 10"/>
          <p:cNvSpPr>
            <a:spLocks noChangeArrowheads="1"/>
          </p:cNvSpPr>
          <p:nvPr/>
        </p:nvSpPr>
        <p:spPr bwMode="auto">
          <a:xfrm>
            <a:off x="6237796" y="3787889"/>
            <a:ext cx="177418" cy="177634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72" name="Oval 11"/>
          <p:cNvSpPr>
            <a:spLocks noChangeArrowheads="1"/>
          </p:cNvSpPr>
          <p:nvPr/>
        </p:nvSpPr>
        <p:spPr bwMode="auto">
          <a:xfrm>
            <a:off x="6428861" y="3787889"/>
            <a:ext cx="177418" cy="177634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73" name="Oval 12"/>
          <p:cNvSpPr>
            <a:spLocks noChangeArrowheads="1"/>
          </p:cNvSpPr>
          <p:nvPr/>
        </p:nvSpPr>
        <p:spPr bwMode="auto">
          <a:xfrm>
            <a:off x="6619925" y="3787889"/>
            <a:ext cx="177418" cy="177634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74" name="Oval 13"/>
          <p:cNvSpPr>
            <a:spLocks noChangeArrowheads="1"/>
          </p:cNvSpPr>
          <p:nvPr/>
        </p:nvSpPr>
        <p:spPr bwMode="auto">
          <a:xfrm>
            <a:off x="6319681" y="3651248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75" name="Oval 14"/>
          <p:cNvSpPr>
            <a:spLocks noChangeArrowheads="1"/>
          </p:cNvSpPr>
          <p:nvPr/>
        </p:nvSpPr>
        <p:spPr bwMode="auto">
          <a:xfrm>
            <a:off x="6497099" y="3637584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76" name="Oval 15"/>
          <p:cNvSpPr>
            <a:spLocks noChangeArrowheads="1"/>
          </p:cNvSpPr>
          <p:nvPr/>
        </p:nvSpPr>
        <p:spPr bwMode="auto">
          <a:xfrm>
            <a:off x="6688163" y="3623920"/>
            <a:ext cx="177418" cy="177634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77" name="Oval 16"/>
          <p:cNvSpPr>
            <a:spLocks noChangeArrowheads="1"/>
          </p:cNvSpPr>
          <p:nvPr/>
        </p:nvSpPr>
        <p:spPr bwMode="auto">
          <a:xfrm>
            <a:off x="6251443" y="3500942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78" name="Oval 17"/>
          <p:cNvSpPr>
            <a:spLocks noChangeArrowheads="1"/>
          </p:cNvSpPr>
          <p:nvPr/>
        </p:nvSpPr>
        <p:spPr bwMode="auto">
          <a:xfrm>
            <a:off x="6401565" y="3500942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79" name="Oval 18"/>
          <p:cNvSpPr>
            <a:spLocks noChangeArrowheads="1"/>
          </p:cNvSpPr>
          <p:nvPr/>
        </p:nvSpPr>
        <p:spPr bwMode="auto">
          <a:xfrm>
            <a:off x="6606278" y="3487278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80" name="Oval 472"/>
          <p:cNvSpPr>
            <a:spLocks noChangeArrowheads="1"/>
          </p:cNvSpPr>
          <p:nvPr/>
        </p:nvSpPr>
        <p:spPr bwMode="auto">
          <a:xfrm>
            <a:off x="6306033" y="3350637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81" name="Oval 473"/>
          <p:cNvSpPr>
            <a:spLocks noChangeArrowheads="1"/>
          </p:cNvSpPr>
          <p:nvPr/>
        </p:nvSpPr>
        <p:spPr bwMode="auto">
          <a:xfrm>
            <a:off x="6497099" y="3336972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82" name="Oval 474"/>
          <p:cNvSpPr>
            <a:spLocks noChangeArrowheads="1"/>
          </p:cNvSpPr>
          <p:nvPr/>
        </p:nvSpPr>
        <p:spPr bwMode="auto">
          <a:xfrm>
            <a:off x="6674515" y="3377966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83" name="Oval 475"/>
          <p:cNvSpPr>
            <a:spLocks noChangeArrowheads="1"/>
          </p:cNvSpPr>
          <p:nvPr/>
        </p:nvSpPr>
        <p:spPr bwMode="auto">
          <a:xfrm>
            <a:off x="6265091" y="3200331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84" name="Oval 476"/>
          <p:cNvSpPr>
            <a:spLocks noChangeArrowheads="1"/>
          </p:cNvSpPr>
          <p:nvPr/>
        </p:nvSpPr>
        <p:spPr bwMode="auto">
          <a:xfrm>
            <a:off x="6456155" y="3186666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85" name="Oval 477"/>
          <p:cNvSpPr>
            <a:spLocks noChangeArrowheads="1"/>
          </p:cNvSpPr>
          <p:nvPr/>
        </p:nvSpPr>
        <p:spPr bwMode="auto">
          <a:xfrm>
            <a:off x="6619926" y="3186667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86" name="Oval 478"/>
          <p:cNvSpPr>
            <a:spLocks noChangeArrowheads="1"/>
          </p:cNvSpPr>
          <p:nvPr/>
        </p:nvSpPr>
        <p:spPr bwMode="auto">
          <a:xfrm>
            <a:off x="6267367" y="3038639"/>
            <a:ext cx="161496" cy="161693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87" name="Oval 479"/>
          <p:cNvSpPr>
            <a:spLocks noChangeArrowheads="1"/>
          </p:cNvSpPr>
          <p:nvPr/>
        </p:nvSpPr>
        <p:spPr bwMode="auto">
          <a:xfrm>
            <a:off x="6472078" y="3052303"/>
            <a:ext cx="161496" cy="161693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88" name="Oval 480"/>
          <p:cNvSpPr>
            <a:spLocks noChangeArrowheads="1"/>
          </p:cNvSpPr>
          <p:nvPr/>
        </p:nvSpPr>
        <p:spPr bwMode="auto">
          <a:xfrm>
            <a:off x="6663144" y="3038639"/>
            <a:ext cx="161496" cy="161693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89" name="Freeform 588"/>
          <p:cNvSpPr/>
          <p:nvPr/>
        </p:nvSpPr>
        <p:spPr>
          <a:xfrm>
            <a:off x="6221413" y="3006664"/>
            <a:ext cx="659606" cy="981075"/>
          </a:xfrm>
          <a:custGeom>
            <a:avLst/>
            <a:gdLst>
              <a:gd name="connsiteX0" fmla="*/ 0 w 659606"/>
              <a:gd name="connsiteY0" fmla="*/ 0 h 981075"/>
              <a:gd name="connsiteX1" fmla="*/ 0 w 659606"/>
              <a:gd name="connsiteY1" fmla="*/ 981075 h 981075"/>
              <a:gd name="connsiteX2" fmla="*/ 659606 w 659606"/>
              <a:gd name="connsiteY2" fmla="*/ 981075 h 981075"/>
              <a:gd name="connsiteX3" fmla="*/ 659606 w 659606"/>
              <a:gd name="connsiteY3" fmla="*/ 2382 h 98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9606" h="981075">
                <a:moveTo>
                  <a:pt x="0" y="0"/>
                </a:moveTo>
                <a:lnTo>
                  <a:pt x="0" y="981075"/>
                </a:lnTo>
                <a:lnTo>
                  <a:pt x="659606" y="981075"/>
                </a:lnTo>
                <a:lnTo>
                  <a:pt x="659606" y="2382"/>
                </a:lnTo>
              </a:path>
            </a:pathLst>
          </a:custGeom>
          <a:noFill/>
          <a:ln w="28575">
            <a:solidFill>
              <a:srgbClr val="DC7D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" name="Oval 10"/>
          <p:cNvSpPr>
            <a:spLocks noChangeArrowheads="1"/>
          </p:cNvSpPr>
          <p:nvPr/>
        </p:nvSpPr>
        <p:spPr bwMode="auto">
          <a:xfrm>
            <a:off x="6962560" y="3787889"/>
            <a:ext cx="177418" cy="177634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53" name="Oval 11"/>
          <p:cNvSpPr>
            <a:spLocks noChangeArrowheads="1"/>
          </p:cNvSpPr>
          <p:nvPr/>
        </p:nvSpPr>
        <p:spPr bwMode="auto">
          <a:xfrm>
            <a:off x="7153625" y="3787889"/>
            <a:ext cx="177418" cy="177634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54" name="Oval 12"/>
          <p:cNvSpPr>
            <a:spLocks noChangeArrowheads="1"/>
          </p:cNvSpPr>
          <p:nvPr/>
        </p:nvSpPr>
        <p:spPr bwMode="auto">
          <a:xfrm>
            <a:off x="7344689" y="3787889"/>
            <a:ext cx="177418" cy="177634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55" name="Oval 13"/>
          <p:cNvSpPr>
            <a:spLocks noChangeArrowheads="1"/>
          </p:cNvSpPr>
          <p:nvPr/>
        </p:nvSpPr>
        <p:spPr bwMode="auto">
          <a:xfrm>
            <a:off x="7044445" y="3651248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56" name="Oval 14"/>
          <p:cNvSpPr>
            <a:spLocks noChangeArrowheads="1"/>
          </p:cNvSpPr>
          <p:nvPr/>
        </p:nvSpPr>
        <p:spPr bwMode="auto">
          <a:xfrm>
            <a:off x="7221863" y="3637584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57" name="Oval 15"/>
          <p:cNvSpPr>
            <a:spLocks noChangeArrowheads="1"/>
          </p:cNvSpPr>
          <p:nvPr/>
        </p:nvSpPr>
        <p:spPr bwMode="auto">
          <a:xfrm>
            <a:off x="7412927" y="3623920"/>
            <a:ext cx="177418" cy="177634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58" name="Oval 16"/>
          <p:cNvSpPr>
            <a:spLocks noChangeArrowheads="1"/>
          </p:cNvSpPr>
          <p:nvPr/>
        </p:nvSpPr>
        <p:spPr bwMode="auto">
          <a:xfrm>
            <a:off x="6976207" y="3500942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59" name="Oval 17"/>
          <p:cNvSpPr>
            <a:spLocks noChangeArrowheads="1"/>
          </p:cNvSpPr>
          <p:nvPr/>
        </p:nvSpPr>
        <p:spPr bwMode="auto">
          <a:xfrm>
            <a:off x="7126329" y="3500942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60" name="Oval 18"/>
          <p:cNvSpPr>
            <a:spLocks noChangeArrowheads="1"/>
          </p:cNvSpPr>
          <p:nvPr/>
        </p:nvSpPr>
        <p:spPr bwMode="auto">
          <a:xfrm>
            <a:off x="7331042" y="3487278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61" name="Oval 472"/>
          <p:cNvSpPr>
            <a:spLocks noChangeArrowheads="1"/>
          </p:cNvSpPr>
          <p:nvPr/>
        </p:nvSpPr>
        <p:spPr bwMode="auto">
          <a:xfrm>
            <a:off x="7030797" y="3350637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62" name="Oval 473"/>
          <p:cNvSpPr>
            <a:spLocks noChangeArrowheads="1"/>
          </p:cNvSpPr>
          <p:nvPr/>
        </p:nvSpPr>
        <p:spPr bwMode="auto">
          <a:xfrm>
            <a:off x="7221863" y="3336972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63" name="Oval 474"/>
          <p:cNvSpPr>
            <a:spLocks noChangeArrowheads="1"/>
          </p:cNvSpPr>
          <p:nvPr/>
        </p:nvSpPr>
        <p:spPr bwMode="auto">
          <a:xfrm>
            <a:off x="7399279" y="3377966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64" name="Oval 475"/>
          <p:cNvSpPr>
            <a:spLocks noChangeArrowheads="1"/>
          </p:cNvSpPr>
          <p:nvPr/>
        </p:nvSpPr>
        <p:spPr bwMode="auto">
          <a:xfrm>
            <a:off x="6989855" y="3200331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65" name="Oval 476"/>
          <p:cNvSpPr>
            <a:spLocks noChangeArrowheads="1"/>
          </p:cNvSpPr>
          <p:nvPr/>
        </p:nvSpPr>
        <p:spPr bwMode="auto">
          <a:xfrm>
            <a:off x="7180919" y="3186666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66" name="Oval 477"/>
          <p:cNvSpPr>
            <a:spLocks noChangeArrowheads="1"/>
          </p:cNvSpPr>
          <p:nvPr/>
        </p:nvSpPr>
        <p:spPr bwMode="auto">
          <a:xfrm>
            <a:off x="7344690" y="3186667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67" name="Oval 478"/>
          <p:cNvSpPr>
            <a:spLocks noChangeArrowheads="1"/>
          </p:cNvSpPr>
          <p:nvPr/>
        </p:nvSpPr>
        <p:spPr bwMode="auto">
          <a:xfrm>
            <a:off x="6992131" y="3038639"/>
            <a:ext cx="161496" cy="161693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68" name="Oval 479"/>
          <p:cNvSpPr>
            <a:spLocks noChangeArrowheads="1"/>
          </p:cNvSpPr>
          <p:nvPr/>
        </p:nvSpPr>
        <p:spPr bwMode="auto">
          <a:xfrm>
            <a:off x="7196842" y="3052303"/>
            <a:ext cx="161496" cy="161693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69" name="Oval 480"/>
          <p:cNvSpPr>
            <a:spLocks noChangeArrowheads="1"/>
          </p:cNvSpPr>
          <p:nvPr/>
        </p:nvSpPr>
        <p:spPr bwMode="auto">
          <a:xfrm>
            <a:off x="7387908" y="3038639"/>
            <a:ext cx="161496" cy="161693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70" name="Freeform 569"/>
          <p:cNvSpPr/>
          <p:nvPr/>
        </p:nvSpPr>
        <p:spPr>
          <a:xfrm>
            <a:off x="6946177" y="3006664"/>
            <a:ext cx="659606" cy="981075"/>
          </a:xfrm>
          <a:custGeom>
            <a:avLst/>
            <a:gdLst>
              <a:gd name="connsiteX0" fmla="*/ 0 w 659606"/>
              <a:gd name="connsiteY0" fmla="*/ 0 h 981075"/>
              <a:gd name="connsiteX1" fmla="*/ 0 w 659606"/>
              <a:gd name="connsiteY1" fmla="*/ 981075 h 981075"/>
              <a:gd name="connsiteX2" fmla="*/ 659606 w 659606"/>
              <a:gd name="connsiteY2" fmla="*/ 981075 h 981075"/>
              <a:gd name="connsiteX3" fmla="*/ 659606 w 659606"/>
              <a:gd name="connsiteY3" fmla="*/ 2382 h 98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9606" h="981075">
                <a:moveTo>
                  <a:pt x="0" y="0"/>
                </a:moveTo>
                <a:lnTo>
                  <a:pt x="0" y="981075"/>
                </a:lnTo>
                <a:lnTo>
                  <a:pt x="659606" y="981075"/>
                </a:lnTo>
                <a:lnTo>
                  <a:pt x="659606" y="2382"/>
                </a:lnTo>
              </a:path>
            </a:pathLst>
          </a:custGeom>
          <a:noFill/>
          <a:ln w="28575">
            <a:solidFill>
              <a:srgbClr val="DC7D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3" name="Oval 10"/>
          <p:cNvSpPr>
            <a:spLocks noChangeArrowheads="1"/>
          </p:cNvSpPr>
          <p:nvPr/>
        </p:nvSpPr>
        <p:spPr bwMode="auto">
          <a:xfrm>
            <a:off x="7686739" y="3787889"/>
            <a:ext cx="177418" cy="177634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34" name="Oval 11"/>
          <p:cNvSpPr>
            <a:spLocks noChangeArrowheads="1"/>
          </p:cNvSpPr>
          <p:nvPr/>
        </p:nvSpPr>
        <p:spPr bwMode="auto">
          <a:xfrm>
            <a:off x="7877804" y="3787889"/>
            <a:ext cx="177418" cy="177634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35" name="Oval 12"/>
          <p:cNvSpPr>
            <a:spLocks noChangeArrowheads="1"/>
          </p:cNvSpPr>
          <p:nvPr/>
        </p:nvSpPr>
        <p:spPr bwMode="auto">
          <a:xfrm>
            <a:off x="8068868" y="3787889"/>
            <a:ext cx="177418" cy="177634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36" name="Oval 13"/>
          <p:cNvSpPr>
            <a:spLocks noChangeArrowheads="1"/>
          </p:cNvSpPr>
          <p:nvPr/>
        </p:nvSpPr>
        <p:spPr bwMode="auto">
          <a:xfrm>
            <a:off x="7768624" y="3651248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37" name="Oval 14"/>
          <p:cNvSpPr>
            <a:spLocks noChangeArrowheads="1"/>
          </p:cNvSpPr>
          <p:nvPr/>
        </p:nvSpPr>
        <p:spPr bwMode="auto">
          <a:xfrm>
            <a:off x="7946042" y="3637584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38" name="Oval 15"/>
          <p:cNvSpPr>
            <a:spLocks noChangeArrowheads="1"/>
          </p:cNvSpPr>
          <p:nvPr/>
        </p:nvSpPr>
        <p:spPr bwMode="auto">
          <a:xfrm>
            <a:off x="8137106" y="3623920"/>
            <a:ext cx="177418" cy="177634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39" name="Oval 16"/>
          <p:cNvSpPr>
            <a:spLocks noChangeArrowheads="1"/>
          </p:cNvSpPr>
          <p:nvPr/>
        </p:nvSpPr>
        <p:spPr bwMode="auto">
          <a:xfrm>
            <a:off x="7700386" y="3500942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40" name="Oval 17"/>
          <p:cNvSpPr>
            <a:spLocks noChangeArrowheads="1"/>
          </p:cNvSpPr>
          <p:nvPr/>
        </p:nvSpPr>
        <p:spPr bwMode="auto">
          <a:xfrm>
            <a:off x="7850508" y="3500942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41" name="Oval 18"/>
          <p:cNvSpPr>
            <a:spLocks noChangeArrowheads="1"/>
          </p:cNvSpPr>
          <p:nvPr/>
        </p:nvSpPr>
        <p:spPr bwMode="auto">
          <a:xfrm>
            <a:off x="8055221" y="3487278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42" name="Oval 472"/>
          <p:cNvSpPr>
            <a:spLocks noChangeArrowheads="1"/>
          </p:cNvSpPr>
          <p:nvPr/>
        </p:nvSpPr>
        <p:spPr bwMode="auto">
          <a:xfrm>
            <a:off x="7754976" y="3350637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43" name="Oval 473"/>
          <p:cNvSpPr>
            <a:spLocks noChangeArrowheads="1"/>
          </p:cNvSpPr>
          <p:nvPr/>
        </p:nvSpPr>
        <p:spPr bwMode="auto">
          <a:xfrm>
            <a:off x="7946042" y="3336972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44" name="Oval 474"/>
          <p:cNvSpPr>
            <a:spLocks noChangeArrowheads="1"/>
          </p:cNvSpPr>
          <p:nvPr/>
        </p:nvSpPr>
        <p:spPr bwMode="auto">
          <a:xfrm>
            <a:off x="8123458" y="3377966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45" name="Oval 475"/>
          <p:cNvSpPr>
            <a:spLocks noChangeArrowheads="1"/>
          </p:cNvSpPr>
          <p:nvPr/>
        </p:nvSpPr>
        <p:spPr bwMode="auto">
          <a:xfrm>
            <a:off x="7714034" y="3200331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46" name="Oval 476"/>
          <p:cNvSpPr>
            <a:spLocks noChangeArrowheads="1"/>
          </p:cNvSpPr>
          <p:nvPr/>
        </p:nvSpPr>
        <p:spPr bwMode="auto">
          <a:xfrm>
            <a:off x="7905098" y="3186666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47" name="Oval 477"/>
          <p:cNvSpPr>
            <a:spLocks noChangeArrowheads="1"/>
          </p:cNvSpPr>
          <p:nvPr/>
        </p:nvSpPr>
        <p:spPr bwMode="auto">
          <a:xfrm>
            <a:off x="8068869" y="3186667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48" name="Oval 478"/>
          <p:cNvSpPr>
            <a:spLocks noChangeArrowheads="1"/>
          </p:cNvSpPr>
          <p:nvPr/>
        </p:nvSpPr>
        <p:spPr bwMode="auto">
          <a:xfrm>
            <a:off x="7716310" y="3038639"/>
            <a:ext cx="161496" cy="161693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49" name="Oval 479"/>
          <p:cNvSpPr>
            <a:spLocks noChangeArrowheads="1"/>
          </p:cNvSpPr>
          <p:nvPr/>
        </p:nvSpPr>
        <p:spPr bwMode="auto">
          <a:xfrm>
            <a:off x="7921021" y="3052303"/>
            <a:ext cx="161496" cy="161693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50" name="Oval 480"/>
          <p:cNvSpPr>
            <a:spLocks noChangeArrowheads="1"/>
          </p:cNvSpPr>
          <p:nvPr/>
        </p:nvSpPr>
        <p:spPr bwMode="auto">
          <a:xfrm>
            <a:off x="8112087" y="3038639"/>
            <a:ext cx="161496" cy="161693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51" name="Freeform 550"/>
          <p:cNvSpPr/>
          <p:nvPr/>
        </p:nvSpPr>
        <p:spPr>
          <a:xfrm>
            <a:off x="7670356" y="3006664"/>
            <a:ext cx="659606" cy="981075"/>
          </a:xfrm>
          <a:custGeom>
            <a:avLst/>
            <a:gdLst>
              <a:gd name="connsiteX0" fmla="*/ 0 w 659606"/>
              <a:gd name="connsiteY0" fmla="*/ 0 h 981075"/>
              <a:gd name="connsiteX1" fmla="*/ 0 w 659606"/>
              <a:gd name="connsiteY1" fmla="*/ 981075 h 981075"/>
              <a:gd name="connsiteX2" fmla="*/ 659606 w 659606"/>
              <a:gd name="connsiteY2" fmla="*/ 981075 h 981075"/>
              <a:gd name="connsiteX3" fmla="*/ 659606 w 659606"/>
              <a:gd name="connsiteY3" fmla="*/ 2382 h 98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9606" h="981075">
                <a:moveTo>
                  <a:pt x="0" y="0"/>
                </a:moveTo>
                <a:lnTo>
                  <a:pt x="0" y="981075"/>
                </a:lnTo>
                <a:lnTo>
                  <a:pt x="659606" y="981075"/>
                </a:lnTo>
                <a:lnTo>
                  <a:pt x="659606" y="2382"/>
                </a:lnTo>
              </a:path>
            </a:pathLst>
          </a:custGeom>
          <a:noFill/>
          <a:ln w="28575">
            <a:solidFill>
              <a:srgbClr val="DC7D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Oval 10"/>
          <p:cNvSpPr>
            <a:spLocks noChangeArrowheads="1"/>
          </p:cNvSpPr>
          <p:nvPr/>
        </p:nvSpPr>
        <p:spPr bwMode="auto">
          <a:xfrm>
            <a:off x="8412666" y="3791006"/>
            <a:ext cx="177418" cy="177634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15" name="Oval 11"/>
          <p:cNvSpPr>
            <a:spLocks noChangeArrowheads="1"/>
          </p:cNvSpPr>
          <p:nvPr/>
        </p:nvSpPr>
        <p:spPr bwMode="auto">
          <a:xfrm>
            <a:off x="8603731" y="3791006"/>
            <a:ext cx="177418" cy="177634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16" name="Oval 12"/>
          <p:cNvSpPr>
            <a:spLocks noChangeArrowheads="1"/>
          </p:cNvSpPr>
          <p:nvPr/>
        </p:nvSpPr>
        <p:spPr bwMode="auto">
          <a:xfrm>
            <a:off x="8794795" y="3791006"/>
            <a:ext cx="177418" cy="177634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17" name="Oval 13"/>
          <p:cNvSpPr>
            <a:spLocks noChangeArrowheads="1"/>
          </p:cNvSpPr>
          <p:nvPr/>
        </p:nvSpPr>
        <p:spPr bwMode="auto">
          <a:xfrm>
            <a:off x="8494551" y="3654365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18" name="Oval 14"/>
          <p:cNvSpPr>
            <a:spLocks noChangeArrowheads="1"/>
          </p:cNvSpPr>
          <p:nvPr/>
        </p:nvSpPr>
        <p:spPr bwMode="auto">
          <a:xfrm>
            <a:off x="8671969" y="3640701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19" name="Oval 15"/>
          <p:cNvSpPr>
            <a:spLocks noChangeArrowheads="1"/>
          </p:cNvSpPr>
          <p:nvPr/>
        </p:nvSpPr>
        <p:spPr bwMode="auto">
          <a:xfrm>
            <a:off x="8863033" y="3627037"/>
            <a:ext cx="177418" cy="177634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20" name="Oval 16"/>
          <p:cNvSpPr>
            <a:spLocks noChangeArrowheads="1"/>
          </p:cNvSpPr>
          <p:nvPr/>
        </p:nvSpPr>
        <p:spPr bwMode="auto">
          <a:xfrm>
            <a:off x="8426313" y="3504059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21" name="Oval 17"/>
          <p:cNvSpPr>
            <a:spLocks noChangeArrowheads="1"/>
          </p:cNvSpPr>
          <p:nvPr/>
        </p:nvSpPr>
        <p:spPr bwMode="auto">
          <a:xfrm>
            <a:off x="8576435" y="3504059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22" name="Oval 18"/>
          <p:cNvSpPr>
            <a:spLocks noChangeArrowheads="1"/>
          </p:cNvSpPr>
          <p:nvPr/>
        </p:nvSpPr>
        <p:spPr bwMode="auto">
          <a:xfrm>
            <a:off x="8781148" y="3490395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23" name="Oval 472"/>
          <p:cNvSpPr>
            <a:spLocks noChangeArrowheads="1"/>
          </p:cNvSpPr>
          <p:nvPr/>
        </p:nvSpPr>
        <p:spPr bwMode="auto">
          <a:xfrm>
            <a:off x="8480903" y="3353754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24" name="Oval 473"/>
          <p:cNvSpPr>
            <a:spLocks noChangeArrowheads="1"/>
          </p:cNvSpPr>
          <p:nvPr/>
        </p:nvSpPr>
        <p:spPr bwMode="auto">
          <a:xfrm>
            <a:off x="8671969" y="3340089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25" name="Oval 474"/>
          <p:cNvSpPr>
            <a:spLocks noChangeArrowheads="1"/>
          </p:cNvSpPr>
          <p:nvPr/>
        </p:nvSpPr>
        <p:spPr bwMode="auto">
          <a:xfrm>
            <a:off x="8849385" y="3381083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26" name="Oval 475"/>
          <p:cNvSpPr>
            <a:spLocks noChangeArrowheads="1"/>
          </p:cNvSpPr>
          <p:nvPr/>
        </p:nvSpPr>
        <p:spPr bwMode="auto">
          <a:xfrm>
            <a:off x="8439961" y="3203448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27" name="Oval 476"/>
          <p:cNvSpPr>
            <a:spLocks noChangeArrowheads="1"/>
          </p:cNvSpPr>
          <p:nvPr/>
        </p:nvSpPr>
        <p:spPr bwMode="auto">
          <a:xfrm>
            <a:off x="8631025" y="3189783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28" name="Oval 477"/>
          <p:cNvSpPr>
            <a:spLocks noChangeArrowheads="1"/>
          </p:cNvSpPr>
          <p:nvPr/>
        </p:nvSpPr>
        <p:spPr bwMode="auto">
          <a:xfrm>
            <a:off x="8794796" y="3189784"/>
            <a:ext cx="177418" cy="177634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29" name="Oval 478"/>
          <p:cNvSpPr>
            <a:spLocks noChangeArrowheads="1"/>
          </p:cNvSpPr>
          <p:nvPr/>
        </p:nvSpPr>
        <p:spPr bwMode="auto">
          <a:xfrm>
            <a:off x="8442237" y="3041756"/>
            <a:ext cx="161496" cy="161693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30" name="Oval 479"/>
          <p:cNvSpPr>
            <a:spLocks noChangeArrowheads="1"/>
          </p:cNvSpPr>
          <p:nvPr/>
        </p:nvSpPr>
        <p:spPr bwMode="auto">
          <a:xfrm>
            <a:off x="8646948" y="3055420"/>
            <a:ext cx="161496" cy="161693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31" name="Oval 480"/>
          <p:cNvSpPr>
            <a:spLocks noChangeArrowheads="1"/>
          </p:cNvSpPr>
          <p:nvPr/>
        </p:nvSpPr>
        <p:spPr bwMode="auto">
          <a:xfrm>
            <a:off x="8838014" y="3041756"/>
            <a:ext cx="161496" cy="161693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anose="05010101010101010101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anose="05010101010101010101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32" name="Freeform 531"/>
          <p:cNvSpPr/>
          <p:nvPr/>
        </p:nvSpPr>
        <p:spPr>
          <a:xfrm>
            <a:off x="8396283" y="3009781"/>
            <a:ext cx="659606" cy="981075"/>
          </a:xfrm>
          <a:custGeom>
            <a:avLst/>
            <a:gdLst>
              <a:gd name="connsiteX0" fmla="*/ 0 w 659606"/>
              <a:gd name="connsiteY0" fmla="*/ 0 h 981075"/>
              <a:gd name="connsiteX1" fmla="*/ 0 w 659606"/>
              <a:gd name="connsiteY1" fmla="*/ 981075 h 981075"/>
              <a:gd name="connsiteX2" fmla="*/ 659606 w 659606"/>
              <a:gd name="connsiteY2" fmla="*/ 981075 h 981075"/>
              <a:gd name="connsiteX3" fmla="*/ 659606 w 659606"/>
              <a:gd name="connsiteY3" fmla="*/ 2382 h 98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9606" h="981075">
                <a:moveTo>
                  <a:pt x="0" y="0"/>
                </a:moveTo>
                <a:lnTo>
                  <a:pt x="0" y="981075"/>
                </a:lnTo>
                <a:lnTo>
                  <a:pt x="659606" y="981075"/>
                </a:lnTo>
                <a:lnTo>
                  <a:pt x="659606" y="2382"/>
                </a:lnTo>
              </a:path>
            </a:pathLst>
          </a:custGeom>
          <a:noFill/>
          <a:ln w="28575">
            <a:solidFill>
              <a:srgbClr val="DC7D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780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3294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each bin, get the ratio of target cases in the model’s bin over target cases in the baseline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864661" y="3855538"/>
            <a:ext cx="7191228" cy="991670"/>
            <a:chOff x="1864661" y="2999186"/>
            <a:chExt cx="7191228" cy="991670"/>
          </a:xfrm>
        </p:grpSpPr>
        <p:sp>
          <p:nvSpPr>
            <p:cNvPr id="685" name="Oval 10"/>
            <p:cNvSpPr>
              <a:spLocks noChangeArrowheads="1"/>
            </p:cNvSpPr>
            <p:nvPr/>
          </p:nvSpPr>
          <p:spPr bwMode="auto">
            <a:xfrm>
              <a:off x="1881044" y="3780411"/>
              <a:ext cx="177418" cy="177634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86" name="Oval 11"/>
            <p:cNvSpPr>
              <a:spLocks noChangeArrowheads="1"/>
            </p:cNvSpPr>
            <p:nvPr/>
          </p:nvSpPr>
          <p:spPr bwMode="auto">
            <a:xfrm>
              <a:off x="2072109" y="3780411"/>
              <a:ext cx="177418" cy="177634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87" name="Oval 12"/>
            <p:cNvSpPr>
              <a:spLocks noChangeArrowheads="1"/>
            </p:cNvSpPr>
            <p:nvPr/>
          </p:nvSpPr>
          <p:spPr bwMode="auto">
            <a:xfrm>
              <a:off x="2263173" y="3780411"/>
              <a:ext cx="177418" cy="177634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88" name="Oval 13"/>
            <p:cNvSpPr>
              <a:spLocks noChangeArrowheads="1"/>
            </p:cNvSpPr>
            <p:nvPr/>
          </p:nvSpPr>
          <p:spPr bwMode="auto">
            <a:xfrm>
              <a:off x="1962929" y="3643770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89" name="Oval 14"/>
            <p:cNvSpPr>
              <a:spLocks noChangeArrowheads="1"/>
            </p:cNvSpPr>
            <p:nvPr/>
          </p:nvSpPr>
          <p:spPr bwMode="auto">
            <a:xfrm>
              <a:off x="2140347" y="3630106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90" name="Oval 15"/>
            <p:cNvSpPr>
              <a:spLocks noChangeArrowheads="1"/>
            </p:cNvSpPr>
            <p:nvPr/>
          </p:nvSpPr>
          <p:spPr bwMode="auto">
            <a:xfrm>
              <a:off x="2331411" y="3616442"/>
              <a:ext cx="177418" cy="177634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91" name="Oval 16"/>
            <p:cNvSpPr>
              <a:spLocks noChangeArrowheads="1"/>
            </p:cNvSpPr>
            <p:nvPr/>
          </p:nvSpPr>
          <p:spPr bwMode="auto">
            <a:xfrm>
              <a:off x="1894691" y="3493464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92" name="Oval 17"/>
            <p:cNvSpPr>
              <a:spLocks noChangeArrowheads="1"/>
            </p:cNvSpPr>
            <p:nvPr/>
          </p:nvSpPr>
          <p:spPr bwMode="auto">
            <a:xfrm>
              <a:off x="2044813" y="3493464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93" name="Oval 18"/>
            <p:cNvSpPr>
              <a:spLocks noChangeArrowheads="1"/>
            </p:cNvSpPr>
            <p:nvPr/>
          </p:nvSpPr>
          <p:spPr bwMode="auto">
            <a:xfrm>
              <a:off x="2249526" y="3479800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94" name="Oval 472"/>
            <p:cNvSpPr>
              <a:spLocks noChangeArrowheads="1"/>
            </p:cNvSpPr>
            <p:nvPr/>
          </p:nvSpPr>
          <p:spPr bwMode="auto">
            <a:xfrm>
              <a:off x="1949281" y="3343159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95" name="Oval 473"/>
            <p:cNvSpPr>
              <a:spLocks noChangeArrowheads="1"/>
            </p:cNvSpPr>
            <p:nvPr/>
          </p:nvSpPr>
          <p:spPr bwMode="auto">
            <a:xfrm>
              <a:off x="2140347" y="3329494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96" name="Oval 474"/>
            <p:cNvSpPr>
              <a:spLocks noChangeArrowheads="1"/>
            </p:cNvSpPr>
            <p:nvPr/>
          </p:nvSpPr>
          <p:spPr bwMode="auto">
            <a:xfrm>
              <a:off x="2317763" y="3370488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97" name="Oval 475"/>
            <p:cNvSpPr>
              <a:spLocks noChangeArrowheads="1"/>
            </p:cNvSpPr>
            <p:nvPr/>
          </p:nvSpPr>
          <p:spPr bwMode="auto">
            <a:xfrm>
              <a:off x="1908339" y="3192853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98" name="Oval 476"/>
            <p:cNvSpPr>
              <a:spLocks noChangeArrowheads="1"/>
            </p:cNvSpPr>
            <p:nvPr/>
          </p:nvSpPr>
          <p:spPr bwMode="auto">
            <a:xfrm>
              <a:off x="2099403" y="3179188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99" name="Oval 477"/>
            <p:cNvSpPr>
              <a:spLocks noChangeArrowheads="1"/>
            </p:cNvSpPr>
            <p:nvPr/>
          </p:nvSpPr>
          <p:spPr bwMode="auto">
            <a:xfrm>
              <a:off x="2263174" y="3179189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700" name="Oval 478"/>
            <p:cNvSpPr>
              <a:spLocks noChangeArrowheads="1"/>
            </p:cNvSpPr>
            <p:nvPr/>
          </p:nvSpPr>
          <p:spPr bwMode="auto">
            <a:xfrm>
              <a:off x="1910615" y="3031161"/>
              <a:ext cx="161496" cy="161693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701" name="Oval 479"/>
            <p:cNvSpPr>
              <a:spLocks noChangeArrowheads="1"/>
            </p:cNvSpPr>
            <p:nvPr/>
          </p:nvSpPr>
          <p:spPr bwMode="auto">
            <a:xfrm>
              <a:off x="2115326" y="3044825"/>
              <a:ext cx="161496" cy="161693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702" name="Oval 480"/>
            <p:cNvSpPr>
              <a:spLocks noChangeArrowheads="1"/>
            </p:cNvSpPr>
            <p:nvPr/>
          </p:nvSpPr>
          <p:spPr bwMode="auto">
            <a:xfrm>
              <a:off x="2306392" y="3031161"/>
              <a:ext cx="161496" cy="161693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703" name="Freeform 702"/>
            <p:cNvSpPr/>
            <p:nvPr/>
          </p:nvSpPr>
          <p:spPr>
            <a:xfrm>
              <a:off x="1864661" y="2999186"/>
              <a:ext cx="659606" cy="981075"/>
            </a:xfrm>
            <a:custGeom>
              <a:avLst/>
              <a:gdLst>
                <a:gd name="connsiteX0" fmla="*/ 0 w 659606"/>
                <a:gd name="connsiteY0" fmla="*/ 0 h 981075"/>
                <a:gd name="connsiteX1" fmla="*/ 0 w 659606"/>
                <a:gd name="connsiteY1" fmla="*/ 981075 h 981075"/>
                <a:gd name="connsiteX2" fmla="*/ 659606 w 659606"/>
                <a:gd name="connsiteY2" fmla="*/ 981075 h 981075"/>
                <a:gd name="connsiteX3" fmla="*/ 659606 w 659606"/>
                <a:gd name="connsiteY3" fmla="*/ 2382 h 98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9606" h="981075">
                  <a:moveTo>
                    <a:pt x="0" y="0"/>
                  </a:moveTo>
                  <a:lnTo>
                    <a:pt x="0" y="981075"/>
                  </a:lnTo>
                  <a:lnTo>
                    <a:pt x="659606" y="981075"/>
                  </a:lnTo>
                  <a:lnTo>
                    <a:pt x="659606" y="2382"/>
                  </a:lnTo>
                </a:path>
              </a:pathLst>
            </a:custGeom>
            <a:noFill/>
            <a:ln w="28575">
              <a:solidFill>
                <a:srgbClr val="DC7D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6" name="Oval 10"/>
            <p:cNvSpPr>
              <a:spLocks noChangeArrowheads="1"/>
            </p:cNvSpPr>
            <p:nvPr/>
          </p:nvSpPr>
          <p:spPr bwMode="auto">
            <a:xfrm>
              <a:off x="2603474" y="3784151"/>
              <a:ext cx="177418" cy="177634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67" name="Oval 11"/>
            <p:cNvSpPr>
              <a:spLocks noChangeArrowheads="1"/>
            </p:cNvSpPr>
            <p:nvPr/>
          </p:nvSpPr>
          <p:spPr bwMode="auto">
            <a:xfrm>
              <a:off x="2794539" y="3784151"/>
              <a:ext cx="177418" cy="177634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68" name="Oval 12"/>
            <p:cNvSpPr>
              <a:spLocks noChangeArrowheads="1"/>
            </p:cNvSpPr>
            <p:nvPr/>
          </p:nvSpPr>
          <p:spPr bwMode="auto">
            <a:xfrm>
              <a:off x="2985603" y="3784151"/>
              <a:ext cx="177418" cy="177634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69" name="Oval 13"/>
            <p:cNvSpPr>
              <a:spLocks noChangeArrowheads="1"/>
            </p:cNvSpPr>
            <p:nvPr/>
          </p:nvSpPr>
          <p:spPr bwMode="auto">
            <a:xfrm>
              <a:off x="2685359" y="3647510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70" name="Oval 14"/>
            <p:cNvSpPr>
              <a:spLocks noChangeArrowheads="1"/>
            </p:cNvSpPr>
            <p:nvPr/>
          </p:nvSpPr>
          <p:spPr bwMode="auto">
            <a:xfrm>
              <a:off x="2862777" y="3633846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71" name="Oval 15"/>
            <p:cNvSpPr>
              <a:spLocks noChangeArrowheads="1"/>
            </p:cNvSpPr>
            <p:nvPr/>
          </p:nvSpPr>
          <p:spPr bwMode="auto">
            <a:xfrm>
              <a:off x="3053841" y="3620182"/>
              <a:ext cx="177418" cy="177634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72" name="Oval 16"/>
            <p:cNvSpPr>
              <a:spLocks noChangeArrowheads="1"/>
            </p:cNvSpPr>
            <p:nvPr/>
          </p:nvSpPr>
          <p:spPr bwMode="auto">
            <a:xfrm>
              <a:off x="2617121" y="3497204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73" name="Oval 17"/>
            <p:cNvSpPr>
              <a:spLocks noChangeArrowheads="1"/>
            </p:cNvSpPr>
            <p:nvPr/>
          </p:nvSpPr>
          <p:spPr bwMode="auto">
            <a:xfrm>
              <a:off x="2767243" y="3497204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74" name="Oval 18"/>
            <p:cNvSpPr>
              <a:spLocks noChangeArrowheads="1"/>
            </p:cNvSpPr>
            <p:nvPr/>
          </p:nvSpPr>
          <p:spPr bwMode="auto">
            <a:xfrm>
              <a:off x="2971956" y="3483540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75" name="Oval 472"/>
            <p:cNvSpPr>
              <a:spLocks noChangeArrowheads="1"/>
            </p:cNvSpPr>
            <p:nvPr/>
          </p:nvSpPr>
          <p:spPr bwMode="auto">
            <a:xfrm>
              <a:off x="2671711" y="3346899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76" name="Oval 473"/>
            <p:cNvSpPr>
              <a:spLocks noChangeArrowheads="1"/>
            </p:cNvSpPr>
            <p:nvPr/>
          </p:nvSpPr>
          <p:spPr bwMode="auto">
            <a:xfrm>
              <a:off x="2862777" y="3333234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77" name="Oval 474"/>
            <p:cNvSpPr>
              <a:spLocks noChangeArrowheads="1"/>
            </p:cNvSpPr>
            <p:nvPr/>
          </p:nvSpPr>
          <p:spPr bwMode="auto">
            <a:xfrm>
              <a:off x="3040193" y="3374228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78" name="Oval 475"/>
            <p:cNvSpPr>
              <a:spLocks noChangeArrowheads="1"/>
            </p:cNvSpPr>
            <p:nvPr/>
          </p:nvSpPr>
          <p:spPr bwMode="auto">
            <a:xfrm>
              <a:off x="2630769" y="3196593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79" name="Oval 476"/>
            <p:cNvSpPr>
              <a:spLocks noChangeArrowheads="1"/>
            </p:cNvSpPr>
            <p:nvPr/>
          </p:nvSpPr>
          <p:spPr bwMode="auto">
            <a:xfrm>
              <a:off x="2821833" y="3182928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80" name="Oval 477"/>
            <p:cNvSpPr>
              <a:spLocks noChangeArrowheads="1"/>
            </p:cNvSpPr>
            <p:nvPr/>
          </p:nvSpPr>
          <p:spPr bwMode="auto">
            <a:xfrm>
              <a:off x="2985604" y="3182929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81" name="Oval 478"/>
            <p:cNvSpPr>
              <a:spLocks noChangeArrowheads="1"/>
            </p:cNvSpPr>
            <p:nvPr/>
          </p:nvSpPr>
          <p:spPr bwMode="auto">
            <a:xfrm>
              <a:off x="2633045" y="3034901"/>
              <a:ext cx="161496" cy="161693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82" name="Oval 479"/>
            <p:cNvSpPr>
              <a:spLocks noChangeArrowheads="1"/>
            </p:cNvSpPr>
            <p:nvPr/>
          </p:nvSpPr>
          <p:spPr bwMode="auto">
            <a:xfrm>
              <a:off x="2837756" y="3048565"/>
              <a:ext cx="161496" cy="161693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83" name="Oval 480"/>
            <p:cNvSpPr>
              <a:spLocks noChangeArrowheads="1"/>
            </p:cNvSpPr>
            <p:nvPr/>
          </p:nvSpPr>
          <p:spPr bwMode="auto">
            <a:xfrm>
              <a:off x="3028822" y="3034901"/>
              <a:ext cx="161496" cy="161693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84" name="Freeform 683"/>
            <p:cNvSpPr/>
            <p:nvPr/>
          </p:nvSpPr>
          <p:spPr>
            <a:xfrm>
              <a:off x="2587091" y="3002926"/>
              <a:ext cx="659606" cy="981075"/>
            </a:xfrm>
            <a:custGeom>
              <a:avLst/>
              <a:gdLst>
                <a:gd name="connsiteX0" fmla="*/ 0 w 659606"/>
                <a:gd name="connsiteY0" fmla="*/ 0 h 981075"/>
                <a:gd name="connsiteX1" fmla="*/ 0 w 659606"/>
                <a:gd name="connsiteY1" fmla="*/ 981075 h 981075"/>
                <a:gd name="connsiteX2" fmla="*/ 659606 w 659606"/>
                <a:gd name="connsiteY2" fmla="*/ 981075 h 981075"/>
                <a:gd name="connsiteX3" fmla="*/ 659606 w 659606"/>
                <a:gd name="connsiteY3" fmla="*/ 2382 h 98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9606" h="981075">
                  <a:moveTo>
                    <a:pt x="0" y="0"/>
                  </a:moveTo>
                  <a:lnTo>
                    <a:pt x="0" y="981075"/>
                  </a:lnTo>
                  <a:lnTo>
                    <a:pt x="659606" y="981075"/>
                  </a:lnTo>
                  <a:lnTo>
                    <a:pt x="659606" y="2382"/>
                  </a:lnTo>
                </a:path>
              </a:pathLst>
            </a:custGeom>
            <a:noFill/>
            <a:ln w="28575">
              <a:solidFill>
                <a:srgbClr val="DC7D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7" name="Oval 10"/>
            <p:cNvSpPr>
              <a:spLocks noChangeArrowheads="1"/>
            </p:cNvSpPr>
            <p:nvPr/>
          </p:nvSpPr>
          <p:spPr bwMode="auto">
            <a:xfrm>
              <a:off x="3328018" y="3787891"/>
              <a:ext cx="177418" cy="177634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48" name="Oval 11"/>
            <p:cNvSpPr>
              <a:spLocks noChangeArrowheads="1"/>
            </p:cNvSpPr>
            <p:nvPr/>
          </p:nvSpPr>
          <p:spPr bwMode="auto">
            <a:xfrm>
              <a:off x="3519083" y="3787891"/>
              <a:ext cx="177418" cy="177634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49" name="Oval 12"/>
            <p:cNvSpPr>
              <a:spLocks noChangeArrowheads="1"/>
            </p:cNvSpPr>
            <p:nvPr/>
          </p:nvSpPr>
          <p:spPr bwMode="auto">
            <a:xfrm>
              <a:off x="3710147" y="3787891"/>
              <a:ext cx="177418" cy="177634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50" name="Oval 13"/>
            <p:cNvSpPr>
              <a:spLocks noChangeArrowheads="1"/>
            </p:cNvSpPr>
            <p:nvPr/>
          </p:nvSpPr>
          <p:spPr bwMode="auto">
            <a:xfrm>
              <a:off x="3409903" y="3651250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51" name="Oval 14"/>
            <p:cNvSpPr>
              <a:spLocks noChangeArrowheads="1"/>
            </p:cNvSpPr>
            <p:nvPr/>
          </p:nvSpPr>
          <p:spPr bwMode="auto">
            <a:xfrm>
              <a:off x="3587321" y="3637586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52" name="Oval 15"/>
            <p:cNvSpPr>
              <a:spLocks noChangeArrowheads="1"/>
            </p:cNvSpPr>
            <p:nvPr/>
          </p:nvSpPr>
          <p:spPr bwMode="auto">
            <a:xfrm>
              <a:off x="3778385" y="3623922"/>
              <a:ext cx="177418" cy="177634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53" name="Oval 16"/>
            <p:cNvSpPr>
              <a:spLocks noChangeArrowheads="1"/>
            </p:cNvSpPr>
            <p:nvPr/>
          </p:nvSpPr>
          <p:spPr bwMode="auto">
            <a:xfrm>
              <a:off x="3341665" y="3500944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54" name="Oval 17"/>
            <p:cNvSpPr>
              <a:spLocks noChangeArrowheads="1"/>
            </p:cNvSpPr>
            <p:nvPr/>
          </p:nvSpPr>
          <p:spPr bwMode="auto">
            <a:xfrm>
              <a:off x="3491787" y="3500944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55" name="Oval 18"/>
            <p:cNvSpPr>
              <a:spLocks noChangeArrowheads="1"/>
            </p:cNvSpPr>
            <p:nvPr/>
          </p:nvSpPr>
          <p:spPr bwMode="auto">
            <a:xfrm>
              <a:off x="3696500" y="3487280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56" name="Oval 472"/>
            <p:cNvSpPr>
              <a:spLocks noChangeArrowheads="1"/>
            </p:cNvSpPr>
            <p:nvPr/>
          </p:nvSpPr>
          <p:spPr bwMode="auto">
            <a:xfrm>
              <a:off x="3396255" y="3350639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57" name="Oval 473"/>
            <p:cNvSpPr>
              <a:spLocks noChangeArrowheads="1"/>
            </p:cNvSpPr>
            <p:nvPr/>
          </p:nvSpPr>
          <p:spPr bwMode="auto">
            <a:xfrm>
              <a:off x="3587321" y="3336974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58" name="Oval 474"/>
            <p:cNvSpPr>
              <a:spLocks noChangeArrowheads="1"/>
            </p:cNvSpPr>
            <p:nvPr/>
          </p:nvSpPr>
          <p:spPr bwMode="auto">
            <a:xfrm>
              <a:off x="3764737" y="3377968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59" name="Oval 475"/>
            <p:cNvSpPr>
              <a:spLocks noChangeArrowheads="1"/>
            </p:cNvSpPr>
            <p:nvPr/>
          </p:nvSpPr>
          <p:spPr bwMode="auto">
            <a:xfrm>
              <a:off x="3355313" y="3200333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60" name="Oval 476"/>
            <p:cNvSpPr>
              <a:spLocks noChangeArrowheads="1"/>
            </p:cNvSpPr>
            <p:nvPr/>
          </p:nvSpPr>
          <p:spPr bwMode="auto">
            <a:xfrm>
              <a:off x="3546377" y="3186668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61" name="Oval 477"/>
            <p:cNvSpPr>
              <a:spLocks noChangeArrowheads="1"/>
            </p:cNvSpPr>
            <p:nvPr/>
          </p:nvSpPr>
          <p:spPr bwMode="auto">
            <a:xfrm>
              <a:off x="3710148" y="3186669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62" name="Oval 478"/>
            <p:cNvSpPr>
              <a:spLocks noChangeArrowheads="1"/>
            </p:cNvSpPr>
            <p:nvPr/>
          </p:nvSpPr>
          <p:spPr bwMode="auto">
            <a:xfrm>
              <a:off x="3357589" y="3038641"/>
              <a:ext cx="161496" cy="161693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63" name="Oval 479"/>
            <p:cNvSpPr>
              <a:spLocks noChangeArrowheads="1"/>
            </p:cNvSpPr>
            <p:nvPr/>
          </p:nvSpPr>
          <p:spPr bwMode="auto">
            <a:xfrm>
              <a:off x="3562300" y="3052305"/>
              <a:ext cx="161496" cy="161693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64" name="Oval 480"/>
            <p:cNvSpPr>
              <a:spLocks noChangeArrowheads="1"/>
            </p:cNvSpPr>
            <p:nvPr/>
          </p:nvSpPr>
          <p:spPr bwMode="auto">
            <a:xfrm>
              <a:off x="3753366" y="3038641"/>
              <a:ext cx="161496" cy="161693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65" name="Freeform 664"/>
            <p:cNvSpPr/>
            <p:nvPr/>
          </p:nvSpPr>
          <p:spPr>
            <a:xfrm>
              <a:off x="3311635" y="3006666"/>
              <a:ext cx="659606" cy="981075"/>
            </a:xfrm>
            <a:custGeom>
              <a:avLst/>
              <a:gdLst>
                <a:gd name="connsiteX0" fmla="*/ 0 w 659606"/>
                <a:gd name="connsiteY0" fmla="*/ 0 h 981075"/>
                <a:gd name="connsiteX1" fmla="*/ 0 w 659606"/>
                <a:gd name="connsiteY1" fmla="*/ 981075 h 981075"/>
                <a:gd name="connsiteX2" fmla="*/ 659606 w 659606"/>
                <a:gd name="connsiteY2" fmla="*/ 981075 h 981075"/>
                <a:gd name="connsiteX3" fmla="*/ 659606 w 659606"/>
                <a:gd name="connsiteY3" fmla="*/ 2382 h 98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9606" h="981075">
                  <a:moveTo>
                    <a:pt x="0" y="0"/>
                  </a:moveTo>
                  <a:lnTo>
                    <a:pt x="0" y="981075"/>
                  </a:lnTo>
                  <a:lnTo>
                    <a:pt x="659606" y="981075"/>
                  </a:lnTo>
                  <a:lnTo>
                    <a:pt x="659606" y="2382"/>
                  </a:lnTo>
                </a:path>
              </a:pathLst>
            </a:custGeom>
            <a:noFill/>
            <a:ln w="28575">
              <a:solidFill>
                <a:srgbClr val="DC7D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8" name="Oval 10"/>
            <p:cNvSpPr>
              <a:spLocks noChangeArrowheads="1"/>
            </p:cNvSpPr>
            <p:nvPr/>
          </p:nvSpPr>
          <p:spPr bwMode="auto">
            <a:xfrm>
              <a:off x="4055301" y="3787890"/>
              <a:ext cx="177418" cy="177634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29" name="Oval 11"/>
            <p:cNvSpPr>
              <a:spLocks noChangeArrowheads="1"/>
            </p:cNvSpPr>
            <p:nvPr/>
          </p:nvSpPr>
          <p:spPr bwMode="auto">
            <a:xfrm>
              <a:off x="4246366" y="3787890"/>
              <a:ext cx="177418" cy="177634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30" name="Oval 12"/>
            <p:cNvSpPr>
              <a:spLocks noChangeArrowheads="1"/>
            </p:cNvSpPr>
            <p:nvPr/>
          </p:nvSpPr>
          <p:spPr bwMode="auto">
            <a:xfrm>
              <a:off x="4437430" y="3787890"/>
              <a:ext cx="177418" cy="177634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31" name="Oval 13"/>
            <p:cNvSpPr>
              <a:spLocks noChangeArrowheads="1"/>
            </p:cNvSpPr>
            <p:nvPr/>
          </p:nvSpPr>
          <p:spPr bwMode="auto">
            <a:xfrm>
              <a:off x="4137186" y="3651249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32" name="Oval 14"/>
            <p:cNvSpPr>
              <a:spLocks noChangeArrowheads="1"/>
            </p:cNvSpPr>
            <p:nvPr/>
          </p:nvSpPr>
          <p:spPr bwMode="auto">
            <a:xfrm>
              <a:off x="4314604" y="3637585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33" name="Oval 15"/>
            <p:cNvSpPr>
              <a:spLocks noChangeArrowheads="1"/>
            </p:cNvSpPr>
            <p:nvPr/>
          </p:nvSpPr>
          <p:spPr bwMode="auto">
            <a:xfrm>
              <a:off x="4505668" y="3623921"/>
              <a:ext cx="177418" cy="177634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34" name="Oval 16"/>
            <p:cNvSpPr>
              <a:spLocks noChangeArrowheads="1"/>
            </p:cNvSpPr>
            <p:nvPr/>
          </p:nvSpPr>
          <p:spPr bwMode="auto">
            <a:xfrm>
              <a:off x="4068948" y="3500943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35" name="Oval 17"/>
            <p:cNvSpPr>
              <a:spLocks noChangeArrowheads="1"/>
            </p:cNvSpPr>
            <p:nvPr/>
          </p:nvSpPr>
          <p:spPr bwMode="auto">
            <a:xfrm>
              <a:off x="4219070" y="3500943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36" name="Oval 18"/>
            <p:cNvSpPr>
              <a:spLocks noChangeArrowheads="1"/>
            </p:cNvSpPr>
            <p:nvPr/>
          </p:nvSpPr>
          <p:spPr bwMode="auto">
            <a:xfrm>
              <a:off x="4423783" y="3487279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37" name="Oval 472"/>
            <p:cNvSpPr>
              <a:spLocks noChangeArrowheads="1"/>
            </p:cNvSpPr>
            <p:nvPr/>
          </p:nvSpPr>
          <p:spPr bwMode="auto">
            <a:xfrm>
              <a:off x="4123538" y="3350638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38" name="Oval 473"/>
            <p:cNvSpPr>
              <a:spLocks noChangeArrowheads="1"/>
            </p:cNvSpPr>
            <p:nvPr/>
          </p:nvSpPr>
          <p:spPr bwMode="auto">
            <a:xfrm>
              <a:off x="4314604" y="3336973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39" name="Oval 474"/>
            <p:cNvSpPr>
              <a:spLocks noChangeArrowheads="1"/>
            </p:cNvSpPr>
            <p:nvPr/>
          </p:nvSpPr>
          <p:spPr bwMode="auto">
            <a:xfrm>
              <a:off x="4492020" y="3377967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40" name="Oval 475"/>
            <p:cNvSpPr>
              <a:spLocks noChangeArrowheads="1"/>
            </p:cNvSpPr>
            <p:nvPr/>
          </p:nvSpPr>
          <p:spPr bwMode="auto">
            <a:xfrm>
              <a:off x="4082596" y="3200332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41" name="Oval 476"/>
            <p:cNvSpPr>
              <a:spLocks noChangeArrowheads="1"/>
            </p:cNvSpPr>
            <p:nvPr/>
          </p:nvSpPr>
          <p:spPr bwMode="auto">
            <a:xfrm>
              <a:off x="4273660" y="3186667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42" name="Oval 477"/>
            <p:cNvSpPr>
              <a:spLocks noChangeArrowheads="1"/>
            </p:cNvSpPr>
            <p:nvPr/>
          </p:nvSpPr>
          <p:spPr bwMode="auto">
            <a:xfrm>
              <a:off x="4437431" y="3186668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43" name="Oval 478"/>
            <p:cNvSpPr>
              <a:spLocks noChangeArrowheads="1"/>
            </p:cNvSpPr>
            <p:nvPr/>
          </p:nvSpPr>
          <p:spPr bwMode="auto">
            <a:xfrm>
              <a:off x="4084872" y="3038640"/>
              <a:ext cx="161496" cy="161693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44" name="Oval 479"/>
            <p:cNvSpPr>
              <a:spLocks noChangeArrowheads="1"/>
            </p:cNvSpPr>
            <p:nvPr/>
          </p:nvSpPr>
          <p:spPr bwMode="auto">
            <a:xfrm>
              <a:off x="4289583" y="3052304"/>
              <a:ext cx="161496" cy="161693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45" name="Oval 480"/>
            <p:cNvSpPr>
              <a:spLocks noChangeArrowheads="1"/>
            </p:cNvSpPr>
            <p:nvPr/>
          </p:nvSpPr>
          <p:spPr bwMode="auto">
            <a:xfrm>
              <a:off x="4480649" y="3038640"/>
              <a:ext cx="161496" cy="161693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46" name="Freeform 645"/>
            <p:cNvSpPr/>
            <p:nvPr/>
          </p:nvSpPr>
          <p:spPr>
            <a:xfrm>
              <a:off x="4038918" y="3006665"/>
              <a:ext cx="659606" cy="981075"/>
            </a:xfrm>
            <a:custGeom>
              <a:avLst/>
              <a:gdLst>
                <a:gd name="connsiteX0" fmla="*/ 0 w 659606"/>
                <a:gd name="connsiteY0" fmla="*/ 0 h 981075"/>
                <a:gd name="connsiteX1" fmla="*/ 0 w 659606"/>
                <a:gd name="connsiteY1" fmla="*/ 981075 h 981075"/>
                <a:gd name="connsiteX2" fmla="*/ 659606 w 659606"/>
                <a:gd name="connsiteY2" fmla="*/ 981075 h 981075"/>
                <a:gd name="connsiteX3" fmla="*/ 659606 w 659606"/>
                <a:gd name="connsiteY3" fmla="*/ 2382 h 98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9606" h="981075">
                  <a:moveTo>
                    <a:pt x="0" y="0"/>
                  </a:moveTo>
                  <a:lnTo>
                    <a:pt x="0" y="981075"/>
                  </a:lnTo>
                  <a:lnTo>
                    <a:pt x="659606" y="981075"/>
                  </a:lnTo>
                  <a:lnTo>
                    <a:pt x="659606" y="2382"/>
                  </a:lnTo>
                </a:path>
              </a:pathLst>
            </a:custGeom>
            <a:noFill/>
            <a:ln w="28575">
              <a:solidFill>
                <a:srgbClr val="DC7D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9" name="Oval 10"/>
            <p:cNvSpPr>
              <a:spLocks noChangeArrowheads="1"/>
            </p:cNvSpPr>
            <p:nvPr/>
          </p:nvSpPr>
          <p:spPr bwMode="auto">
            <a:xfrm>
              <a:off x="4781623" y="3787888"/>
              <a:ext cx="177418" cy="177634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10" name="Oval 11"/>
            <p:cNvSpPr>
              <a:spLocks noChangeArrowheads="1"/>
            </p:cNvSpPr>
            <p:nvPr/>
          </p:nvSpPr>
          <p:spPr bwMode="auto">
            <a:xfrm>
              <a:off x="4972688" y="3787888"/>
              <a:ext cx="177418" cy="177634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11" name="Oval 12"/>
            <p:cNvSpPr>
              <a:spLocks noChangeArrowheads="1"/>
            </p:cNvSpPr>
            <p:nvPr/>
          </p:nvSpPr>
          <p:spPr bwMode="auto">
            <a:xfrm>
              <a:off x="5163752" y="3787888"/>
              <a:ext cx="177418" cy="177634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12" name="Oval 13"/>
            <p:cNvSpPr>
              <a:spLocks noChangeArrowheads="1"/>
            </p:cNvSpPr>
            <p:nvPr/>
          </p:nvSpPr>
          <p:spPr bwMode="auto">
            <a:xfrm>
              <a:off x="4863508" y="3651247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13" name="Oval 14"/>
            <p:cNvSpPr>
              <a:spLocks noChangeArrowheads="1"/>
            </p:cNvSpPr>
            <p:nvPr/>
          </p:nvSpPr>
          <p:spPr bwMode="auto">
            <a:xfrm>
              <a:off x="5040926" y="3637583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14" name="Oval 15"/>
            <p:cNvSpPr>
              <a:spLocks noChangeArrowheads="1"/>
            </p:cNvSpPr>
            <p:nvPr/>
          </p:nvSpPr>
          <p:spPr bwMode="auto">
            <a:xfrm>
              <a:off x="5231990" y="3623919"/>
              <a:ext cx="177418" cy="177634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15" name="Oval 16"/>
            <p:cNvSpPr>
              <a:spLocks noChangeArrowheads="1"/>
            </p:cNvSpPr>
            <p:nvPr/>
          </p:nvSpPr>
          <p:spPr bwMode="auto">
            <a:xfrm>
              <a:off x="4795270" y="3500941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16" name="Oval 17"/>
            <p:cNvSpPr>
              <a:spLocks noChangeArrowheads="1"/>
            </p:cNvSpPr>
            <p:nvPr/>
          </p:nvSpPr>
          <p:spPr bwMode="auto">
            <a:xfrm>
              <a:off x="4945392" y="3500941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17" name="Oval 18"/>
            <p:cNvSpPr>
              <a:spLocks noChangeArrowheads="1"/>
            </p:cNvSpPr>
            <p:nvPr/>
          </p:nvSpPr>
          <p:spPr bwMode="auto">
            <a:xfrm>
              <a:off x="5150105" y="3487277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18" name="Oval 472"/>
            <p:cNvSpPr>
              <a:spLocks noChangeArrowheads="1"/>
            </p:cNvSpPr>
            <p:nvPr/>
          </p:nvSpPr>
          <p:spPr bwMode="auto">
            <a:xfrm>
              <a:off x="4849860" y="3350636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19" name="Oval 473"/>
            <p:cNvSpPr>
              <a:spLocks noChangeArrowheads="1"/>
            </p:cNvSpPr>
            <p:nvPr/>
          </p:nvSpPr>
          <p:spPr bwMode="auto">
            <a:xfrm>
              <a:off x="5040926" y="3336971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20" name="Oval 474"/>
            <p:cNvSpPr>
              <a:spLocks noChangeArrowheads="1"/>
            </p:cNvSpPr>
            <p:nvPr/>
          </p:nvSpPr>
          <p:spPr bwMode="auto">
            <a:xfrm>
              <a:off x="5218342" y="3377965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21" name="Oval 475"/>
            <p:cNvSpPr>
              <a:spLocks noChangeArrowheads="1"/>
            </p:cNvSpPr>
            <p:nvPr/>
          </p:nvSpPr>
          <p:spPr bwMode="auto">
            <a:xfrm>
              <a:off x="4808918" y="3200330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22" name="Oval 476"/>
            <p:cNvSpPr>
              <a:spLocks noChangeArrowheads="1"/>
            </p:cNvSpPr>
            <p:nvPr/>
          </p:nvSpPr>
          <p:spPr bwMode="auto">
            <a:xfrm>
              <a:off x="4999982" y="3186665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23" name="Oval 477"/>
            <p:cNvSpPr>
              <a:spLocks noChangeArrowheads="1"/>
            </p:cNvSpPr>
            <p:nvPr/>
          </p:nvSpPr>
          <p:spPr bwMode="auto">
            <a:xfrm>
              <a:off x="5163753" y="3186666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24" name="Oval 478"/>
            <p:cNvSpPr>
              <a:spLocks noChangeArrowheads="1"/>
            </p:cNvSpPr>
            <p:nvPr/>
          </p:nvSpPr>
          <p:spPr bwMode="auto">
            <a:xfrm>
              <a:off x="4811194" y="3038638"/>
              <a:ext cx="161496" cy="161693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25" name="Oval 479"/>
            <p:cNvSpPr>
              <a:spLocks noChangeArrowheads="1"/>
            </p:cNvSpPr>
            <p:nvPr/>
          </p:nvSpPr>
          <p:spPr bwMode="auto">
            <a:xfrm>
              <a:off x="5015905" y="3052302"/>
              <a:ext cx="161496" cy="161693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26" name="Oval 480"/>
            <p:cNvSpPr>
              <a:spLocks noChangeArrowheads="1"/>
            </p:cNvSpPr>
            <p:nvPr/>
          </p:nvSpPr>
          <p:spPr bwMode="auto">
            <a:xfrm>
              <a:off x="5206971" y="3038638"/>
              <a:ext cx="161496" cy="161693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27" name="Freeform 626"/>
            <p:cNvSpPr/>
            <p:nvPr/>
          </p:nvSpPr>
          <p:spPr>
            <a:xfrm>
              <a:off x="4765240" y="3006663"/>
              <a:ext cx="659606" cy="981075"/>
            </a:xfrm>
            <a:custGeom>
              <a:avLst/>
              <a:gdLst>
                <a:gd name="connsiteX0" fmla="*/ 0 w 659606"/>
                <a:gd name="connsiteY0" fmla="*/ 0 h 981075"/>
                <a:gd name="connsiteX1" fmla="*/ 0 w 659606"/>
                <a:gd name="connsiteY1" fmla="*/ 981075 h 981075"/>
                <a:gd name="connsiteX2" fmla="*/ 659606 w 659606"/>
                <a:gd name="connsiteY2" fmla="*/ 981075 h 981075"/>
                <a:gd name="connsiteX3" fmla="*/ 659606 w 659606"/>
                <a:gd name="connsiteY3" fmla="*/ 2382 h 98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9606" h="981075">
                  <a:moveTo>
                    <a:pt x="0" y="0"/>
                  </a:moveTo>
                  <a:lnTo>
                    <a:pt x="0" y="981075"/>
                  </a:lnTo>
                  <a:lnTo>
                    <a:pt x="659606" y="981075"/>
                  </a:lnTo>
                  <a:lnTo>
                    <a:pt x="659606" y="2382"/>
                  </a:lnTo>
                </a:path>
              </a:pathLst>
            </a:custGeom>
            <a:noFill/>
            <a:ln w="28575">
              <a:solidFill>
                <a:srgbClr val="DC7D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Oval 10"/>
            <p:cNvSpPr>
              <a:spLocks noChangeArrowheads="1"/>
            </p:cNvSpPr>
            <p:nvPr/>
          </p:nvSpPr>
          <p:spPr bwMode="auto">
            <a:xfrm>
              <a:off x="5509369" y="3787889"/>
              <a:ext cx="177418" cy="177634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91" name="Oval 11"/>
            <p:cNvSpPr>
              <a:spLocks noChangeArrowheads="1"/>
            </p:cNvSpPr>
            <p:nvPr/>
          </p:nvSpPr>
          <p:spPr bwMode="auto">
            <a:xfrm>
              <a:off x="5700434" y="3787889"/>
              <a:ext cx="177418" cy="177634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92" name="Oval 12"/>
            <p:cNvSpPr>
              <a:spLocks noChangeArrowheads="1"/>
            </p:cNvSpPr>
            <p:nvPr/>
          </p:nvSpPr>
          <p:spPr bwMode="auto">
            <a:xfrm>
              <a:off x="5891498" y="3787889"/>
              <a:ext cx="177418" cy="177634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93" name="Oval 13"/>
            <p:cNvSpPr>
              <a:spLocks noChangeArrowheads="1"/>
            </p:cNvSpPr>
            <p:nvPr/>
          </p:nvSpPr>
          <p:spPr bwMode="auto">
            <a:xfrm>
              <a:off x="5591254" y="3651248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94" name="Oval 14"/>
            <p:cNvSpPr>
              <a:spLocks noChangeArrowheads="1"/>
            </p:cNvSpPr>
            <p:nvPr/>
          </p:nvSpPr>
          <p:spPr bwMode="auto">
            <a:xfrm>
              <a:off x="5768672" y="3637584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95" name="Oval 15"/>
            <p:cNvSpPr>
              <a:spLocks noChangeArrowheads="1"/>
            </p:cNvSpPr>
            <p:nvPr/>
          </p:nvSpPr>
          <p:spPr bwMode="auto">
            <a:xfrm>
              <a:off x="5959736" y="3623920"/>
              <a:ext cx="177418" cy="177634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96" name="Oval 16"/>
            <p:cNvSpPr>
              <a:spLocks noChangeArrowheads="1"/>
            </p:cNvSpPr>
            <p:nvPr/>
          </p:nvSpPr>
          <p:spPr bwMode="auto">
            <a:xfrm>
              <a:off x="5523016" y="3500942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97" name="Oval 17"/>
            <p:cNvSpPr>
              <a:spLocks noChangeArrowheads="1"/>
            </p:cNvSpPr>
            <p:nvPr/>
          </p:nvSpPr>
          <p:spPr bwMode="auto">
            <a:xfrm>
              <a:off x="5673138" y="3500942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98" name="Oval 18"/>
            <p:cNvSpPr>
              <a:spLocks noChangeArrowheads="1"/>
            </p:cNvSpPr>
            <p:nvPr/>
          </p:nvSpPr>
          <p:spPr bwMode="auto">
            <a:xfrm>
              <a:off x="5877851" y="3487278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99" name="Oval 472"/>
            <p:cNvSpPr>
              <a:spLocks noChangeArrowheads="1"/>
            </p:cNvSpPr>
            <p:nvPr/>
          </p:nvSpPr>
          <p:spPr bwMode="auto">
            <a:xfrm>
              <a:off x="5577606" y="3350637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00" name="Oval 473"/>
            <p:cNvSpPr>
              <a:spLocks noChangeArrowheads="1"/>
            </p:cNvSpPr>
            <p:nvPr/>
          </p:nvSpPr>
          <p:spPr bwMode="auto">
            <a:xfrm>
              <a:off x="5768672" y="3336972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01" name="Oval 474"/>
            <p:cNvSpPr>
              <a:spLocks noChangeArrowheads="1"/>
            </p:cNvSpPr>
            <p:nvPr/>
          </p:nvSpPr>
          <p:spPr bwMode="auto">
            <a:xfrm>
              <a:off x="5946088" y="3377966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02" name="Oval 475"/>
            <p:cNvSpPr>
              <a:spLocks noChangeArrowheads="1"/>
            </p:cNvSpPr>
            <p:nvPr/>
          </p:nvSpPr>
          <p:spPr bwMode="auto">
            <a:xfrm>
              <a:off x="5536664" y="3200331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03" name="Oval 476"/>
            <p:cNvSpPr>
              <a:spLocks noChangeArrowheads="1"/>
            </p:cNvSpPr>
            <p:nvPr/>
          </p:nvSpPr>
          <p:spPr bwMode="auto">
            <a:xfrm>
              <a:off x="5727728" y="3186666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04" name="Oval 477"/>
            <p:cNvSpPr>
              <a:spLocks noChangeArrowheads="1"/>
            </p:cNvSpPr>
            <p:nvPr/>
          </p:nvSpPr>
          <p:spPr bwMode="auto">
            <a:xfrm>
              <a:off x="5891499" y="3186667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05" name="Oval 478"/>
            <p:cNvSpPr>
              <a:spLocks noChangeArrowheads="1"/>
            </p:cNvSpPr>
            <p:nvPr/>
          </p:nvSpPr>
          <p:spPr bwMode="auto">
            <a:xfrm>
              <a:off x="5538940" y="3038639"/>
              <a:ext cx="161496" cy="161693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06" name="Oval 479"/>
            <p:cNvSpPr>
              <a:spLocks noChangeArrowheads="1"/>
            </p:cNvSpPr>
            <p:nvPr/>
          </p:nvSpPr>
          <p:spPr bwMode="auto">
            <a:xfrm>
              <a:off x="5743651" y="3052303"/>
              <a:ext cx="161496" cy="161693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07" name="Oval 480"/>
            <p:cNvSpPr>
              <a:spLocks noChangeArrowheads="1"/>
            </p:cNvSpPr>
            <p:nvPr/>
          </p:nvSpPr>
          <p:spPr bwMode="auto">
            <a:xfrm>
              <a:off x="5934717" y="3038639"/>
              <a:ext cx="161496" cy="161693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608" name="Freeform 607"/>
            <p:cNvSpPr/>
            <p:nvPr/>
          </p:nvSpPr>
          <p:spPr>
            <a:xfrm>
              <a:off x="5492986" y="3006664"/>
              <a:ext cx="659606" cy="981075"/>
            </a:xfrm>
            <a:custGeom>
              <a:avLst/>
              <a:gdLst>
                <a:gd name="connsiteX0" fmla="*/ 0 w 659606"/>
                <a:gd name="connsiteY0" fmla="*/ 0 h 981075"/>
                <a:gd name="connsiteX1" fmla="*/ 0 w 659606"/>
                <a:gd name="connsiteY1" fmla="*/ 981075 h 981075"/>
                <a:gd name="connsiteX2" fmla="*/ 659606 w 659606"/>
                <a:gd name="connsiteY2" fmla="*/ 981075 h 981075"/>
                <a:gd name="connsiteX3" fmla="*/ 659606 w 659606"/>
                <a:gd name="connsiteY3" fmla="*/ 2382 h 98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9606" h="981075">
                  <a:moveTo>
                    <a:pt x="0" y="0"/>
                  </a:moveTo>
                  <a:lnTo>
                    <a:pt x="0" y="981075"/>
                  </a:lnTo>
                  <a:lnTo>
                    <a:pt x="659606" y="981075"/>
                  </a:lnTo>
                  <a:lnTo>
                    <a:pt x="659606" y="2382"/>
                  </a:lnTo>
                </a:path>
              </a:pathLst>
            </a:custGeom>
            <a:noFill/>
            <a:ln w="28575">
              <a:solidFill>
                <a:srgbClr val="DC7D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" name="Oval 10"/>
            <p:cNvSpPr>
              <a:spLocks noChangeArrowheads="1"/>
            </p:cNvSpPr>
            <p:nvPr/>
          </p:nvSpPr>
          <p:spPr bwMode="auto">
            <a:xfrm>
              <a:off x="6237796" y="3787889"/>
              <a:ext cx="177418" cy="177634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72" name="Oval 11"/>
            <p:cNvSpPr>
              <a:spLocks noChangeArrowheads="1"/>
            </p:cNvSpPr>
            <p:nvPr/>
          </p:nvSpPr>
          <p:spPr bwMode="auto">
            <a:xfrm>
              <a:off x="6428861" y="3787889"/>
              <a:ext cx="177418" cy="177634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73" name="Oval 12"/>
            <p:cNvSpPr>
              <a:spLocks noChangeArrowheads="1"/>
            </p:cNvSpPr>
            <p:nvPr/>
          </p:nvSpPr>
          <p:spPr bwMode="auto">
            <a:xfrm>
              <a:off x="6619925" y="3787889"/>
              <a:ext cx="177418" cy="177634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74" name="Oval 13"/>
            <p:cNvSpPr>
              <a:spLocks noChangeArrowheads="1"/>
            </p:cNvSpPr>
            <p:nvPr/>
          </p:nvSpPr>
          <p:spPr bwMode="auto">
            <a:xfrm>
              <a:off x="6319681" y="3651248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75" name="Oval 14"/>
            <p:cNvSpPr>
              <a:spLocks noChangeArrowheads="1"/>
            </p:cNvSpPr>
            <p:nvPr/>
          </p:nvSpPr>
          <p:spPr bwMode="auto">
            <a:xfrm>
              <a:off x="6497099" y="3637584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76" name="Oval 15"/>
            <p:cNvSpPr>
              <a:spLocks noChangeArrowheads="1"/>
            </p:cNvSpPr>
            <p:nvPr/>
          </p:nvSpPr>
          <p:spPr bwMode="auto">
            <a:xfrm>
              <a:off x="6688163" y="3623920"/>
              <a:ext cx="177418" cy="177634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77" name="Oval 16"/>
            <p:cNvSpPr>
              <a:spLocks noChangeArrowheads="1"/>
            </p:cNvSpPr>
            <p:nvPr/>
          </p:nvSpPr>
          <p:spPr bwMode="auto">
            <a:xfrm>
              <a:off x="6251443" y="3500942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78" name="Oval 17"/>
            <p:cNvSpPr>
              <a:spLocks noChangeArrowheads="1"/>
            </p:cNvSpPr>
            <p:nvPr/>
          </p:nvSpPr>
          <p:spPr bwMode="auto">
            <a:xfrm>
              <a:off x="6401565" y="3500942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79" name="Oval 18"/>
            <p:cNvSpPr>
              <a:spLocks noChangeArrowheads="1"/>
            </p:cNvSpPr>
            <p:nvPr/>
          </p:nvSpPr>
          <p:spPr bwMode="auto">
            <a:xfrm>
              <a:off x="6606278" y="3487278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80" name="Oval 472"/>
            <p:cNvSpPr>
              <a:spLocks noChangeArrowheads="1"/>
            </p:cNvSpPr>
            <p:nvPr/>
          </p:nvSpPr>
          <p:spPr bwMode="auto">
            <a:xfrm>
              <a:off x="6306033" y="3350637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81" name="Oval 473"/>
            <p:cNvSpPr>
              <a:spLocks noChangeArrowheads="1"/>
            </p:cNvSpPr>
            <p:nvPr/>
          </p:nvSpPr>
          <p:spPr bwMode="auto">
            <a:xfrm>
              <a:off x="6497099" y="3336972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82" name="Oval 474"/>
            <p:cNvSpPr>
              <a:spLocks noChangeArrowheads="1"/>
            </p:cNvSpPr>
            <p:nvPr/>
          </p:nvSpPr>
          <p:spPr bwMode="auto">
            <a:xfrm>
              <a:off x="6674515" y="3377966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83" name="Oval 475"/>
            <p:cNvSpPr>
              <a:spLocks noChangeArrowheads="1"/>
            </p:cNvSpPr>
            <p:nvPr/>
          </p:nvSpPr>
          <p:spPr bwMode="auto">
            <a:xfrm>
              <a:off x="6265091" y="3200331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84" name="Oval 476"/>
            <p:cNvSpPr>
              <a:spLocks noChangeArrowheads="1"/>
            </p:cNvSpPr>
            <p:nvPr/>
          </p:nvSpPr>
          <p:spPr bwMode="auto">
            <a:xfrm>
              <a:off x="6456155" y="3186666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85" name="Oval 477"/>
            <p:cNvSpPr>
              <a:spLocks noChangeArrowheads="1"/>
            </p:cNvSpPr>
            <p:nvPr/>
          </p:nvSpPr>
          <p:spPr bwMode="auto">
            <a:xfrm>
              <a:off x="6619926" y="3186667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86" name="Oval 478"/>
            <p:cNvSpPr>
              <a:spLocks noChangeArrowheads="1"/>
            </p:cNvSpPr>
            <p:nvPr/>
          </p:nvSpPr>
          <p:spPr bwMode="auto">
            <a:xfrm>
              <a:off x="6267367" y="3038639"/>
              <a:ext cx="161496" cy="161693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87" name="Oval 479"/>
            <p:cNvSpPr>
              <a:spLocks noChangeArrowheads="1"/>
            </p:cNvSpPr>
            <p:nvPr/>
          </p:nvSpPr>
          <p:spPr bwMode="auto">
            <a:xfrm>
              <a:off x="6472078" y="3052303"/>
              <a:ext cx="161496" cy="161693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88" name="Oval 480"/>
            <p:cNvSpPr>
              <a:spLocks noChangeArrowheads="1"/>
            </p:cNvSpPr>
            <p:nvPr/>
          </p:nvSpPr>
          <p:spPr bwMode="auto">
            <a:xfrm>
              <a:off x="6663144" y="3038639"/>
              <a:ext cx="161496" cy="161693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89" name="Freeform 588"/>
            <p:cNvSpPr/>
            <p:nvPr/>
          </p:nvSpPr>
          <p:spPr>
            <a:xfrm>
              <a:off x="6221413" y="3006664"/>
              <a:ext cx="659606" cy="981075"/>
            </a:xfrm>
            <a:custGeom>
              <a:avLst/>
              <a:gdLst>
                <a:gd name="connsiteX0" fmla="*/ 0 w 659606"/>
                <a:gd name="connsiteY0" fmla="*/ 0 h 981075"/>
                <a:gd name="connsiteX1" fmla="*/ 0 w 659606"/>
                <a:gd name="connsiteY1" fmla="*/ 981075 h 981075"/>
                <a:gd name="connsiteX2" fmla="*/ 659606 w 659606"/>
                <a:gd name="connsiteY2" fmla="*/ 981075 h 981075"/>
                <a:gd name="connsiteX3" fmla="*/ 659606 w 659606"/>
                <a:gd name="connsiteY3" fmla="*/ 2382 h 98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9606" h="981075">
                  <a:moveTo>
                    <a:pt x="0" y="0"/>
                  </a:moveTo>
                  <a:lnTo>
                    <a:pt x="0" y="981075"/>
                  </a:lnTo>
                  <a:lnTo>
                    <a:pt x="659606" y="981075"/>
                  </a:lnTo>
                  <a:lnTo>
                    <a:pt x="659606" y="2382"/>
                  </a:lnTo>
                </a:path>
              </a:pathLst>
            </a:custGeom>
            <a:noFill/>
            <a:ln w="28575">
              <a:solidFill>
                <a:srgbClr val="DC7D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Oval 10"/>
            <p:cNvSpPr>
              <a:spLocks noChangeArrowheads="1"/>
            </p:cNvSpPr>
            <p:nvPr/>
          </p:nvSpPr>
          <p:spPr bwMode="auto">
            <a:xfrm>
              <a:off x="6962560" y="3787889"/>
              <a:ext cx="177418" cy="177634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53" name="Oval 11"/>
            <p:cNvSpPr>
              <a:spLocks noChangeArrowheads="1"/>
            </p:cNvSpPr>
            <p:nvPr/>
          </p:nvSpPr>
          <p:spPr bwMode="auto">
            <a:xfrm>
              <a:off x="7153625" y="3787889"/>
              <a:ext cx="177418" cy="177634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54" name="Oval 12"/>
            <p:cNvSpPr>
              <a:spLocks noChangeArrowheads="1"/>
            </p:cNvSpPr>
            <p:nvPr/>
          </p:nvSpPr>
          <p:spPr bwMode="auto">
            <a:xfrm>
              <a:off x="7344689" y="3787889"/>
              <a:ext cx="177418" cy="177634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55" name="Oval 13"/>
            <p:cNvSpPr>
              <a:spLocks noChangeArrowheads="1"/>
            </p:cNvSpPr>
            <p:nvPr/>
          </p:nvSpPr>
          <p:spPr bwMode="auto">
            <a:xfrm>
              <a:off x="7044445" y="3651248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56" name="Oval 14"/>
            <p:cNvSpPr>
              <a:spLocks noChangeArrowheads="1"/>
            </p:cNvSpPr>
            <p:nvPr/>
          </p:nvSpPr>
          <p:spPr bwMode="auto">
            <a:xfrm>
              <a:off x="7221863" y="3637584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57" name="Oval 15"/>
            <p:cNvSpPr>
              <a:spLocks noChangeArrowheads="1"/>
            </p:cNvSpPr>
            <p:nvPr/>
          </p:nvSpPr>
          <p:spPr bwMode="auto">
            <a:xfrm>
              <a:off x="7412927" y="3623920"/>
              <a:ext cx="177418" cy="177634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58" name="Oval 16"/>
            <p:cNvSpPr>
              <a:spLocks noChangeArrowheads="1"/>
            </p:cNvSpPr>
            <p:nvPr/>
          </p:nvSpPr>
          <p:spPr bwMode="auto">
            <a:xfrm>
              <a:off x="6976207" y="3500942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59" name="Oval 17"/>
            <p:cNvSpPr>
              <a:spLocks noChangeArrowheads="1"/>
            </p:cNvSpPr>
            <p:nvPr/>
          </p:nvSpPr>
          <p:spPr bwMode="auto">
            <a:xfrm>
              <a:off x="7126329" y="3500942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60" name="Oval 18"/>
            <p:cNvSpPr>
              <a:spLocks noChangeArrowheads="1"/>
            </p:cNvSpPr>
            <p:nvPr/>
          </p:nvSpPr>
          <p:spPr bwMode="auto">
            <a:xfrm>
              <a:off x="7331042" y="3487278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61" name="Oval 472"/>
            <p:cNvSpPr>
              <a:spLocks noChangeArrowheads="1"/>
            </p:cNvSpPr>
            <p:nvPr/>
          </p:nvSpPr>
          <p:spPr bwMode="auto">
            <a:xfrm>
              <a:off x="7030797" y="3350637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62" name="Oval 473"/>
            <p:cNvSpPr>
              <a:spLocks noChangeArrowheads="1"/>
            </p:cNvSpPr>
            <p:nvPr/>
          </p:nvSpPr>
          <p:spPr bwMode="auto">
            <a:xfrm>
              <a:off x="7221863" y="3336972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63" name="Oval 474"/>
            <p:cNvSpPr>
              <a:spLocks noChangeArrowheads="1"/>
            </p:cNvSpPr>
            <p:nvPr/>
          </p:nvSpPr>
          <p:spPr bwMode="auto">
            <a:xfrm>
              <a:off x="7399279" y="3377966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64" name="Oval 475"/>
            <p:cNvSpPr>
              <a:spLocks noChangeArrowheads="1"/>
            </p:cNvSpPr>
            <p:nvPr/>
          </p:nvSpPr>
          <p:spPr bwMode="auto">
            <a:xfrm>
              <a:off x="6989855" y="3200331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65" name="Oval 476"/>
            <p:cNvSpPr>
              <a:spLocks noChangeArrowheads="1"/>
            </p:cNvSpPr>
            <p:nvPr/>
          </p:nvSpPr>
          <p:spPr bwMode="auto">
            <a:xfrm>
              <a:off x="7180919" y="3186666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66" name="Oval 477"/>
            <p:cNvSpPr>
              <a:spLocks noChangeArrowheads="1"/>
            </p:cNvSpPr>
            <p:nvPr/>
          </p:nvSpPr>
          <p:spPr bwMode="auto">
            <a:xfrm>
              <a:off x="7344690" y="3186667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67" name="Oval 478"/>
            <p:cNvSpPr>
              <a:spLocks noChangeArrowheads="1"/>
            </p:cNvSpPr>
            <p:nvPr/>
          </p:nvSpPr>
          <p:spPr bwMode="auto">
            <a:xfrm>
              <a:off x="6992131" y="3038639"/>
              <a:ext cx="161496" cy="161693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68" name="Oval 479"/>
            <p:cNvSpPr>
              <a:spLocks noChangeArrowheads="1"/>
            </p:cNvSpPr>
            <p:nvPr/>
          </p:nvSpPr>
          <p:spPr bwMode="auto">
            <a:xfrm>
              <a:off x="7196842" y="3052303"/>
              <a:ext cx="161496" cy="161693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69" name="Oval 480"/>
            <p:cNvSpPr>
              <a:spLocks noChangeArrowheads="1"/>
            </p:cNvSpPr>
            <p:nvPr/>
          </p:nvSpPr>
          <p:spPr bwMode="auto">
            <a:xfrm>
              <a:off x="7387908" y="3038639"/>
              <a:ext cx="161496" cy="161693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70" name="Freeform 569"/>
            <p:cNvSpPr/>
            <p:nvPr/>
          </p:nvSpPr>
          <p:spPr>
            <a:xfrm>
              <a:off x="6946177" y="3006664"/>
              <a:ext cx="659606" cy="981075"/>
            </a:xfrm>
            <a:custGeom>
              <a:avLst/>
              <a:gdLst>
                <a:gd name="connsiteX0" fmla="*/ 0 w 659606"/>
                <a:gd name="connsiteY0" fmla="*/ 0 h 981075"/>
                <a:gd name="connsiteX1" fmla="*/ 0 w 659606"/>
                <a:gd name="connsiteY1" fmla="*/ 981075 h 981075"/>
                <a:gd name="connsiteX2" fmla="*/ 659606 w 659606"/>
                <a:gd name="connsiteY2" fmla="*/ 981075 h 981075"/>
                <a:gd name="connsiteX3" fmla="*/ 659606 w 659606"/>
                <a:gd name="connsiteY3" fmla="*/ 2382 h 98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9606" h="981075">
                  <a:moveTo>
                    <a:pt x="0" y="0"/>
                  </a:moveTo>
                  <a:lnTo>
                    <a:pt x="0" y="981075"/>
                  </a:lnTo>
                  <a:lnTo>
                    <a:pt x="659606" y="981075"/>
                  </a:lnTo>
                  <a:lnTo>
                    <a:pt x="659606" y="2382"/>
                  </a:lnTo>
                </a:path>
              </a:pathLst>
            </a:custGeom>
            <a:noFill/>
            <a:ln w="28575">
              <a:solidFill>
                <a:srgbClr val="DC7D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Oval 10"/>
            <p:cNvSpPr>
              <a:spLocks noChangeArrowheads="1"/>
            </p:cNvSpPr>
            <p:nvPr/>
          </p:nvSpPr>
          <p:spPr bwMode="auto">
            <a:xfrm>
              <a:off x="7686739" y="3787889"/>
              <a:ext cx="177418" cy="177634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34" name="Oval 11"/>
            <p:cNvSpPr>
              <a:spLocks noChangeArrowheads="1"/>
            </p:cNvSpPr>
            <p:nvPr/>
          </p:nvSpPr>
          <p:spPr bwMode="auto">
            <a:xfrm>
              <a:off x="7877804" y="3787889"/>
              <a:ext cx="177418" cy="177634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35" name="Oval 12"/>
            <p:cNvSpPr>
              <a:spLocks noChangeArrowheads="1"/>
            </p:cNvSpPr>
            <p:nvPr/>
          </p:nvSpPr>
          <p:spPr bwMode="auto">
            <a:xfrm>
              <a:off x="8068868" y="3787889"/>
              <a:ext cx="177418" cy="177634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36" name="Oval 13"/>
            <p:cNvSpPr>
              <a:spLocks noChangeArrowheads="1"/>
            </p:cNvSpPr>
            <p:nvPr/>
          </p:nvSpPr>
          <p:spPr bwMode="auto">
            <a:xfrm>
              <a:off x="7768624" y="3651248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37" name="Oval 14"/>
            <p:cNvSpPr>
              <a:spLocks noChangeArrowheads="1"/>
            </p:cNvSpPr>
            <p:nvPr/>
          </p:nvSpPr>
          <p:spPr bwMode="auto">
            <a:xfrm>
              <a:off x="7946042" y="3637584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38" name="Oval 15"/>
            <p:cNvSpPr>
              <a:spLocks noChangeArrowheads="1"/>
            </p:cNvSpPr>
            <p:nvPr/>
          </p:nvSpPr>
          <p:spPr bwMode="auto">
            <a:xfrm>
              <a:off x="8137106" y="3623920"/>
              <a:ext cx="177418" cy="177634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39" name="Oval 16"/>
            <p:cNvSpPr>
              <a:spLocks noChangeArrowheads="1"/>
            </p:cNvSpPr>
            <p:nvPr/>
          </p:nvSpPr>
          <p:spPr bwMode="auto">
            <a:xfrm>
              <a:off x="7700386" y="3500942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40" name="Oval 17"/>
            <p:cNvSpPr>
              <a:spLocks noChangeArrowheads="1"/>
            </p:cNvSpPr>
            <p:nvPr/>
          </p:nvSpPr>
          <p:spPr bwMode="auto">
            <a:xfrm>
              <a:off x="7850508" y="3500942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41" name="Oval 18"/>
            <p:cNvSpPr>
              <a:spLocks noChangeArrowheads="1"/>
            </p:cNvSpPr>
            <p:nvPr/>
          </p:nvSpPr>
          <p:spPr bwMode="auto">
            <a:xfrm>
              <a:off x="8055221" y="3487278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42" name="Oval 472"/>
            <p:cNvSpPr>
              <a:spLocks noChangeArrowheads="1"/>
            </p:cNvSpPr>
            <p:nvPr/>
          </p:nvSpPr>
          <p:spPr bwMode="auto">
            <a:xfrm>
              <a:off x="7754976" y="3350637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43" name="Oval 473"/>
            <p:cNvSpPr>
              <a:spLocks noChangeArrowheads="1"/>
            </p:cNvSpPr>
            <p:nvPr/>
          </p:nvSpPr>
          <p:spPr bwMode="auto">
            <a:xfrm>
              <a:off x="7946042" y="3336972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44" name="Oval 474"/>
            <p:cNvSpPr>
              <a:spLocks noChangeArrowheads="1"/>
            </p:cNvSpPr>
            <p:nvPr/>
          </p:nvSpPr>
          <p:spPr bwMode="auto">
            <a:xfrm>
              <a:off x="8123458" y="3377966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45" name="Oval 475"/>
            <p:cNvSpPr>
              <a:spLocks noChangeArrowheads="1"/>
            </p:cNvSpPr>
            <p:nvPr/>
          </p:nvSpPr>
          <p:spPr bwMode="auto">
            <a:xfrm>
              <a:off x="7714034" y="3200331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46" name="Oval 476"/>
            <p:cNvSpPr>
              <a:spLocks noChangeArrowheads="1"/>
            </p:cNvSpPr>
            <p:nvPr/>
          </p:nvSpPr>
          <p:spPr bwMode="auto">
            <a:xfrm>
              <a:off x="7905098" y="3186666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47" name="Oval 477"/>
            <p:cNvSpPr>
              <a:spLocks noChangeArrowheads="1"/>
            </p:cNvSpPr>
            <p:nvPr/>
          </p:nvSpPr>
          <p:spPr bwMode="auto">
            <a:xfrm>
              <a:off x="8068869" y="3186667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48" name="Oval 478"/>
            <p:cNvSpPr>
              <a:spLocks noChangeArrowheads="1"/>
            </p:cNvSpPr>
            <p:nvPr/>
          </p:nvSpPr>
          <p:spPr bwMode="auto">
            <a:xfrm>
              <a:off x="7716310" y="3038639"/>
              <a:ext cx="161496" cy="161693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49" name="Oval 479"/>
            <p:cNvSpPr>
              <a:spLocks noChangeArrowheads="1"/>
            </p:cNvSpPr>
            <p:nvPr/>
          </p:nvSpPr>
          <p:spPr bwMode="auto">
            <a:xfrm>
              <a:off x="7921021" y="3052303"/>
              <a:ext cx="161496" cy="161693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50" name="Oval 480"/>
            <p:cNvSpPr>
              <a:spLocks noChangeArrowheads="1"/>
            </p:cNvSpPr>
            <p:nvPr/>
          </p:nvSpPr>
          <p:spPr bwMode="auto">
            <a:xfrm>
              <a:off x="8112087" y="3038639"/>
              <a:ext cx="161496" cy="161693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51" name="Freeform 550"/>
            <p:cNvSpPr/>
            <p:nvPr/>
          </p:nvSpPr>
          <p:spPr>
            <a:xfrm>
              <a:off x="7670356" y="3006664"/>
              <a:ext cx="659606" cy="981075"/>
            </a:xfrm>
            <a:custGeom>
              <a:avLst/>
              <a:gdLst>
                <a:gd name="connsiteX0" fmla="*/ 0 w 659606"/>
                <a:gd name="connsiteY0" fmla="*/ 0 h 981075"/>
                <a:gd name="connsiteX1" fmla="*/ 0 w 659606"/>
                <a:gd name="connsiteY1" fmla="*/ 981075 h 981075"/>
                <a:gd name="connsiteX2" fmla="*/ 659606 w 659606"/>
                <a:gd name="connsiteY2" fmla="*/ 981075 h 981075"/>
                <a:gd name="connsiteX3" fmla="*/ 659606 w 659606"/>
                <a:gd name="connsiteY3" fmla="*/ 2382 h 98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9606" h="981075">
                  <a:moveTo>
                    <a:pt x="0" y="0"/>
                  </a:moveTo>
                  <a:lnTo>
                    <a:pt x="0" y="981075"/>
                  </a:lnTo>
                  <a:lnTo>
                    <a:pt x="659606" y="981075"/>
                  </a:lnTo>
                  <a:lnTo>
                    <a:pt x="659606" y="2382"/>
                  </a:lnTo>
                </a:path>
              </a:pathLst>
            </a:custGeom>
            <a:noFill/>
            <a:ln w="28575">
              <a:solidFill>
                <a:srgbClr val="DC7D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l 10"/>
            <p:cNvSpPr>
              <a:spLocks noChangeArrowheads="1"/>
            </p:cNvSpPr>
            <p:nvPr/>
          </p:nvSpPr>
          <p:spPr bwMode="auto">
            <a:xfrm>
              <a:off x="8412666" y="3791006"/>
              <a:ext cx="177418" cy="177634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15" name="Oval 11"/>
            <p:cNvSpPr>
              <a:spLocks noChangeArrowheads="1"/>
            </p:cNvSpPr>
            <p:nvPr/>
          </p:nvSpPr>
          <p:spPr bwMode="auto">
            <a:xfrm>
              <a:off x="8603731" y="3791006"/>
              <a:ext cx="177418" cy="177634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16" name="Oval 12"/>
            <p:cNvSpPr>
              <a:spLocks noChangeArrowheads="1"/>
            </p:cNvSpPr>
            <p:nvPr/>
          </p:nvSpPr>
          <p:spPr bwMode="auto">
            <a:xfrm>
              <a:off x="8794795" y="3791006"/>
              <a:ext cx="177418" cy="177634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17" name="Oval 13"/>
            <p:cNvSpPr>
              <a:spLocks noChangeArrowheads="1"/>
            </p:cNvSpPr>
            <p:nvPr/>
          </p:nvSpPr>
          <p:spPr bwMode="auto">
            <a:xfrm>
              <a:off x="8494551" y="3654365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18" name="Oval 14"/>
            <p:cNvSpPr>
              <a:spLocks noChangeArrowheads="1"/>
            </p:cNvSpPr>
            <p:nvPr/>
          </p:nvSpPr>
          <p:spPr bwMode="auto">
            <a:xfrm>
              <a:off x="8671969" y="3640701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19" name="Oval 15"/>
            <p:cNvSpPr>
              <a:spLocks noChangeArrowheads="1"/>
            </p:cNvSpPr>
            <p:nvPr/>
          </p:nvSpPr>
          <p:spPr bwMode="auto">
            <a:xfrm>
              <a:off x="8863033" y="3627037"/>
              <a:ext cx="177418" cy="177634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20" name="Oval 16"/>
            <p:cNvSpPr>
              <a:spLocks noChangeArrowheads="1"/>
            </p:cNvSpPr>
            <p:nvPr/>
          </p:nvSpPr>
          <p:spPr bwMode="auto">
            <a:xfrm>
              <a:off x="8426313" y="3504059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21" name="Oval 17"/>
            <p:cNvSpPr>
              <a:spLocks noChangeArrowheads="1"/>
            </p:cNvSpPr>
            <p:nvPr/>
          </p:nvSpPr>
          <p:spPr bwMode="auto">
            <a:xfrm>
              <a:off x="8576435" y="3504059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22" name="Oval 18"/>
            <p:cNvSpPr>
              <a:spLocks noChangeArrowheads="1"/>
            </p:cNvSpPr>
            <p:nvPr/>
          </p:nvSpPr>
          <p:spPr bwMode="auto">
            <a:xfrm>
              <a:off x="8781148" y="3490395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23" name="Oval 472"/>
            <p:cNvSpPr>
              <a:spLocks noChangeArrowheads="1"/>
            </p:cNvSpPr>
            <p:nvPr/>
          </p:nvSpPr>
          <p:spPr bwMode="auto">
            <a:xfrm>
              <a:off x="8480903" y="3353754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24" name="Oval 473"/>
            <p:cNvSpPr>
              <a:spLocks noChangeArrowheads="1"/>
            </p:cNvSpPr>
            <p:nvPr/>
          </p:nvSpPr>
          <p:spPr bwMode="auto">
            <a:xfrm>
              <a:off x="8671969" y="3340089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25" name="Oval 474"/>
            <p:cNvSpPr>
              <a:spLocks noChangeArrowheads="1"/>
            </p:cNvSpPr>
            <p:nvPr/>
          </p:nvSpPr>
          <p:spPr bwMode="auto">
            <a:xfrm>
              <a:off x="8849385" y="3381083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26" name="Oval 475"/>
            <p:cNvSpPr>
              <a:spLocks noChangeArrowheads="1"/>
            </p:cNvSpPr>
            <p:nvPr/>
          </p:nvSpPr>
          <p:spPr bwMode="auto">
            <a:xfrm>
              <a:off x="8439961" y="3203448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27" name="Oval 476"/>
            <p:cNvSpPr>
              <a:spLocks noChangeArrowheads="1"/>
            </p:cNvSpPr>
            <p:nvPr/>
          </p:nvSpPr>
          <p:spPr bwMode="auto">
            <a:xfrm>
              <a:off x="8631025" y="3189783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28" name="Oval 477"/>
            <p:cNvSpPr>
              <a:spLocks noChangeArrowheads="1"/>
            </p:cNvSpPr>
            <p:nvPr/>
          </p:nvSpPr>
          <p:spPr bwMode="auto">
            <a:xfrm>
              <a:off x="8794796" y="3189784"/>
              <a:ext cx="177418" cy="17763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29" name="Oval 478"/>
            <p:cNvSpPr>
              <a:spLocks noChangeArrowheads="1"/>
            </p:cNvSpPr>
            <p:nvPr/>
          </p:nvSpPr>
          <p:spPr bwMode="auto">
            <a:xfrm>
              <a:off x="8442237" y="3041756"/>
              <a:ext cx="161496" cy="161693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30" name="Oval 479"/>
            <p:cNvSpPr>
              <a:spLocks noChangeArrowheads="1"/>
            </p:cNvSpPr>
            <p:nvPr/>
          </p:nvSpPr>
          <p:spPr bwMode="auto">
            <a:xfrm>
              <a:off x="8646948" y="3055420"/>
              <a:ext cx="161496" cy="161693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31" name="Oval 480"/>
            <p:cNvSpPr>
              <a:spLocks noChangeArrowheads="1"/>
            </p:cNvSpPr>
            <p:nvPr/>
          </p:nvSpPr>
          <p:spPr bwMode="auto">
            <a:xfrm>
              <a:off x="8838014" y="3041756"/>
              <a:ext cx="161496" cy="161693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anose="05010101010101010101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anose="05010101010101010101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532" name="Freeform 531"/>
            <p:cNvSpPr/>
            <p:nvPr/>
          </p:nvSpPr>
          <p:spPr>
            <a:xfrm>
              <a:off x="8396283" y="3009781"/>
              <a:ext cx="659606" cy="981075"/>
            </a:xfrm>
            <a:custGeom>
              <a:avLst/>
              <a:gdLst>
                <a:gd name="connsiteX0" fmla="*/ 0 w 659606"/>
                <a:gd name="connsiteY0" fmla="*/ 0 h 981075"/>
                <a:gd name="connsiteX1" fmla="*/ 0 w 659606"/>
                <a:gd name="connsiteY1" fmla="*/ 981075 h 981075"/>
                <a:gd name="connsiteX2" fmla="*/ 659606 w 659606"/>
                <a:gd name="connsiteY2" fmla="*/ 981075 h 981075"/>
                <a:gd name="connsiteX3" fmla="*/ 659606 w 659606"/>
                <a:gd name="connsiteY3" fmla="*/ 2382 h 98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9606" h="981075">
                  <a:moveTo>
                    <a:pt x="0" y="0"/>
                  </a:moveTo>
                  <a:lnTo>
                    <a:pt x="0" y="981075"/>
                  </a:lnTo>
                  <a:lnTo>
                    <a:pt x="659606" y="981075"/>
                  </a:lnTo>
                  <a:lnTo>
                    <a:pt x="659606" y="2382"/>
                  </a:lnTo>
                </a:path>
              </a:pathLst>
            </a:custGeom>
            <a:noFill/>
            <a:ln w="28575">
              <a:solidFill>
                <a:srgbClr val="DC7D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7" name="Group 396"/>
          <p:cNvGrpSpPr/>
          <p:nvPr/>
        </p:nvGrpSpPr>
        <p:grpSpPr>
          <a:xfrm>
            <a:off x="1864661" y="2757886"/>
            <a:ext cx="7191228" cy="991670"/>
            <a:chOff x="1864661" y="2757886"/>
            <a:chExt cx="7191228" cy="991670"/>
          </a:xfrm>
        </p:grpSpPr>
        <p:grpSp>
          <p:nvGrpSpPr>
            <p:cNvPr id="398" name="Group 397"/>
            <p:cNvGrpSpPr/>
            <p:nvPr/>
          </p:nvGrpSpPr>
          <p:grpSpPr>
            <a:xfrm>
              <a:off x="1864661" y="2757886"/>
              <a:ext cx="659606" cy="981075"/>
              <a:chOff x="1858799" y="2875869"/>
              <a:chExt cx="659606" cy="981075"/>
            </a:xfrm>
          </p:grpSpPr>
          <p:sp>
            <p:nvSpPr>
              <p:cNvPr id="769" name="Oval 10"/>
              <p:cNvSpPr>
                <a:spLocks noChangeArrowheads="1"/>
              </p:cNvSpPr>
              <p:nvPr/>
            </p:nvSpPr>
            <p:spPr bwMode="auto">
              <a:xfrm>
                <a:off x="1875182" y="3657094"/>
                <a:ext cx="177418" cy="177634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770" name="Oval 11"/>
              <p:cNvSpPr>
                <a:spLocks noChangeArrowheads="1"/>
              </p:cNvSpPr>
              <p:nvPr/>
            </p:nvSpPr>
            <p:spPr bwMode="auto">
              <a:xfrm>
                <a:off x="2066247" y="3657094"/>
                <a:ext cx="177418" cy="177634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771" name="Oval 12"/>
              <p:cNvSpPr>
                <a:spLocks noChangeArrowheads="1"/>
              </p:cNvSpPr>
              <p:nvPr/>
            </p:nvSpPr>
            <p:spPr bwMode="auto">
              <a:xfrm>
                <a:off x="2257311" y="3657094"/>
                <a:ext cx="177418" cy="177634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772" name="Oval 13"/>
              <p:cNvSpPr>
                <a:spLocks noChangeArrowheads="1"/>
              </p:cNvSpPr>
              <p:nvPr/>
            </p:nvSpPr>
            <p:spPr bwMode="auto">
              <a:xfrm>
                <a:off x="1957067" y="3520453"/>
                <a:ext cx="177418" cy="177634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773" name="Oval 14"/>
              <p:cNvSpPr>
                <a:spLocks noChangeArrowheads="1"/>
              </p:cNvSpPr>
              <p:nvPr/>
            </p:nvSpPr>
            <p:spPr bwMode="auto">
              <a:xfrm>
                <a:off x="2134485" y="3506789"/>
                <a:ext cx="177418" cy="177634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774" name="Oval 15"/>
              <p:cNvSpPr>
                <a:spLocks noChangeArrowheads="1"/>
              </p:cNvSpPr>
              <p:nvPr/>
            </p:nvSpPr>
            <p:spPr bwMode="auto">
              <a:xfrm>
                <a:off x="2325549" y="3493125"/>
                <a:ext cx="177418" cy="177634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775" name="Oval 16"/>
              <p:cNvSpPr>
                <a:spLocks noChangeArrowheads="1"/>
              </p:cNvSpPr>
              <p:nvPr/>
            </p:nvSpPr>
            <p:spPr bwMode="auto">
              <a:xfrm>
                <a:off x="1888829" y="3370147"/>
                <a:ext cx="177418" cy="177634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776" name="Oval 17"/>
              <p:cNvSpPr>
                <a:spLocks noChangeArrowheads="1"/>
              </p:cNvSpPr>
              <p:nvPr/>
            </p:nvSpPr>
            <p:spPr bwMode="auto">
              <a:xfrm>
                <a:off x="2038951" y="3370147"/>
                <a:ext cx="177418" cy="177634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777" name="Oval 18"/>
              <p:cNvSpPr>
                <a:spLocks noChangeArrowheads="1"/>
              </p:cNvSpPr>
              <p:nvPr/>
            </p:nvSpPr>
            <p:spPr bwMode="auto">
              <a:xfrm>
                <a:off x="2243664" y="3356483"/>
                <a:ext cx="177418" cy="177634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778" name="Oval 472"/>
              <p:cNvSpPr>
                <a:spLocks noChangeArrowheads="1"/>
              </p:cNvSpPr>
              <p:nvPr/>
            </p:nvSpPr>
            <p:spPr bwMode="auto">
              <a:xfrm>
                <a:off x="1943419" y="3219842"/>
                <a:ext cx="177418" cy="177634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779" name="Oval 473"/>
              <p:cNvSpPr>
                <a:spLocks noChangeArrowheads="1"/>
              </p:cNvSpPr>
              <p:nvPr/>
            </p:nvSpPr>
            <p:spPr bwMode="auto">
              <a:xfrm>
                <a:off x="2134485" y="3206177"/>
                <a:ext cx="177418" cy="177634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780" name="Oval 474"/>
              <p:cNvSpPr>
                <a:spLocks noChangeArrowheads="1"/>
              </p:cNvSpPr>
              <p:nvPr/>
            </p:nvSpPr>
            <p:spPr bwMode="auto">
              <a:xfrm>
                <a:off x="2311901" y="3247171"/>
                <a:ext cx="177418" cy="177634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781" name="Oval 475"/>
              <p:cNvSpPr>
                <a:spLocks noChangeArrowheads="1"/>
              </p:cNvSpPr>
              <p:nvPr/>
            </p:nvSpPr>
            <p:spPr bwMode="auto">
              <a:xfrm>
                <a:off x="1902477" y="3069536"/>
                <a:ext cx="177418" cy="177634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782" name="Oval 476"/>
              <p:cNvSpPr>
                <a:spLocks noChangeArrowheads="1"/>
              </p:cNvSpPr>
              <p:nvPr/>
            </p:nvSpPr>
            <p:spPr bwMode="auto">
              <a:xfrm>
                <a:off x="2093541" y="3055871"/>
                <a:ext cx="177418" cy="177634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783" name="Oval 477"/>
              <p:cNvSpPr>
                <a:spLocks noChangeArrowheads="1"/>
              </p:cNvSpPr>
              <p:nvPr/>
            </p:nvSpPr>
            <p:spPr bwMode="auto">
              <a:xfrm>
                <a:off x="2257312" y="3055872"/>
                <a:ext cx="177418" cy="177634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784" name="Oval 478"/>
              <p:cNvSpPr>
                <a:spLocks noChangeArrowheads="1"/>
              </p:cNvSpPr>
              <p:nvPr/>
            </p:nvSpPr>
            <p:spPr bwMode="auto">
              <a:xfrm>
                <a:off x="1904753" y="2907844"/>
                <a:ext cx="161496" cy="161693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785" name="Oval 479"/>
              <p:cNvSpPr>
                <a:spLocks noChangeArrowheads="1"/>
              </p:cNvSpPr>
              <p:nvPr/>
            </p:nvSpPr>
            <p:spPr bwMode="auto">
              <a:xfrm>
                <a:off x="2109464" y="2921508"/>
                <a:ext cx="161496" cy="161693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786" name="Oval 480"/>
              <p:cNvSpPr>
                <a:spLocks noChangeArrowheads="1"/>
              </p:cNvSpPr>
              <p:nvPr/>
            </p:nvSpPr>
            <p:spPr bwMode="auto">
              <a:xfrm>
                <a:off x="2300530" y="2907844"/>
                <a:ext cx="161496" cy="161693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787" name="Freeform 786"/>
              <p:cNvSpPr/>
              <p:nvPr/>
            </p:nvSpPr>
            <p:spPr>
              <a:xfrm>
                <a:off x="1858799" y="2875869"/>
                <a:ext cx="659606" cy="981075"/>
              </a:xfrm>
              <a:custGeom>
                <a:avLst/>
                <a:gdLst>
                  <a:gd name="connsiteX0" fmla="*/ 0 w 659606"/>
                  <a:gd name="connsiteY0" fmla="*/ 0 h 981075"/>
                  <a:gd name="connsiteX1" fmla="*/ 0 w 659606"/>
                  <a:gd name="connsiteY1" fmla="*/ 981075 h 981075"/>
                  <a:gd name="connsiteX2" fmla="*/ 659606 w 659606"/>
                  <a:gd name="connsiteY2" fmla="*/ 981075 h 981075"/>
                  <a:gd name="connsiteX3" fmla="*/ 659606 w 659606"/>
                  <a:gd name="connsiteY3" fmla="*/ 2382 h 981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9606" h="981075">
                    <a:moveTo>
                      <a:pt x="0" y="0"/>
                    </a:moveTo>
                    <a:lnTo>
                      <a:pt x="0" y="981075"/>
                    </a:lnTo>
                    <a:lnTo>
                      <a:pt x="659606" y="981075"/>
                    </a:lnTo>
                    <a:lnTo>
                      <a:pt x="659606" y="2382"/>
                    </a:lnTo>
                  </a:path>
                </a:pathLst>
              </a:custGeom>
              <a:noFill/>
              <a:ln w="28575">
                <a:solidFill>
                  <a:srgbClr val="DC7D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9" name="Group 398"/>
            <p:cNvGrpSpPr/>
            <p:nvPr/>
          </p:nvGrpSpPr>
          <p:grpSpPr>
            <a:xfrm>
              <a:off x="2587091" y="2761626"/>
              <a:ext cx="659606" cy="981075"/>
              <a:chOff x="2581229" y="2879609"/>
              <a:chExt cx="659606" cy="981075"/>
            </a:xfrm>
          </p:grpSpPr>
          <p:sp>
            <p:nvSpPr>
              <p:cNvPr id="750" name="Oval 10"/>
              <p:cNvSpPr>
                <a:spLocks noChangeArrowheads="1"/>
              </p:cNvSpPr>
              <p:nvPr/>
            </p:nvSpPr>
            <p:spPr bwMode="auto">
              <a:xfrm>
                <a:off x="2597612" y="3660834"/>
                <a:ext cx="177418" cy="177634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751" name="Oval 11"/>
              <p:cNvSpPr>
                <a:spLocks noChangeArrowheads="1"/>
              </p:cNvSpPr>
              <p:nvPr/>
            </p:nvSpPr>
            <p:spPr bwMode="auto">
              <a:xfrm>
                <a:off x="2788677" y="3660834"/>
                <a:ext cx="177418" cy="177634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752" name="Oval 12"/>
              <p:cNvSpPr>
                <a:spLocks noChangeArrowheads="1"/>
              </p:cNvSpPr>
              <p:nvPr/>
            </p:nvSpPr>
            <p:spPr bwMode="auto">
              <a:xfrm>
                <a:off x="2979741" y="3660834"/>
                <a:ext cx="177418" cy="177634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753" name="Oval 13"/>
              <p:cNvSpPr>
                <a:spLocks noChangeArrowheads="1"/>
              </p:cNvSpPr>
              <p:nvPr/>
            </p:nvSpPr>
            <p:spPr bwMode="auto">
              <a:xfrm>
                <a:off x="2679497" y="3524193"/>
                <a:ext cx="177418" cy="177634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754" name="Oval 14"/>
              <p:cNvSpPr>
                <a:spLocks noChangeArrowheads="1"/>
              </p:cNvSpPr>
              <p:nvPr/>
            </p:nvSpPr>
            <p:spPr bwMode="auto">
              <a:xfrm>
                <a:off x="2856915" y="3510529"/>
                <a:ext cx="177418" cy="177634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755" name="Oval 15"/>
              <p:cNvSpPr>
                <a:spLocks noChangeArrowheads="1"/>
              </p:cNvSpPr>
              <p:nvPr/>
            </p:nvSpPr>
            <p:spPr bwMode="auto">
              <a:xfrm>
                <a:off x="3047979" y="3496865"/>
                <a:ext cx="177418" cy="177634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756" name="Oval 16"/>
              <p:cNvSpPr>
                <a:spLocks noChangeArrowheads="1"/>
              </p:cNvSpPr>
              <p:nvPr/>
            </p:nvSpPr>
            <p:spPr bwMode="auto">
              <a:xfrm>
                <a:off x="2611259" y="3373887"/>
                <a:ext cx="177418" cy="177634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757" name="Oval 17"/>
              <p:cNvSpPr>
                <a:spLocks noChangeArrowheads="1"/>
              </p:cNvSpPr>
              <p:nvPr/>
            </p:nvSpPr>
            <p:spPr bwMode="auto">
              <a:xfrm>
                <a:off x="2761381" y="3373887"/>
                <a:ext cx="177418" cy="177634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758" name="Oval 18"/>
              <p:cNvSpPr>
                <a:spLocks noChangeArrowheads="1"/>
              </p:cNvSpPr>
              <p:nvPr/>
            </p:nvSpPr>
            <p:spPr bwMode="auto">
              <a:xfrm>
                <a:off x="2966094" y="3360223"/>
                <a:ext cx="177418" cy="177634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759" name="Oval 472"/>
              <p:cNvSpPr>
                <a:spLocks noChangeArrowheads="1"/>
              </p:cNvSpPr>
              <p:nvPr/>
            </p:nvSpPr>
            <p:spPr bwMode="auto">
              <a:xfrm>
                <a:off x="2665849" y="3223582"/>
                <a:ext cx="177418" cy="177634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760" name="Oval 473"/>
              <p:cNvSpPr>
                <a:spLocks noChangeArrowheads="1"/>
              </p:cNvSpPr>
              <p:nvPr/>
            </p:nvSpPr>
            <p:spPr bwMode="auto">
              <a:xfrm>
                <a:off x="2856915" y="3209917"/>
                <a:ext cx="177418" cy="177634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761" name="Oval 474"/>
              <p:cNvSpPr>
                <a:spLocks noChangeArrowheads="1"/>
              </p:cNvSpPr>
              <p:nvPr/>
            </p:nvSpPr>
            <p:spPr bwMode="auto">
              <a:xfrm>
                <a:off x="3034331" y="3250911"/>
                <a:ext cx="177418" cy="177634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762" name="Oval 475"/>
              <p:cNvSpPr>
                <a:spLocks noChangeArrowheads="1"/>
              </p:cNvSpPr>
              <p:nvPr/>
            </p:nvSpPr>
            <p:spPr bwMode="auto">
              <a:xfrm>
                <a:off x="2624907" y="3073276"/>
                <a:ext cx="177418" cy="177634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763" name="Oval 476"/>
              <p:cNvSpPr>
                <a:spLocks noChangeArrowheads="1"/>
              </p:cNvSpPr>
              <p:nvPr/>
            </p:nvSpPr>
            <p:spPr bwMode="auto">
              <a:xfrm>
                <a:off x="2815971" y="3059611"/>
                <a:ext cx="177418" cy="177634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764" name="Oval 477"/>
              <p:cNvSpPr>
                <a:spLocks noChangeArrowheads="1"/>
              </p:cNvSpPr>
              <p:nvPr/>
            </p:nvSpPr>
            <p:spPr bwMode="auto">
              <a:xfrm>
                <a:off x="2979742" y="3059612"/>
                <a:ext cx="177418" cy="177634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765" name="Oval 478"/>
              <p:cNvSpPr>
                <a:spLocks noChangeArrowheads="1"/>
              </p:cNvSpPr>
              <p:nvPr/>
            </p:nvSpPr>
            <p:spPr bwMode="auto">
              <a:xfrm>
                <a:off x="2627183" y="2911584"/>
                <a:ext cx="161496" cy="161693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766" name="Oval 479"/>
              <p:cNvSpPr>
                <a:spLocks noChangeArrowheads="1"/>
              </p:cNvSpPr>
              <p:nvPr/>
            </p:nvSpPr>
            <p:spPr bwMode="auto">
              <a:xfrm>
                <a:off x="2831894" y="2925248"/>
                <a:ext cx="161496" cy="161693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767" name="Oval 480"/>
              <p:cNvSpPr>
                <a:spLocks noChangeArrowheads="1"/>
              </p:cNvSpPr>
              <p:nvPr/>
            </p:nvSpPr>
            <p:spPr bwMode="auto">
              <a:xfrm>
                <a:off x="3022960" y="2911584"/>
                <a:ext cx="161496" cy="161693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768" name="Freeform 767"/>
              <p:cNvSpPr/>
              <p:nvPr/>
            </p:nvSpPr>
            <p:spPr>
              <a:xfrm>
                <a:off x="2581229" y="2879609"/>
                <a:ext cx="659606" cy="981075"/>
              </a:xfrm>
              <a:custGeom>
                <a:avLst/>
                <a:gdLst>
                  <a:gd name="connsiteX0" fmla="*/ 0 w 659606"/>
                  <a:gd name="connsiteY0" fmla="*/ 0 h 981075"/>
                  <a:gd name="connsiteX1" fmla="*/ 0 w 659606"/>
                  <a:gd name="connsiteY1" fmla="*/ 981075 h 981075"/>
                  <a:gd name="connsiteX2" fmla="*/ 659606 w 659606"/>
                  <a:gd name="connsiteY2" fmla="*/ 981075 h 981075"/>
                  <a:gd name="connsiteX3" fmla="*/ 659606 w 659606"/>
                  <a:gd name="connsiteY3" fmla="*/ 2382 h 981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9606" h="981075">
                    <a:moveTo>
                      <a:pt x="0" y="0"/>
                    </a:moveTo>
                    <a:lnTo>
                      <a:pt x="0" y="981075"/>
                    </a:lnTo>
                    <a:lnTo>
                      <a:pt x="659606" y="981075"/>
                    </a:lnTo>
                    <a:lnTo>
                      <a:pt x="659606" y="2382"/>
                    </a:lnTo>
                  </a:path>
                </a:pathLst>
              </a:custGeom>
              <a:noFill/>
              <a:ln w="28575">
                <a:solidFill>
                  <a:srgbClr val="DC7D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0" name="Group 399"/>
            <p:cNvGrpSpPr/>
            <p:nvPr/>
          </p:nvGrpSpPr>
          <p:grpSpPr>
            <a:xfrm>
              <a:off x="3311635" y="2765366"/>
              <a:ext cx="659606" cy="981075"/>
              <a:chOff x="3305773" y="2883349"/>
              <a:chExt cx="659606" cy="981075"/>
            </a:xfrm>
          </p:grpSpPr>
          <p:sp>
            <p:nvSpPr>
              <p:cNvPr id="731" name="Oval 10"/>
              <p:cNvSpPr>
                <a:spLocks noChangeArrowheads="1"/>
              </p:cNvSpPr>
              <p:nvPr/>
            </p:nvSpPr>
            <p:spPr bwMode="auto">
              <a:xfrm>
                <a:off x="3322156" y="3664574"/>
                <a:ext cx="177418" cy="177634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732" name="Oval 11"/>
              <p:cNvSpPr>
                <a:spLocks noChangeArrowheads="1"/>
              </p:cNvSpPr>
              <p:nvPr/>
            </p:nvSpPr>
            <p:spPr bwMode="auto">
              <a:xfrm>
                <a:off x="3513221" y="3664574"/>
                <a:ext cx="177418" cy="177634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733" name="Oval 12"/>
              <p:cNvSpPr>
                <a:spLocks noChangeArrowheads="1"/>
              </p:cNvSpPr>
              <p:nvPr/>
            </p:nvSpPr>
            <p:spPr bwMode="auto">
              <a:xfrm>
                <a:off x="3704285" y="3664574"/>
                <a:ext cx="177418" cy="177634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734" name="Oval 13"/>
              <p:cNvSpPr>
                <a:spLocks noChangeArrowheads="1"/>
              </p:cNvSpPr>
              <p:nvPr/>
            </p:nvSpPr>
            <p:spPr bwMode="auto">
              <a:xfrm>
                <a:off x="3404041" y="3527933"/>
                <a:ext cx="177418" cy="177634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735" name="Oval 14"/>
              <p:cNvSpPr>
                <a:spLocks noChangeArrowheads="1"/>
              </p:cNvSpPr>
              <p:nvPr/>
            </p:nvSpPr>
            <p:spPr bwMode="auto">
              <a:xfrm>
                <a:off x="3581459" y="3514269"/>
                <a:ext cx="177418" cy="177634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736" name="Oval 15"/>
              <p:cNvSpPr>
                <a:spLocks noChangeArrowheads="1"/>
              </p:cNvSpPr>
              <p:nvPr/>
            </p:nvSpPr>
            <p:spPr bwMode="auto">
              <a:xfrm>
                <a:off x="3772523" y="3500605"/>
                <a:ext cx="177418" cy="177634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737" name="Oval 16"/>
              <p:cNvSpPr>
                <a:spLocks noChangeArrowheads="1"/>
              </p:cNvSpPr>
              <p:nvPr/>
            </p:nvSpPr>
            <p:spPr bwMode="auto">
              <a:xfrm>
                <a:off x="3335803" y="3377627"/>
                <a:ext cx="177418" cy="177634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738" name="Oval 17"/>
              <p:cNvSpPr>
                <a:spLocks noChangeArrowheads="1"/>
              </p:cNvSpPr>
              <p:nvPr/>
            </p:nvSpPr>
            <p:spPr bwMode="auto">
              <a:xfrm>
                <a:off x="3485925" y="3377627"/>
                <a:ext cx="177418" cy="177634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739" name="Oval 18"/>
              <p:cNvSpPr>
                <a:spLocks noChangeArrowheads="1"/>
              </p:cNvSpPr>
              <p:nvPr/>
            </p:nvSpPr>
            <p:spPr bwMode="auto">
              <a:xfrm>
                <a:off x="3690638" y="3363963"/>
                <a:ext cx="177418" cy="177634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740" name="Oval 472"/>
              <p:cNvSpPr>
                <a:spLocks noChangeArrowheads="1"/>
              </p:cNvSpPr>
              <p:nvPr/>
            </p:nvSpPr>
            <p:spPr bwMode="auto">
              <a:xfrm>
                <a:off x="3390393" y="3227322"/>
                <a:ext cx="177418" cy="177634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741" name="Oval 473"/>
              <p:cNvSpPr>
                <a:spLocks noChangeArrowheads="1"/>
              </p:cNvSpPr>
              <p:nvPr/>
            </p:nvSpPr>
            <p:spPr bwMode="auto">
              <a:xfrm>
                <a:off x="3581459" y="3213657"/>
                <a:ext cx="177418" cy="177634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742" name="Oval 474"/>
              <p:cNvSpPr>
                <a:spLocks noChangeArrowheads="1"/>
              </p:cNvSpPr>
              <p:nvPr/>
            </p:nvSpPr>
            <p:spPr bwMode="auto">
              <a:xfrm>
                <a:off x="3758875" y="3254651"/>
                <a:ext cx="177418" cy="177634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743" name="Oval 475"/>
              <p:cNvSpPr>
                <a:spLocks noChangeArrowheads="1"/>
              </p:cNvSpPr>
              <p:nvPr/>
            </p:nvSpPr>
            <p:spPr bwMode="auto">
              <a:xfrm>
                <a:off x="3349451" y="3077016"/>
                <a:ext cx="177418" cy="177634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744" name="Oval 476"/>
              <p:cNvSpPr>
                <a:spLocks noChangeArrowheads="1"/>
              </p:cNvSpPr>
              <p:nvPr/>
            </p:nvSpPr>
            <p:spPr bwMode="auto">
              <a:xfrm>
                <a:off x="3540515" y="3063351"/>
                <a:ext cx="177418" cy="177634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745" name="Oval 477"/>
              <p:cNvSpPr>
                <a:spLocks noChangeArrowheads="1"/>
              </p:cNvSpPr>
              <p:nvPr/>
            </p:nvSpPr>
            <p:spPr bwMode="auto">
              <a:xfrm>
                <a:off x="3704286" y="3063352"/>
                <a:ext cx="177418" cy="177634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746" name="Oval 478"/>
              <p:cNvSpPr>
                <a:spLocks noChangeArrowheads="1"/>
              </p:cNvSpPr>
              <p:nvPr/>
            </p:nvSpPr>
            <p:spPr bwMode="auto">
              <a:xfrm>
                <a:off x="3351727" y="2915324"/>
                <a:ext cx="161496" cy="161693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747" name="Oval 479"/>
              <p:cNvSpPr>
                <a:spLocks noChangeArrowheads="1"/>
              </p:cNvSpPr>
              <p:nvPr/>
            </p:nvSpPr>
            <p:spPr bwMode="auto">
              <a:xfrm>
                <a:off x="3556438" y="2928988"/>
                <a:ext cx="161496" cy="161693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748" name="Oval 480"/>
              <p:cNvSpPr>
                <a:spLocks noChangeArrowheads="1"/>
              </p:cNvSpPr>
              <p:nvPr/>
            </p:nvSpPr>
            <p:spPr bwMode="auto">
              <a:xfrm>
                <a:off x="3747504" y="2915324"/>
                <a:ext cx="161496" cy="161693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749" name="Freeform 748"/>
              <p:cNvSpPr/>
              <p:nvPr/>
            </p:nvSpPr>
            <p:spPr>
              <a:xfrm>
                <a:off x="3305773" y="2883349"/>
                <a:ext cx="659606" cy="981075"/>
              </a:xfrm>
              <a:custGeom>
                <a:avLst/>
                <a:gdLst>
                  <a:gd name="connsiteX0" fmla="*/ 0 w 659606"/>
                  <a:gd name="connsiteY0" fmla="*/ 0 h 981075"/>
                  <a:gd name="connsiteX1" fmla="*/ 0 w 659606"/>
                  <a:gd name="connsiteY1" fmla="*/ 981075 h 981075"/>
                  <a:gd name="connsiteX2" fmla="*/ 659606 w 659606"/>
                  <a:gd name="connsiteY2" fmla="*/ 981075 h 981075"/>
                  <a:gd name="connsiteX3" fmla="*/ 659606 w 659606"/>
                  <a:gd name="connsiteY3" fmla="*/ 2382 h 981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9606" h="981075">
                    <a:moveTo>
                      <a:pt x="0" y="0"/>
                    </a:moveTo>
                    <a:lnTo>
                      <a:pt x="0" y="981075"/>
                    </a:lnTo>
                    <a:lnTo>
                      <a:pt x="659606" y="981075"/>
                    </a:lnTo>
                    <a:lnTo>
                      <a:pt x="659606" y="2382"/>
                    </a:lnTo>
                  </a:path>
                </a:pathLst>
              </a:custGeom>
              <a:noFill/>
              <a:ln w="28575">
                <a:solidFill>
                  <a:srgbClr val="DC7D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1" name="Group 400"/>
            <p:cNvGrpSpPr/>
            <p:nvPr/>
          </p:nvGrpSpPr>
          <p:grpSpPr>
            <a:xfrm>
              <a:off x="4038918" y="2765365"/>
              <a:ext cx="659606" cy="981075"/>
              <a:chOff x="4033056" y="2883348"/>
              <a:chExt cx="659606" cy="981075"/>
            </a:xfrm>
          </p:grpSpPr>
          <p:sp>
            <p:nvSpPr>
              <p:cNvPr id="712" name="Oval 10"/>
              <p:cNvSpPr>
                <a:spLocks noChangeArrowheads="1"/>
              </p:cNvSpPr>
              <p:nvPr/>
            </p:nvSpPr>
            <p:spPr bwMode="auto">
              <a:xfrm>
                <a:off x="4049439" y="3664573"/>
                <a:ext cx="177418" cy="177634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713" name="Oval 11"/>
              <p:cNvSpPr>
                <a:spLocks noChangeArrowheads="1"/>
              </p:cNvSpPr>
              <p:nvPr/>
            </p:nvSpPr>
            <p:spPr bwMode="auto">
              <a:xfrm>
                <a:off x="4240504" y="3664573"/>
                <a:ext cx="177418" cy="177634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714" name="Oval 12"/>
              <p:cNvSpPr>
                <a:spLocks noChangeArrowheads="1"/>
              </p:cNvSpPr>
              <p:nvPr/>
            </p:nvSpPr>
            <p:spPr bwMode="auto">
              <a:xfrm>
                <a:off x="4431568" y="3664573"/>
                <a:ext cx="177418" cy="177634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715" name="Oval 13"/>
              <p:cNvSpPr>
                <a:spLocks noChangeArrowheads="1"/>
              </p:cNvSpPr>
              <p:nvPr/>
            </p:nvSpPr>
            <p:spPr bwMode="auto">
              <a:xfrm>
                <a:off x="4131324" y="3527932"/>
                <a:ext cx="177418" cy="177634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716" name="Oval 14"/>
              <p:cNvSpPr>
                <a:spLocks noChangeArrowheads="1"/>
              </p:cNvSpPr>
              <p:nvPr/>
            </p:nvSpPr>
            <p:spPr bwMode="auto">
              <a:xfrm>
                <a:off x="4308742" y="3514268"/>
                <a:ext cx="177418" cy="177634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717" name="Oval 15"/>
              <p:cNvSpPr>
                <a:spLocks noChangeArrowheads="1"/>
              </p:cNvSpPr>
              <p:nvPr/>
            </p:nvSpPr>
            <p:spPr bwMode="auto">
              <a:xfrm>
                <a:off x="4499806" y="3500604"/>
                <a:ext cx="177418" cy="177634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718" name="Oval 16"/>
              <p:cNvSpPr>
                <a:spLocks noChangeArrowheads="1"/>
              </p:cNvSpPr>
              <p:nvPr/>
            </p:nvSpPr>
            <p:spPr bwMode="auto">
              <a:xfrm>
                <a:off x="4063086" y="3377626"/>
                <a:ext cx="177418" cy="177634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719" name="Oval 17"/>
              <p:cNvSpPr>
                <a:spLocks noChangeArrowheads="1"/>
              </p:cNvSpPr>
              <p:nvPr/>
            </p:nvSpPr>
            <p:spPr bwMode="auto">
              <a:xfrm>
                <a:off x="4213208" y="3377626"/>
                <a:ext cx="177418" cy="177634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720" name="Oval 18"/>
              <p:cNvSpPr>
                <a:spLocks noChangeArrowheads="1"/>
              </p:cNvSpPr>
              <p:nvPr/>
            </p:nvSpPr>
            <p:spPr bwMode="auto">
              <a:xfrm>
                <a:off x="4417921" y="3363962"/>
                <a:ext cx="177418" cy="177634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721" name="Oval 472"/>
              <p:cNvSpPr>
                <a:spLocks noChangeArrowheads="1"/>
              </p:cNvSpPr>
              <p:nvPr/>
            </p:nvSpPr>
            <p:spPr bwMode="auto">
              <a:xfrm>
                <a:off x="4117676" y="3227321"/>
                <a:ext cx="177418" cy="177634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722" name="Oval 473"/>
              <p:cNvSpPr>
                <a:spLocks noChangeArrowheads="1"/>
              </p:cNvSpPr>
              <p:nvPr/>
            </p:nvSpPr>
            <p:spPr bwMode="auto">
              <a:xfrm>
                <a:off x="4308742" y="3213656"/>
                <a:ext cx="177418" cy="177634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723" name="Oval 474"/>
              <p:cNvSpPr>
                <a:spLocks noChangeArrowheads="1"/>
              </p:cNvSpPr>
              <p:nvPr/>
            </p:nvSpPr>
            <p:spPr bwMode="auto">
              <a:xfrm>
                <a:off x="4486158" y="3254650"/>
                <a:ext cx="177418" cy="177634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724" name="Oval 475"/>
              <p:cNvSpPr>
                <a:spLocks noChangeArrowheads="1"/>
              </p:cNvSpPr>
              <p:nvPr/>
            </p:nvSpPr>
            <p:spPr bwMode="auto">
              <a:xfrm>
                <a:off x="4076734" y="3077015"/>
                <a:ext cx="177418" cy="177634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725" name="Oval 476"/>
              <p:cNvSpPr>
                <a:spLocks noChangeArrowheads="1"/>
              </p:cNvSpPr>
              <p:nvPr/>
            </p:nvSpPr>
            <p:spPr bwMode="auto">
              <a:xfrm>
                <a:off x="4267798" y="3063350"/>
                <a:ext cx="177418" cy="177634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726" name="Oval 477"/>
              <p:cNvSpPr>
                <a:spLocks noChangeArrowheads="1"/>
              </p:cNvSpPr>
              <p:nvPr/>
            </p:nvSpPr>
            <p:spPr bwMode="auto">
              <a:xfrm>
                <a:off x="4431569" y="3063351"/>
                <a:ext cx="177418" cy="177634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727" name="Oval 478"/>
              <p:cNvSpPr>
                <a:spLocks noChangeArrowheads="1"/>
              </p:cNvSpPr>
              <p:nvPr/>
            </p:nvSpPr>
            <p:spPr bwMode="auto">
              <a:xfrm>
                <a:off x="4079010" y="2915323"/>
                <a:ext cx="161496" cy="161693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728" name="Oval 479"/>
              <p:cNvSpPr>
                <a:spLocks noChangeArrowheads="1"/>
              </p:cNvSpPr>
              <p:nvPr/>
            </p:nvSpPr>
            <p:spPr bwMode="auto">
              <a:xfrm>
                <a:off x="4283721" y="2928987"/>
                <a:ext cx="161496" cy="161693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729" name="Oval 480"/>
              <p:cNvSpPr>
                <a:spLocks noChangeArrowheads="1"/>
              </p:cNvSpPr>
              <p:nvPr/>
            </p:nvSpPr>
            <p:spPr bwMode="auto">
              <a:xfrm>
                <a:off x="4474787" y="2915323"/>
                <a:ext cx="161496" cy="161693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730" name="Freeform 729"/>
              <p:cNvSpPr/>
              <p:nvPr/>
            </p:nvSpPr>
            <p:spPr>
              <a:xfrm>
                <a:off x="4033056" y="2883348"/>
                <a:ext cx="659606" cy="981075"/>
              </a:xfrm>
              <a:custGeom>
                <a:avLst/>
                <a:gdLst>
                  <a:gd name="connsiteX0" fmla="*/ 0 w 659606"/>
                  <a:gd name="connsiteY0" fmla="*/ 0 h 981075"/>
                  <a:gd name="connsiteX1" fmla="*/ 0 w 659606"/>
                  <a:gd name="connsiteY1" fmla="*/ 981075 h 981075"/>
                  <a:gd name="connsiteX2" fmla="*/ 659606 w 659606"/>
                  <a:gd name="connsiteY2" fmla="*/ 981075 h 981075"/>
                  <a:gd name="connsiteX3" fmla="*/ 659606 w 659606"/>
                  <a:gd name="connsiteY3" fmla="*/ 2382 h 981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9606" h="981075">
                    <a:moveTo>
                      <a:pt x="0" y="0"/>
                    </a:moveTo>
                    <a:lnTo>
                      <a:pt x="0" y="981075"/>
                    </a:lnTo>
                    <a:lnTo>
                      <a:pt x="659606" y="981075"/>
                    </a:lnTo>
                    <a:lnTo>
                      <a:pt x="659606" y="2382"/>
                    </a:lnTo>
                  </a:path>
                </a:pathLst>
              </a:custGeom>
              <a:noFill/>
              <a:ln w="28575">
                <a:solidFill>
                  <a:srgbClr val="DC7D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2" name="Group 401"/>
            <p:cNvGrpSpPr/>
            <p:nvPr/>
          </p:nvGrpSpPr>
          <p:grpSpPr>
            <a:xfrm>
              <a:off x="4765240" y="2765363"/>
              <a:ext cx="659606" cy="981075"/>
              <a:chOff x="4759378" y="2883346"/>
              <a:chExt cx="659606" cy="981075"/>
            </a:xfrm>
          </p:grpSpPr>
          <p:sp>
            <p:nvSpPr>
              <p:cNvPr id="503" name="Oval 10"/>
              <p:cNvSpPr>
                <a:spLocks noChangeArrowheads="1"/>
              </p:cNvSpPr>
              <p:nvPr/>
            </p:nvSpPr>
            <p:spPr bwMode="auto">
              <a:xfrm>
                <a:off x="4775761" y="3664571"/>
                <a:ext cx="177418" cy="177634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04" name="Oval 11"/>
              <p:cNvSpPr>
                <a:spLocks noChangeArrowheads="1"/>
              </p:cNvSpPr>
              <p:nvPr/>
            </p:nvSpPr>
            <p:spPr bwMode="auto">
              <a:xfrm>
                <a:off x="4966826" y="3664571"/>
                <a:ext cx="177418" cy="177634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05" name="Oval 12"/>
              <p:cNvSpPr>
                <a:spLocks noChangeArrowheads="1"/>
              </p:cNvSpPr>
              <p:nvPr/>
            </p:nvSpPr>
            <p:spPr bwMode="auto">
              <a:xfrm>
                <a:off x="5157890" y="3664571"/>
                <a:ext cx="177418" cy="177634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06" name="Oval 13"/>
              <p:cNvSpPr>
                <a:spLocks noChangeArrowheads="1"/>
              </p:cNvSpPr>
              <p:nvPr/>
            </p:nvSpPr>
            <p:spPr bwMode="auto">
              <a:xfrm>
                <a:off x="4857646" y="3527930"/>
                <a:ext cx="177418" cy="177634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07" name="Oval 14"/>
              <p:cNvSpPr>
                <a:spLocks noChangeArrowheads="1"/>
              </p:cNvSpPr>
              <p:nvPr/>
            </p:nvSpPr>
            <p:spPr bwMode="auto">
              <a:xfrm>
                <a:off x="5035064" y="3514266"/>
                <a:ext cx="177418" cy="177634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08" name="Oval 15"/>
              <p:cNvSpPr>
                <a:spLocks noChangeArrowheads="1"/>
              </p:cNvSpPr>
              <p:nvPr/>
            </p:nvSpPr>
            <p:spPr bwMode="auto">
              <a:xfrm>
                <a:off x="5226128" y="3500602"/>
                <a:ext cx="177418" cy="177634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09" name="Oval 16"/>
              <p:cNvSpPr>
                <a:spLocks noChangeArrowheads="1"/>
              </p:cNvSpPr>
              <p:nvPr/>
            </p:nvSpPr>
            <p:spPr bwMode="auto">
              <a:xfrm>
                <a:off x="4789408" y="3377624"/>
                <a:ext cx="177418" cy="177634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10" name="Oval 17"/>
              <p:cNvSpPr>
                <a:spLocks noChangeArrowheads="1"/>
              </p:cNvSpPr>
              <p:nvPr/>
            </p:nvSpPr>
            <p:spPr bwMode="auto">
              <a:xfrm>
                <a:off x="4939530" y="3377624"/>
                <a:ext cx="177418" cy="177634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11" name="Oval 18"/>
              <p:cNvSpPr>
                <a:spLocks noChangeArrowheads="1"/>
              </p:cNvSpPr>
              <p:nvPr/>
            </p:nvSpPr>
            <p:spPr bwMode="auto">
              <a:xfrm>
                <a:off x="5144243" y="3363960"/>
                <a:ext cx="177418" cy="177634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12" name="Oval 472"/>
              <p:cNvSpPr>
                <a:spLocks noChangeArrowheads="1"/>
              </p:cNvSpPr>
              <p:nvPr/>
            </p:nvSpPr>
            <p:spPr bwMode="auto">
              <a:xfrm>
                <a:off x="4843998" y="3227319"/>
                <a:ext cx="177418" cy="177634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13" name="Oval 473"/>
              <p:cNvSpPr>
                <a:spLocks noChangeArrowheads="1"/>
              </p:cNvSpPr>
              <p:nvPr/>
            </p:nvSpPr>
            <p:spPr bwMode="auto">
              <a:xfrm>
                <a:off x="5035064" y="3213654"/>
                <a:ext cx="177418" cy="177634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704" name="Oval 474"/>
              <p:cNvSpPr>
                <a:spLocks noChangeArrowheads="1"/>
              </p:cNvSpPr>
              <p:nvPr/>
            </p:nvSpPr>
            <p:spPr bwMode="auto">
              <a:xfrm>
                <a:off x="5212480" y="3254648"/>
                <a:ext cx="177418" cy="177634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705" name="Oval 475"/>
              <p:cNvSpPr>
                <a:spLocks noChangeArrowheads="1"/>
              </p:cNvSpPr>
              <p:nvPr/>
            </p:nvSpPr>
            <p:spPr bwMode="auto">
              <a:xfrm>
                <a:off x="4803056" y="3077013"/>
                <a:ext cx="177418" cy="177634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706" name="Oval 476"/>
              <p:cNvSpPr>
                <a:spLocks noChangeArrowheads="1"/>
              </p:cNvSpPr>
              <p:nvPr/>
            </p:nvSpPr>
            <p:spPr bwMode="auto">
              <a:xfrm>
                <a:off x="4994120" y="3063348"/>
                <a:ext cx="177418" cy="177634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707" name="Oval 477"/>
              <p:cNvSpPr>
                <a:spLocks noChangeArrowheads="1"/>
              </p:cNvSpPr>
              <p:nvPr/>
            </p:nvSpPr>
            <p:spPr bwMode="auto">
              <a:xfrm>
                <a:off x="5157891" y="3063349"/>
                <a:ext cx="177418" cy="177634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708" name="Oval 478"/>
              <p:cNvSpPr>
                <a:spLocks noChangeArrowheads="1"/>
              </p:cNvSpPr>
              <p:nvPr/>
            </p:nvSpPr>
            <p:spPr bwMode="auto">
              <a:xfrm>
                <a:off x="4805332" y="2915321"/>
                <a:ext cx="161496" cy="161693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709" name="Oval 479"/>
              <p:cNvSpPr>
                <a:spLocks noChangeArrowheads="1"/>
              </p:cNvSpPr>
              <p:nvPr/>
            </p:nvSpPr>
            <p:spPr bwMode="auto">
              <a:xfrm>
                <a:off x="5010043" y="2928985"/>
                <a:ext cx="161496" cy="161693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710" name="Oval 480"/>
              <p:cNvSpPr>
                <a:spLocks noChangeArrowheads="1"/>
              </p:cNvSpPr>
              <p:nvPr/>
            </p:nvSpPr>
            <p:spPr bwMode="auto">
              <a:xfrm>
                <a:off x="5201109" y="2915321"/>
                <a:ext cx="161496" cy="161693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711" name="Freeform 710"/>
              <p:cNvSpPr/>
              <p:nvPr/>
            </p:nvSpPr>
            <p:spPr>
              <a:xfrm>
                <a:off x="4759378" y="2883346"/>
                <a:ext cx="659606" cy="981075"/>
              </a:xfrm>
              <a:custGeom>
                <a:avLst/>
                <a:gdLst>
                  <a:gd name="connsiteX0" fmla="*/ 0 w 659606"/>
                  <a:gd name="connsiteY0" fmla="*/ 0 h 981075"/>
                  <a:gd name="connsiteX1" fmla="*/ 0 w 659606"/>
                  <a:gd name="connsiteY1" fmla="*/ 981075 h 981075"/>
                  <a:gd name="connsiteX2" fmla="*/ 659606 w 659606"/>
                  <a:gd name="connsiteY2" fmla="*/ 981075 h 981075"/>
                  <a:gd name="connsiteX3" fmla="*/ 659606 w 659606"/>
                  <a:gd name="connsiteY3" fmla="*/ 2382 h 981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9606" h="981075">
                    <a:moveTo>
                      <a:pt x="0" y="0"/>
                    </a:moveTo>
                    <a:lnTo>
                      <a:pt x="0" y="981075"/>
                    </a:lnTo>
                    <a:lnTo>
                      <a:pt x="659606" y="981075"/>
                    </a:lnTo>
                    <a:lnTo>
                      <a:pt x="659606" y="2382"/>
                    </a:lnTo>
                  </a:path>
                </a:pathLst>
              </a:custGeom>
              <a:noFill/>
              <a:ln w="28575">
                <a:solidFill>
                  <a:srgbClr val="DC7D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3" name="Group 402"/>
            <p:cNvGrpSpPr/>
            <p:nvPr/>
          </p:nvGrpSpPr>
          <p:grpSpPr>
            <a:xfrm>
              <a:off x="5492986" y="2765364"/>
              <a:ext cx="659606" cy="981075"/>
              <a:chOff x="1858799" y="2875869"/>
              <a:chExt cx="659606" cy="981075"/>
            </a:xfrm>
            <a:noFill/>
          </p:grpSpPr>
          <p:sp>
            <p:nvSpPr>
              <p:cNvPr id="484" name="Oval 10"/>
              <p:cNvSpPr>
                <a:spLocks noChangeArrowheads="1"/>
              </p:cNvSpPr>
              <p:nvPr/>
            </p:nvSpPr>
            <p:spPr bwMode="auto">
              <a:xfrm>
                <a:off x="1875182" y="3657094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485" name="Oval 11"/>
              <p:cNvSpPr>
                <a:spLocks noChangeArrowheads="1"/>
              </p:cNvSpPr>
              <p:nvPr/>
            </p:nvSpPr>
            <p:spPr bwMode="auto">
              <a:xfrm>
                <a:off x="2066247" y="3657094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486" name="Oval 12"/>
              <p:cNvSpPr>
                <a:spLocks noChangeArrowheads="1"/>
              </p:cNvSpPr>
              <p:nvPr/>
            </p:nvSpPr>
            <p:spPr bwMode="auto">
              <a:xfrm>
                <a:off x="2257311" y="3657094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487" name="Oval 13"/>
              <p:cNvSpPr>
                <a:spLocks noChangeArrowheads="1"/>
              </p:cNvSpPr>
              <p:nvPr/>
            </p:nvSpPr>
            <p:spPr bwMode="auto">
              <a:xfrm>
                <a:off x="1957067" y="3520453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488" name="Oval 14"/>
              <p:cNvSpPr>
                <a:spLocks noChangeArrowheads="1"/>
              </p:cNvSpPr>
              <p:nvPr/>
            </p:nvSpPr>
            <p:spPr bwMode="auto">
              <a:xfrm>
                <a:off x="2134485" y="3506789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489" name="Oval 15"/>
              <p:cNvSpPr>
                <a:spLocks noChangeArrowheads="1"/>
              </p:cNvSpPr>
              <p:nvPr/>
            </p:nvSpPr>
            <p:spPr bwMode="auto">
              <a:xfrm>
                <a:off x="2325549" y="3493125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490" name="Oval 16"/>
              <p:cNvSpPr>
                <a:spLocks noChangeArrowheads="1"/>
              </p:cNvSpPr>
              <p:nvPr/>
            </p:nvSpPr>
            <p:spPr bwMode="auto">
              <a:xfrm>
                <a:off x="1888829" y="3370147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491" name="Oval 17"/>
              <p:cNvSpPr>
                <a:spLocks noChangeArrowheads="1"/>
              </p:cNvSpPr>
              <p:nvPr/>
            </p:nvSpPr>
            <p:spPr bwMode="auto">
              <a:xfrm>
                <a:off x="2038951" y="3370147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492" name="Oval 18"/>
              <p:cNvSpPr>
                <a:spLocks noChangeArrowheads="1"/>
              </p:cNvSpPr>
              <p:nvPr/>
            </p:nvSpPr>
            <p:spPr bwMode="auto">
              <a:xfrm>
                <a:off x="2243664" y="3356483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493" name="Oval 472"/>
              <p:cNvSpPr>
                <a:spLocks noChangeArrowheads="1"/>
              </p:cNvSpPr>
              <p:nvPr/>
            </p:nvSpPr>
            <p:spPr bwMode="auto">
              <a:xfrm>
                <a:off x="1943419" y="3219842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494" name="Oval 473"/>
              <p:cNvSpPr>
                <a:spLocks noChangeArrowheads="1"/>
              </p:cNvSpPr>
              <p:nvPr/>
            </p:nvSpPr>
            <p:spPr bwMode="auto">
              <a:xfrm>
                <a:off x="2134485" y="3206177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495" name="Oval 474"/>
              <p:cNvSpPr>
                <a:spLocks noChangeArrowheads="1"/>
              </p:cNvSpPr>
              <p:nvPr/>
            </p:nvSpPr>
            <p:spPr bwMode="auto">
              <a:xfrm>
                <a:off x="2311901" y="3247171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496" name="Oval 475"/>
              <p:cNvSpPr>
                <a:spLocks noChangeArrowheads="1"/>
              </p:cNvSpPr>
              <p:nvPr/>
            </p:nvSpPr>
            <p:spPr bwMode="auto">
              <a:xfrm>
                <a:off x="1902477" y="3069536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497" name="Oval 476"/>
              <p:cNvSpPr>
                <a:spLocks noChangeArrowheads="1"/>
              </p:cNvSpPr>
              <p:nvPr/>
            </p:nvSpPr>
            <p:spPr bwMode="auto">
              <a:xfrm>
                <a:off x="2093541" y="3055871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498" name="Oval 477"/>
              <p:cNvSpPr>
                <a:spLocks noChangeArrowheads="1"/>
              </p:cNvSpPr>
              <p:nvPr/>
            </p:nvSpPr>
            <p:spPr bwMode="auto">
              <a:xfrm>
                <a:off x="2257312" y="3055872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499" name="Oval 478"/>
              <p:cNvSpPr>
                <a:spLocks noChangeArrowheads="1"/>
              </p:cNvSpPr>
              <p:nvPr/>
            </p:nvSpPr>
            <p:spPr bwMode="auto">
              <a:xfrm>
                <a:off x="1904753" y="2907844"/>
                <a:ext cx="161496" cy="161693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00" name="Oval 479"/>
              <p:cNvSpPr>
                <a:spLocks noChangeArrowheads="1"/>
              </p:cNvSpPr>
              <p:nvPr/>
            </p:nvSpPr>
            <p:spPr bwMode="auto">
              <a:xfrm>
                <a:off x="2109464" y="2921508"/>
                <a:ext cx="161496" cy="161693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01" name="Oval 480"/>
              <p:cNvSpPr>
                <a:spLocks noChangeArrowheads="1"/>
              </p:cNvSpPr>
              <p:nvPr/>
            </p:nvSpPr>
            <p:spPr bwMode="auto">
              <a:xfrm>
                <a:off x="2300530" y="2907844"/>
                <a:ext cx="161496" cy="161693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02" name="Freeform 501"/>
              <p:cNvSpPr/>
              <p:nvPr/>
            </p:nvSpPr>
            <p:spPr>
              <a:xfrm>
                <a:off x="1858799" y="2875869"/>
                <a:ext cx="659606" cy="981075"/>
              </a:xfrm>
              <a:custGeom>
                <a:avLst/>
                <a:gdLst>
                  <a:gd name="connsiteX0" fmla="*/ 0 w 659606"/>
                  <a:gd name="connsiteY0" fmla="*/ 0 h 981075"/>
                  <a:gd name="connsiteX1" fmla="*/ 0 w 659606"/>
                  <a:gd name="connsiteY1" fmla="*/ 981075 h 981075"/>
                  <a:gd name="connsiteX2" fmla="*/ 659606 w 659606"/>
                  <a:gd name="connsiteY2" fmla="*/ 981075 h 981075"/>
                  <a:gd name="connsiteX3" fmla="*/ 659606 w 659606"/>
                  <a:gd name="connsiteY3" fmla="*/ 2382 h 981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9606" h="981075">
                    <a:moveTo>
                      <a:pt x="0" y="0"/>
                    </a:moveTo>
                    <a:lnTo>
                      <a:pt x="0" y="981075"/>
                    </a:lnTo>
                    <a:lnTo>
                      <a:pt x="659606" y="981075"/>
                    </a:lnTo>
                    <a:lnTo>
                      <a:pt x="659606" y="2382"/>
                    </a:lnTo>
                  </a:path>
                </a:pathLst>
              </a:custGeom>
              <a:grpFill/>
              <a:ln w="28575">
                <a:solidFill>
                  <a:srgbClr val="DC7D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4" name="Group 403"/>
            <p:cNvGrpSpPr/>
            <p:nvPr/>
          </p:nvGrpSpPr>
          <p:grpSpPr>
            <a:xfrm>
              <a:off x="6221413" y="2765364"/>
              <a:ext cx="659606" cy="981075"/>
              <a:chOff x="1858799" y="2875869"/>
              <a:chExt cx="659606" cy="981075"/>
            </a:xfrm>
            <a:noFill/>
          </p:grpSpPr>
          <p:sp>
            <p:nvSpPr>
              <p:cNvPr id="465" name="Oval 10"/>
              <p:cNvSpPr>
                <a:spLocks noChangeArrowheads="1"/>
              </p:cNvSpPr>
              <p:nvPr/>
            </p:nvSpPr>
            <p:spPr bwMode="auto">
              <a:xfrm>
                <a:off x="1875182" y="3657094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466" name="Oval 11"/>
              <p:cNvSpPr>
                <a:spLocks noChangeArrowheads="1"/>
              </p:cNvSpPr>
              <p:nvPr/>
            </p:nvSpPr>
            <p:spPr bwMode="auto">
              <a:xfrm>
                <a:off x="2066247" y="3657094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467" name="Oval 12"/>
              <p:cNvSpPr>
                <a:spLocks noChangeArrowheads="1"/>
              </p:cNvSpPr>
              <p:nvPr/>
            </p:nvSpPr>
            <p:spPr bwMode="auto">
              <a:xfrm>
                <a:off x="2257311" y="3657094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468" name="Oval 13"/>
              <p:cNvSpPr>
                <a:spLocks noChangeArrowheads="1"/>
              </p:cNvSpPr>
              <p:nvPr/>
            </p:nvSpPr>
            <p:spPr bwMode="auto">
              <a:xfrm>
                <a:off x="1957067" y="3520453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469" name="Oval 14"/>
              <p:cNvSpPr>
                <a:spLocks noChangeArrowheads="1"/>
              </p:cNvSpPr>
              <p:nvPr/>
            </p:nvSpPr>
            <p:spPr bwMode="auto">
              <a:xfrm>
                <a:off x="2134485" y="3506789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470" name="Oval 15"/>
              <p:cNvSpPr>
                <a:spLocks noChangeArrowheads="1"/>
              </p:cNvSpPr>
              <p:nvPr/>
            </p:nvSpPr>
            <p:spPr bwMode="auto">
              <a:xfrm>
                <a:off x="2325549" y="3493125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471" name="Oval 16"/>
              <p:cNvSpPr>
                <a:spLocks noChangeArrowheads="1"/>
              </p:cNvSpPr>
              <p:nvPr/>
            </p:nvSpPr>
            <p:spPr bwMode="auto">
              <a:xfrm>
                <a:off x="1888829" y="3370147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472" name="Oval 17"/>
              <p:cNvSpPr>
                <a:spLocks noChangeArrowheads="1"/>
              </p:cNvSpPr>
              <p:nvPr/>
            </p:nvSpPr>
            <p:spPr bwMode="auto">
              <a:xfrm>
                <a:off x="2038951" y="3370147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473" name="Oval 18"/>
              <p:cNvSpPr>
                <a:spLocks noChangeArrowheads="1"/>
              </p:cNvSpPr>
              <p:nvPr/>
            </p:nvSpPr>
            <p:spPr bwMode="auto">
              <a:xfrm>
                <a:off x="2243664" y="3356483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474" name="Oval 472"/>
              <p:cNvSpPr>
                <a:spLocks noChangeArrowheads="1"/>
              </p:cNvSpPr>
              <p:nvPr/>
            </p:nvSpPr>
            <p:spPr bwMode="auto">
              <a:xfrm>
                <a:off x="1943419" y="3219842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475" name="Oval 473"/>
              <p:cNvSpPr>
                <a:spLocks noChangeArrowheads="1"/>
              </p:cNvSpPr>
              <p:nvPr/>
            </p:nvSpPr>
            <p:spPr bwMode="auto">
              <a:xfrm>
                <a:off x="2134485" y="3206177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476" name="Oval 474"/>
              <p:cNvSpPr>
                <a:spLocks noChangeArrowheads="1"/>
              </p:cNvSpPr>
              <p:nvPr/>
            </p:nvSpPr>
            <p:spPr bwMode="auto">
              <a:xfrm>
                <a:off x="2311901" y="3247171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477" name="Oval 475"/>
              <p:cNvSpPr>
                <a:spLocks noChangeArrowheads="1"/>
              </p:cNvSpPr>
              <p:nvPr/>
            </p:nvSpPr>
            <p:spPr bwMode="auto">
              <a:xfrm>
                <a:off x="1902477" y="3069536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478" name="Oval 476"/>
              <p:cNvSpPr>
                <a:spLocks noChangeArrowheads="1"/>
              </p:cNvSpPr>
              <p:nvPr/>
            </p:nvSpPr>
            <p:spPr bwMode="auto">
              <a:xfrm>
                <a:off x="2093541" y="3055871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479" name="Oval 477"/>
              <p:cNvSpPr>
                <a:spLocks noChangeArrowheads="1"/>
              </p:cNvSpPr>
              <p:nvPr/>
            </p:nvSpPr>
            <p:spPr bwMode="auto">
              <a:xfrm>
                <a:off x="2257312" y="3055872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480" name="Oval 478"/>
              <p:cNvSpPr>
                <a:spLocks noChangeArrowheads="1"/>
              </p:cNvSpPr>
              <p:nvPr/>
            </p:nvSpPr>
            <p:spPr bwMode="auto">
              <a:xfrm>
                <a:off x="1904753" y="2907844"/>
                <a:ext cx="161496" cy="161693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481" name="Oval 479"/>
              <p:cNvSpPr>
                <a:spLocks noChangeArrowheads="1"/>
              </p:cNvSpPr>
              <p:nvPr/>
            </p:nvSpPr>
            <p:spPr bwMode="auto">
              <a:xfrm>
                <a:off x="2109464" y="2921508"/>
                <a:ext cx="161496" cy="161693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482" name="Oval 480"/>
              <p:cNvSpPr>
                <a:spLocks noChangeArrowheads="1"/>
              </p:cNvSpPr>
              <p:nvPr/>
            </p:nvSpPr>
            <p:spPr bwMode="auto">
              <a:xfrm>
                <a:off x="2300530" y="2907844"/>
                <a:ext cx="161496" cy="161693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483" name="Freeform 482"/>
              <p:cNvSpPr/>
              <p:nvPr/>
            </p:nvSpPr>
            <p:spPr>
              <a:xfrm>
                <a:off x="1858799" y="2875869"/>
                <a:ext cx="659606" cy="981075"/>
              </a:xfrm>
              <a:custGeom>
                <a:avLst/>
                <a:gdLst>
                  <a:gd name="connsiteX0" fmla="*/ 0 w 659606"/>
                  <a:gd name="connsiteY0" fmla="*/ 0 h 981075"/>
                  <a:gd name="connsiteX1" fmla="*/ 0 w 659606"/>
                  <a:gd name="connsiteY1" fmla="*/ 981075 h 981075"/>
                  <a:gd name="connsiteX2" fmla="*/ 659606 w 659606"/>
                  <a:gd name="connsiteY2" fmla="*/ 981075 h 981075"/>
                  <a:gd name="connsiteX3" fmla="*/ 659606 w 659606"/>
                  <a:gd name="connsiteY3" fmla="*/ 2382 h 981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9606" h="981075">
                    <a:moveTo>
                      <a:pt x="0" y="0"/>
                    </a:moveTo>
                    <a:lnTo>
                      <a:pt x="0" y="981075"/>
                    </a:lnTo>
                    <a:lnTo>
                      <a:pt x="659606" y="981075"/>
                    </a:lnTo>
                    <a:lnTo>
                      <a:pt x="659606" y="2382"/>
                    </a:lnTo>
                  </a:path>
                </a:pathLst>
              </a:custGeom>
              <a:grpFill/>
              <a:ln w="28575">
                <a:solidFill>
                  <a:srgbClr val="DC7D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5" name="Group 404"/>
            <p:cNvGrpSpPr/>
            <p:nvPr/>
          </p:nvGrpSpPr>
          <p:grpSpPr>
            <a:xfrm>
              <a:off x="6946177" y="2765364"/>
              <a:ext cx="659606" cy="981075"/>
              <a:chOff x="1858799" y="2875869"/>
              <a:chExt cx="659606" cy="981075"/>
            </a:xfrm>
            <a:noFill/>
          </p:grpSpPr>
          <p:sp>
            <p:nvSpPr>
              <p:cNvPr id="446" name="Oval 10"/>
              <p:cNvSpPr>
                <a:spLocks noChangeArrowheads="1"/>
              </p:cNvSpPr>
              <p:nvPr/>
            </p:nvSpPr>
            <p:spPr bwMode="auto">
              <a:xfrm>
                <a:off x="1875182" y="3657094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447" name="Oval 11"/>
              <p:cNvSpPr>
                <a:spLocks noChangeArrowheads="1"/>
              </p:cNvSpPr>
              <p:nvPr/>
            </p:nvSpPr>
            <p:spPr bwMode="auto">
              <a:xfrm>
                <a:off x="2066247" y="3657094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448" name="Oval 12"/>
              <p:cNvSpPr>
                <a:spLocks noChangeArrowheads="1"/>
              </p:cNvSpPr>
              <p:nvPr/>
            </p:nvSpPr>
            <p:spPr bwMode="auto">
              <a:xfrm>
                <a:off x="2257311" y="3657094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449" name="Oval 13"/>
              <p:cNvSpPr>
                <a:spLocks noChangeArrowheads="1"/>
              </p:cNvSpPr>
              <p:nvPr/>
            </p:nvSpPr>
            <p:spPr bwMode="auto">
              <a:xfrm>
                <a:off x="1957067" y="3520453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450" name="Oval 14"/>
              <p:cNvSpPr>
                <a:spLocks noChangeArrowheads="1"/>
              </p:cNvSpPr>
              <p:nvPr/>
            </p:nvSpPr>
            <p:spPr bwMode="auto">
              <a:xfrm>
                <a:off x="2134485" y="3506789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451" name="Oval 15"/>
              <p:cNvSpPr>
                <a:spLocks noChangeArrowheads="1"/>
              </p:cNvSpPr>
              <p:nvPr/>
            </p:nvSpPr>
            <p:spPr bwMode="auto">
              <a:xfrm>
                <a:off x="2325549" y="3493125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452" name="Oval 16"/>
              <p:cNvSpPr>
                <a:spLocks noChangeArrowheads="1"/>
              </p:cNvSpPr>
              <p:nvPr/>
            </p:nvSpPr>
            <p:spPr bwMode="auto">
              <a:xfrm>
                <a:off x="1888829" y="3370147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453" name="Oval 17"/>
              <p:cNvSpPr>
                <a:spLocks noChangeArrowheads="1"/>
              </p:cNvSpPr>
              <p:nvPr/>
            </p:nvSpPr>
            <p:spPr bwMode="auto">
              <a:xfrm>
                <a:off x="2038951" y="3370147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454" name="Oval 18"/>
              <p:cNvSpPr>
                <a:spLocks noChangeArrowheads="1"/>
              </p:cNvSpPr>
              <p:nvPr/>
            </p:nvSpPr>
            <p:spPr bwMode="auto">
              <a:xfrm>
                <a:off x="2243664" y="3356483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455" name="Oval 472"/>
              <p:cNvSpPr>
                <a:spLocks noChangeArrowheads="1"/>
              </p:cNvSpPr>
              <p:nvPr/>
            </p:nvSpPr>
            <p:spPr bwMode="auto">
              <a:xfrm>
                <a:off x="1943419" y="3219842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456" name="Oval 473"/>
              <p:cNvSpPr>
                <a:spLocks noChangeArrowheads="1"/>
              </p:cNvSpPr>
              <p:nvPr/>
            </p:nvSpPr>
            <p:spPr bwMode="auto">
              <a:xfrm>
                <a:off x="2134485" y="3206177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457" name="Oval 474"/>
              <p:cNvSpPr>
                <a:spLocks noChangeArrowheads="1"/>
              </p:cNvSpPr>
              <p:nvPr/>
            </p:nvSpPr>
            <p:spPr bwMode="auto">
              <a:xfrm>
                <a:off x="2311901" y="3247171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458" name="Oval 475"/>
              <p:cNvSpPr>
                <a:spLocks noChangeArrowheads="1"/>
              </p:cNvSpPr>
              <p:nvPr/>
            </p:nvSpPr>
            <p:spPr bwMode="auto">
              <a:xfrm>
                <a:off x="1902477" y="3069536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459" name="Oval 476"/>
              <p:cNvSpPr>
                <a:spLocks noChangeArrowheads="1"/>
              </p:cNvSpPr>
              <p:nvPr/>
            </p:nvSpPr>
            <p:spPr bwMode="auto">
              <a:xfrm>
                <a:off x="2093541" y="3055871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460" name="Oval 477"/>
              <p:cNvSpPr>
                <a:spLocks noChangeArrowheads="1"/>
              </p:cNvSpPr>
              <p:nvPr/>
            </p:nvSpPr>
            <p:spPr bwMode="auto">
              <a:xfrm>
                <a:off x="2257312" y="3055872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461" name="Oval 478"/>
              <p:cNvSpPr>
                <a:spLocks noChangeArrowheads="1"/>
              </p:cNvSpPr>
              <p:nvPr/>
            </p:nvSpPr>
            <p:spPr bwMode="auto">
              <a:xfrm>
                <a:off x="1904753" y="2907844"/>
                <a:ext cx="161496" cy="161693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462" name="Oval 479"/>
              <p:cNvSpPr>
                <a:spLocks noChangeArrowheads="1"/>
              </p:cNvSpPr>
              <p:nvPr/>
            </p:nvSpPr>
            <p:spPr bwMode="auto">
              <a:xfrm>
                <a:off x="2109464" y="2921508"/>
                <a:ext cx="161496" cy="161693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463" name="Oval 480"/>
              <p:cNvSpPr>
                <a:spLocks noChangeArrowheads="1"/>
              </p:cNvSpPr>
              <p:nvPr/>
            </p:nvSpPr>
            <p:spPr bwMode="auto">
              <a:xfrm>
                <a:off x="2300530" y="2907844"/>
                <a:ext cx="161496" cy="161693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464" name="Freeform 463"/>
              <p:cNvSpPr/>
              <p:nvPr/>
            </p:nvSpPr>
            <p:spPr>
              <a:xfrm>
                <a:off x="1858799" y="2875869"/>
                <a:ext cx="659606" cy="981075"/>
              </a:xfrm>
              <a:custGeom>
                <a:avLst/>
                <a:gdLst>
                  <a:gd name="connsiteX0" fmla="*/ 0 w 659606"/>
                  <a:gd name="connsiteY0" fmla="*/ 0 h 981075"/>
                  <a:gd name="connsiteX1" fmla="*/ 0 w 659606"/>
                  <a:gd name="connsiteY1" fmla="*/ 981075 h 981075"/>
                  <a:gd name="connsiteX2" fmla="*/ 659606 w 659606"/>
                  <a:gd name="connsiteY2" fmla="*/ 981075 h 981075"/>
                  <a:gd name="connsiteX3" fmla="*/ 659606 w 659606"/>
                  <a:gd name="connsiteY3" fmla="*/ 2382 h 981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9606" h="981075">
                    <a:moveTo>
                      <a:pt x="0" y="0"/>
                    </a:moveTo>
                    <a:lnTo>
                      <a:pt x="0" y="981075"/>
                    </a:lnTo>
                    <a:lnTo>
                      <a:pt x="659606" y="981075"/>
                    </a:lnTo>
                    <a:lnTo>
                      <a:pt x="659606" y="2382"/>
                    </a:lnTo>
                  </a:path>
                </a:pathLst>
              </a:custGeom>
              <a:grpFill/>
              <a:ln w="28575">
                <a:solidFill>
                  <a:srgbClr val="DC7D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6" name="Group 405"/>
            <p:cNvGrpSpPr/>
            <p:nvPr/>
          </p:nvGrpSpPr>
          <p:grpSpPr>
            <a:xfrm>
              <a:off x="7670356" y="2765364"/>
              <a:ext cx="659606" cy="981075"/>
              <a:chOff x="1858799" y="2875869"/>
              <a:chExt cx="659606" cy="981075"/>
            </a:xfrm>
            <a:noFill/>
          </p:grpSpPr>
          <p:sp>
            <p:nvSpPr>
              <p:cNvPr id="427" name="Oval 10"/>
              <p:cNvSpPr>
                <a:spLocks noChangeArrowheads="1"/>
              </p:cNvSpPr>
              <p:nvPr/>
            </p:nvSpPr>
            <p:spPr bwMode="auto">
              <a:xfrm>
                <a:off x="1875182" y="3657094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428" name="Oval 11"/>
              <p:cNvSpPr>
                <a:spLocks noChangeArrowheads="1"/>
              </p:cNvSpPr>
              <p:nvPr/>
            </p:nvSpPr>
            <p:spPr bwMode="auto">
              <a:xfrm>
                <a:off x="2066247" y="3657094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429" name="Oval 12"/>
              <p:cNvSpPr>
                <a:spLocks noChangeArrowheads="1"/>
              </p:cNvSpPr>
              <p:nvPr/>
            </p:nvSpPr>
            <p:spPr bwMode="auto">
              <a:xfrm>
                <a:off x="2257311" y="3657094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430" name="Oval 13"/>
              <p:cNvSpPr>
                <a:spLocks noChangeArrowheads="1"/>
              </p:cNvSpPr>
              <p:nvPr/>
            </p:nvSpPr>
            <p:spPr bwMode="auto">
              <a:xfrm>
                <a:off x="1957067" y="3520453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431" name="Oval 14"/>
              <p:cNvSpPr>
                <a:spLocks noChangeArrowheads="1"/>
              </p:cNvSpPr>
              <p:nvPr/>
            </p:nvSpPr>
            <p:spPr bwMode="auto">
              <a:xfrm>
                <a:off x="2134485" y="3506789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432" name="Oval 15"/>
              <p:cNvSpPr>
                <a:spLocks noChangeArrowheads="1"/>
              </p:cNvSpPr>
              <p:nvPr/>
            </p:nvSpPr>
            <p:spPr bwMode="auto">
              <a:xfrm>
                <a:off x="2325549" y="3493125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433" name="Oval 16"/>
              <p:cNvSpPr>
                <a:spLocks noChangeArrowheads="1"/>
              </p:cNvSpPr>
              <p:nvPr/>
            </p:nvSpPr>
            <p:spPr bwMode="auto">
              <a:xfrm>
                <a:off x="1888829" y="3370147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434" name="Oval 17"/>
              <p:cNvSpPr>
                <a:spLocks noChangeArrowheads="1"/>
              </p:cNvSpPr>
              <p:nvPr/>
            </p:nvSpPr>
            <p:spPr bwMode="auto">
              <a:xfrm>
                <a:off x="2038951" y="3370147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435" name="Oval 18"/>
              <p:cNvSpPr>
                <a:spLocks noChangeArrowheads="1"/>
              </p:cNvSpPr>
              <p:nvPr/>
            </p:nvSpPr>
            <p:spPr bwMode="auto">
              <a:xfrm>
                <a:off x="2243664" y="3356483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436" name="Oval 472"/>
              <p:cNvSpPr>
                <a:spLocks noChangeArrowheads="1"/>
              </p:cNvSpPr>
              <p:nvPr/>
            </p:nvSpPr>
            <p:spPr bwMode="auto">
              <a:xfrm>
                <a:off x="1943419" y="3219842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437" name="Oval 473"/>
              <p:cNvSpPr>
                <a:spLocks noChangeArrowheads="1"/>
              </p:cNvSpPr>
              <p:nvPr/>
            </p:nvSpPr>
            <p:spPr bwMode="auto">
              <a:xfrm>
                <a:off x="2134485" y="3206177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438" name="Oval 474"/>
              <p:cNvSpPr>
                <a:spLocks noChangeArrowheads="1"/>
              </p:cNvSpPr>
              <p:nvPr/>
            </p:nvSpPr>
            <p:spPr bwMode="auto">
              <a:xfrm>
                <a:off x="2311901" y="3247171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439" name="Oval 475"/>
              <p:cNvSpPr>
                <a:spLocks noChangeArrowheads="1"/>
              </p:cNvSpPr>
              <p:nvPr/>
            </p:nvSpPr>
            <p:spPr bwMode="auto">
              <a:xfrm>
                <a:off x="1902477" y="3069536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440" name="Oval 476"/>
              <p:cNvSpPr>
                <a:spLocks noChangeArrowheads="1"/>
              </p:cNvSpPr>
              <p:nvPr/>
            </p:nvSpPr>
            <p:spPr bwMode="auto">
              <a:xfrm>
                <a:off x="2093541" y="3055871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441" name="Oval 477"/>
              <p:cNvSpPr>
                <a:spLocks noChangeArrowheads="1"/>
              </p:cNvSpPr>
              <p:nvPr/>
            </p:nvSpPr>
            <p:spPr bwMode="auto">
              <a:xfrm>
                <a:off x="2257312" y="3055872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442" name="Oval 478"/>
              <p:cNvSpPr>
                <a:spLocks noChangeArrowheads="1"/>
              </p:cNvSpPr>
              <p:nvPr/>
            </p:nvSpPr>
            <p:spPr bwMode="auto">
              <a:xfrm>
                <a:off x="1904753" y="2907844"/>
                <a:ext cx="161496" cy="161693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443" name="Oval 479"/>
              <p:cNvSpPr>
                <a:spLocks noChangeArrowheads="1"/>
              </p:cNvSpPr>
              <p:nvPr/>
            </p:nvSpPr>
            <p:spPr bwMode="auto">
              <a:xfrm>
                <a:off x="2109464" y="2921508"/>
                <a:ext cx="161496" cy="161693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444" name="Oval 480"/>
              <p:cNvSpPr>
                <a:spLocks noChangeArrowheads="1"/>
              </p:cNvSpPr>
              <p:nvPr/>
            </p:nvSpPr>
            <p:spPr bwMode="auto">
              <a:xfrm>
                <a:off x="2300530" y="2907844"/>
                <a:ext cx="161496" cy="161693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445" name="Freeform 444"/>
              <p:cNvSpPr/>
              <p:nvPr/>
            </p:nvSpPr>
            <p:spPr>
              <a:xfrm>
                <a:off x="1858799" y="2875869"/>
                <a:ext cx="659606" cy="981075"/>
              </a:xfrm>
              <a:custGeom>
                <a:avLst/>
                <a:gdLst>
                  <a:gd name="connsiteX0" fmla="*/ 0 w 659606"/>
                  <a:gd name="connsiteY0" fmla="*/ 0 h 981075"/>
                  <a:gd name="connsiteX1" fmla="*/ 0 w 659606"/>
                  <a:gd name="connsiteY1" fmla="*/ 981075 h 981075"/>
                  <a:gd name="connsiteX2" fmla="*/ 659606 w 659606"/>
                  <a:gd name="connsiteY2" fmla="*/ 981075 h 981075"/>
                  <a:gd name="connsiteX3" fmla="*/ 659606 w 659606"/>
                  <a:gd name="connsiteY3" fmla="*/ 2382 h 981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9606" h="981075">
                    <a:moveTo>
                      <a:pt x="0" y="0"/>
                    </a:moveTo>
                    <a:lnTo>
                      <a:pt x="0" y="981075"/>
                    </a:lnTo>
                    <a:lnTo>
                      <a:pt x="659606" y="981075"/>
                    </a:lnTo>
                    <a:lnTo>
                      <a:pt x="659606" y="2382"/>
                    </a:lnTo>
                  </a:path>
                </a:pathLst>
              </a:custGeom>
              <a:grpFill/>
              <a:ln w="28575">
                <a:solidFill>
                  <a:srgbClr val="DC7D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7" name="Group 406"/>
            <p:cNvGrpSpPr/>
            <p:nvPr/>
          </p:nvGrpSpPr>
          <p:grpSpPr>
            <a:xfrm>
              <a:off x="8396283" y="2768481"/>
              <a:ext cx="659606" cy="981075"/>
              <a:chOff x="1858799" y="2875869"/>
              <a:chExt cx="659606" cy="981075"/>
            </a:xfrm>
            <a:noFill/>
          </p:grpSpPr>
          <p:sp>
            <p:nvSpPr>
              <p:cNvPr id="408" name="Oval 10"/>
              <p:cNvSpPr>
                <a:spLocks noChangeArrowheads="1"/>
              </p:cNvSpPr>
              <p:nvPr/>
            </p:nvSpPr>
            <p:spPr bwMode="auto">
              <a:xfrm>
                <a:off x="1875182" y="3657094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409" name="Oval 11"/>
              <p:cNvSpPr>
                <a:spLocks noChangeArrowheads="1"/>
              </p:cNvSpPr>
              <p:nvPr/>
            </p:nvSpPr>
            <p:spPr bwMode="auto">
              <a:xfrm>
                <a:off x="2066247" y="3657094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410" name="Oval 12"/>
              <p:cNvSpPr>
                <a:spLocks noChangeArrowheads="1"/>
              </p:cNvSpPr>
              <p:nvPr/>
            </p:nvSpPr>
            <p:spPr bwMode="auto">
              <a:xfrm>
                <a:off x="2257311" y="3657094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411" name="Oval 13"/>
              <p:cNvSpPr>
                <a:spLocks noChangeArrowheads="1"/>
              </p:cNvSpPr>
              <p:nvPr/>
            </p:nvSpPr>
            <p:spPr bwMode="auto">
              <a:xfrm>
                <a:off x="1957067" y="3520453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412" name="Oval 14"/>
              <p:cNvSpPr>
                <a:spLocks noChangeArrowheads="1"/>
              </p:cNvSpPr>
              <p:nvPr/>
            </p:nvSpPr>
            <p:spPr bwMode="auto">
              <a:xfrm>
                <a:off x="2134485" y="3506789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413" name="Oval 15"/>
              <p:cNvSpPr>
                <a:spLocks noChangeArrowheads="1"/>
              </p:cNvSpPr>
              <p:nvPr/>
            </p:nvSpPr>
            <p:spPr bwMode="auto">
              <a:xfrm>
                <a:off x="2325549" y="3493125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414" name="Oval 16"/>
              <p:cNvSpPr>
                <a:spLocks noChangeArrowheads="1"/>
              </p:cNvSpPr>
              <p:nvPr/>
            </p:nvSpPr>
            <p:spPr bwMode="auto">
              <a:xfrm>
                <a:off x="1888829" y="3370147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415" name="Oval 17"/>
              <p:cNvSpPr>
                <a:spLocks noChangeArrowheads="1"/>
              </p:cNvSpPr>
              <p:nvPr/>
            </p:nvSpPr>
            <p:spPr bwMode="auto">
              <a:xfrm>
                <a:off x="2038951" y="3370147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416" name="Oval 18"/>
              <p:cNvSpPr>
                <a:spLocks noChangeArrowheads="1"/>
              </p:cNvSpPr>
              <p:nvPr/>
            </p:nvSpPr>
            <p:spPr bwMode="auto">
              <a:xfrm>
                <a:off x="2243664" y="3356483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417" name="Oval 472"/>
              <p:cNvSpPr>
                <a:spLocks noChangeArrowheads="1"/>
              </p:cNvSpPr>
              <p:nvPr/>
            </p:nvSpPr>
            <p:spPr bwMode="auto">
              <a:xfrm>
                <a:off x="1943419" y="3219842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418" name="Oval 473"/>
              <p:cNvSpPr>
                <a:spLocks noChangeArrowheads="1"/>
              </p:cNvSpPr>
              <p:nvPr/>
            </p:nvSpPr>
            <p:spPr bwMode="auto">
              <a:xfrm>
                <a:off x="2134485" y="3206177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419" name="Oval 474"/>
              <p:cNvSpPr>
                <a:spLocks noChangeArrowheads="1"/>
              </p:cNvSpPr>
              <p:nvPr/>
            </p:nvSpPr>
            <p:spPr bwMode="auto">
              <a:xfrm>
                <a:off x="2311901" y="3247171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420" name="Oval 475"/>
              <p:cNvSpPr>
                <a:spLocks noChangeArrowheads="1"/>
              </p:cNvSpPr>
              <p:nvPr/>
            </p:nvSpPr>
            <p:spPr bwMode="auto">
              <a:xfrm>
                <a:off x="1902477" y="3069536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421" name="Oval 476"/>
              <p:cNvSpPr>
                <a:spLocks noChangeArrowheads="1"/>
              </p:cNvSpPr>
              <p:nvPr/>
            </p:nvSpPr>
            <p:spPr bwMode="auto">
              <a:xfrm>
                <a:off x="2093541" y="3055871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422" name="Oval 477"/>
              <p:cNvSpPr>
                <a:spLocks noChangeArrowheads="1"/>
              </p:cNvSpPr>
              <p:nvPr/>
            </p:nvSpPr>
            <p:spPr bwMode="auto">
              <a:xfrm>
                <a:off x="2257312" y="3055872"/>
                <a:ext cx="177418" cy="177634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423" name="Oval 478"/>
              <p:cNvSpPr>
                <a:spLocks noChangeArrowheads="1"/>
              </p:cNvSpPr>
              <p:nvPr/>
            </p:nvSpPr>
            <p:spPr bwMode="auto">
              <a:xfrm>
                <a:off x="1904753" y="2907844"/>
                <a:ext cx="161496" cy="161693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424" name="Oval 479"/>
              <p:cNvSpPr>
                <a:spLocks noChangeArrowheads="1"/>
              </p:cNvSpPr>
              <p:nvPr/>
            </p:nvSpPr>
            <p:spPr bwMode="auto">
              <a:xfrm>
                <a:off x="2109464" y="2921508"/>
                <a:ext cx="161496" cy="161693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425" name="Oval 480"/>
              <p:cNvSpPr>
                <a:spLocks noChangeArrowheads="1"/>
              </p:cNvSpPr>
              <p:nvPr/>
            </p:nvSpPr>
            <p:spPr bwMode="auto">
              <a:xfrm>
                <a:off x="2300530" y="2907844"/>
                <a:ext cx="161496" cy="161693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400"/>
                  </a:spcAft>
                  <a:buClr>
                    <a:srgbClr val="FFCC00"/>
                  </a:buClr>
                  <a:buSzPct val="60000"/>
                  <a:buFont typeface="Monotype Sorts" panose="05010101010101010101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Monotype Sorts" panose="05010101010101010101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spcAft>
                    <a:spcPts val="400"/>
                  </a:spcAft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400"/>
                  </a:spcAft>
                  <a:buClr>
                    <a:schemeClr val="tx1"/>
                  </a:buCl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426" name="Freeform 425"/>
              <p:cNvSpPr/>
              <p:nvPr/>
            </p:nvSpPr>
            <p:spPr>
              <a:xfrm>
                <a:off x="1858799" y="2875869"/>
                <a:ext cx="659606" cy="981075"/>
              </a:xfrm>
              <a:custGeom>
                <a:avLst/>
                <a:gdLst>
                  <a:gd name="connsiteX0" fmla="*/ 0 w 659606"/>
                  <a:gd name="connsiteY0" fmla="*/ 0 h 981075"/>
                  <a:gd name="connsiteX1" fmla="*/ 0 w 659606"/>
                  <a:gd name="connsiteY1" fmla="*/ 981075 h 981075"/>
                  <a:gd name="connsiteX2" fmla="*/ 659606 w 659606"/>
                  <a:gd name="connsiteY2" fmla="*/ 981075 h 981075"/>
                  <a:gd name="connsiteX3" fmla="*/ 659606 w 659606"/>
                  <a:gd name="connsiteY3" fmla="*/ 2382 h 981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9606" h="981075">
                    <a:moveTo>
                      <a:pt x="0" y="0"/>
                    </a:moveTo>
                    <a:lnTo>
                      <a:pt x="0" y="981075"/>
                    </a:lnTo>
                    <a:lnTo>
                      <a:pt x="659606" y="981075"/>
                    </a:lnTo>
                    <a:lnTo>
                      <a:pt x="659606" y="2382"/>
                    </a:lnTo>
                  </a:path>
                </a:pathLst>
              </a:custGeom>
              <a:grpFill/>
              <a:ln w="28575">
                <a:solidFill>
                  <a:srgbClr val="DC7D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578072" y="3053834"/>
            <a:ext cx="121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alibri" panose="020F0502020204030204" pitchFamily="34" charset="0"/>
              </a:rPr>
              <a:t>Model</a:t>
            </a:r>
          </a:p>
        </p:txBody>
      </p:sp>
      <p:sp>
        <p:nvSpPr>
          <p:cNvPr id="788" name="TextBox 787"/>
          <p:cNvSpPr txBox="1"/>
          <p:nvPr/>
        </p:nvSpPr>
        <p:spPr>
          <a:xfrm>
            <a:off x="570721" y="4176212"/>
            <a:ext cx="121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alibri" panose="020F0502020204030204" pitchFamily="34" charset="0"/>
              </a:rPr>
              <a:t>Baseline</a:t>
            </a:r>
          </a:p>
        </p:txBody>
      </p:sp>
      <p:sp>
        <p:nvSpPr>
          <p:cNvPr id="789" name="Oval 788"/>
          <p:cNvSpPr/>
          <p:nvPr/>
        </p:nvSpPr>
        <p:spPr>
          <a:xfrm>
            <a:off x="1755337" y="2423886"/>
            <a:ext cx="844131" cy="28372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213241" y="5435393"/>
                <a:ext cx="4540025" cy="815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𝐿𝑖𝑓𝑡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𝐵𝑖𝑛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#1=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=3.75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241" y="5435393"/>
                <a:ext cx="4540025" cy="81541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1142723-40AA-B944-9509-1680F8FB9FA5}"/>
              </a:ext>
            </a:extLst>
          </p:cNvPr>
          <p:cNvSpPr txBox="1"/>
          <p:nvPr/>
        </p:nvSpPr>
        <p:spPr>
          <a:xfrm>
            <a:off x="801732" y="6250809"/>
            <a:ext cx="10213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1 means </a:t>
            </a:r>
            <a:r>
              <a:rPr lang="en-US" dirty="0" err="1">
                <a:solidFill>
                  <a:srgbClr val="FF0000"/>
                </a:solidFill>
              </a:rPr>
              <a:t>theres</a:t>
            </a:r>
            <a:r>
              <a:rPr lang="en-US" dirty="0">
                <a:solidFill>
                  <a:srgbClr val="FF0000"/>
                </a:solidFill>
              </a:rPr>
              <a:t> no advantage of using your model, less than one means its worse than randomly guessing</a:t>
            </a:r>
          </a:p>
        </p:txBody>
      </p:sp>
    </p:spTree>
    <p:extLst>
      <p:ext uri="{BB962C8B-B14F-4D97-AF65-F5344CB8AC3E}">
        <p14:creationId xmlns:p14="http://schemas.microsoft.com/office/powerpoint/2010/main" val="26831002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Lift Charts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7603433"/>
              </p:ext>
            </p:extLst>
          </p:nvPr>
        </p:nvGraphicFramePr>
        <p:xfrm>
          <a:off x="2208363" y="1691322"/>
          <a:ext cx="7799658" cy="44808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66536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Lift Chart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Effectiveness of a predictive model is calculated as the ratio between the results obtained with and without the model</a:t>
                </a:r>
              </a:p>
              <a:p>
                <a:r>
                  <a:rPr lang="en-US" dirty="0"/>
                  <a:t>Example</a:t>
                </a:r>
              </a:p>
              <a:p>
                <a:pPr lvl="1"/>
                <a:r>
                  <a:rPr lang="en-US" dirty="0"/>
                  <a:t>Mass mail of a promotional offer to 200,000 households</a:t>
                </a:r>
              </a:p>
              <a:p>
                <a:pPr lvl="1"/>
                <a:r>
                  <a:rPr lang="en-US" dirty="0"/>
                  <a:t>Expected response rate is 0.1% (200 responders)</a:t>
                </a:r>
              </a:p>
              <a:p>
                <a:pPr lvl="1"/>
                <a:r>
                  <a:rPr lang="en-US" dirty="0"/>
                  <a:t>A model identifies a subset of the household for which the response rate is 0.4% (80 responders)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𝐿𝑖𝑓𝑡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0.004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0.001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84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2258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Lift Chart Example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75518660"/>
              </p:ext>
            </p:extLst>
          </p:nvPr>
        </p:nvGraphicFramePr>
        <p:xfrm>
          <a:off x="1262063" y="1828800"/>
          <a:ext cx="5987539" cy="4348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8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1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4298">
                  <a:extLst>
                    <a:ext uri="{9D8B030D-6E8A-4147-A177-3AD203B41FA5}">
                      <a16:colId xmlns:a16="http://schemas.microsoft.com/office/drawing/2014/main" val="1927810235"/>
                    </a:ext>
                  </a:extLst>
                </a:gridCol>
                <a:gridCol w="1312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panose="020F0502020204030204" pitchFamily="34" charset="0"/>
                        </a:rPr>
                        <a:t>Decile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panose="020F0502020204030204" pitchFamily="34" charset="0"/>
                        </a:rPr>
                        <a:t># of Cases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panose="020F0502020204030204" pitchFamily="34" charset="0"/>
                        </a:rPr>
                        <a:t># Responses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panose="020F0502020204030204" pitchFamily="34" charset="0"/>
                        </a:rPr>
                        <a:t># Responses</a:t>
                      </a:r>
                      <a:r>
                        <a:rPr lang="en-US" b="1" baseline="0" dirty="0">
                          <a:latin typeface="Calibri" panose="020F0502020204030204" pitchFamily="34" charset="0"/>
                        </a:rPr>
                        <a:t> Expected</a:t>
                      </a:r>
                      <a:endParaRPr lang="en-US" b="1" dirty="0">
                        <a:latin typeface="Calibri" panose="020F0502020204030204" pitchFamily="34" charset="0"/>
                      </a:endParaRP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panose="020F0502020204030204" pitchFamily="34" charset="0"/>
                        </a:rPr>
                        <a:t>Lift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20,000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3.50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</a:rPr>
                        <a:t>20,000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2.00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</a:rPr>
                        <a:t>20,000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1.50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</a:rPr>
                        <a:t>20,000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</a:rPr>
                        <a:t>20,000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</a:rPr>
                        <a:t>20,000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</a:rPr>
                        <a:t>20,000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</a:rPr>
                        <a:t>20,000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</a:rPr>
                        <a:t>20,000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</a:rPr>
                        <a:t>20,000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868032" y="2328596"/>
            <a:ext cx="1132114" cy="580572"/>
          </a:xfrm>
          <a:prstGeom prst="ellipse">
            <a:avLst/>
          </a:prstGeom>
          <a:noFill/>
          <a:ln w="38100">
            <a:solidFill>
              <a:srgbClr val="0085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567654" y="2214156"/>
                <a:ext cx="2897909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𝐿𝑖𝑓𝑡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70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=3.50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7654" y="2214156"/>
                <a:ext cx="2897909" cy="8094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stCxn id="8" idx="1"/>
            <a:endCxn id="7" idx="6"/>
          </p:cNvCxnSpPr>
          <p:nvPr/>
        </p:nvCxnSpPr>
        <p:spPr>
          <a:xfrm flipH="1">
            <a:off x="7000146" y="2618882"/>
            <a:ext cx="567508" cy="0"/>
          </a:xfrm>
          <a:prstGeom prst="straightConnector1">
            <a:avLst/>
          </a:prstGeom>
          <a:ln w="38100">
            <a:solidFill>
              <a:srgbClr val="00853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" idx="2"/>
          </p:cNvCxnSpPr>
          <p:nvPr/>
        </p:nvCxnSpPr>
        <p:spPr>
          <a:xfrm flipV="1">
            <a:off x="9016609" y="3023608"/>
            <a:ext cx="0" cy="538703"/>
          </a:xfrm>
          <a:prstGeom prst="straightConnector1">
            <a:avLst/>
          </a:prstGeom>
          <a:ln w="38100">
            <a:solidFill>
              <a:srgbClr val="00853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67653" y="3562311"/>
            <a:ext cx="2897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200 target cases distributed evenly among 10 bins </a:t>
            </a:r>
            <a:r>
              <a:rPr lang="en-US" dirty="0">
                <a:latin typeface="Calibri" panose="020F0502020204030204" pitchFamily="34" charset="0"/>
                <a:sym typeface="Wingdings" panose="05000000000000000000" pitchFamily="2" charset="2"/>
              </a:rPr>
              <a:t> 20 cases per bin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0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Lift Chart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37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1606201"/>
              </p:ext>
            </p:extLst>
          </p:nvPr>
        </p:nvGraphicFramePr>
        <p:xfrm>
          <a:off x="1262063" y="1828800"/>
          <a:ext cx="859472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80277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Cumulative Lift Charts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32046993"/>
              </p:ext>
            </p:extLst>
          </p:nvPr>
        </p:nvGraphicFramePr>
        <p:xfrm>
          <a:off x="1262065" y="1828800"/>
          <a:ext cx="5456788" cy="4622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6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6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5891">
                  <a:extLst>
                    <a:ext uri="{9D8B030D-6E8A-4147-A177-3AD203B41FA5}">
                      <a16:colId xmlns:a16="http://schemas.microsoft.com/office/drawing/2014/main" val="1866319778"/>
                    </a:ext>
                  </a:extLst>
                </a:gridCol>
                <a:gridCol w="11958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panose="020F0502020204030204" pitchFamily="34" charset="0"/>
                        </a:rPr>
                        <a:t>Decile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panose="020F0502020204030204" pitchFamily="34" charset="0"/>
                        </a:rPr>
                        <a:t>Cum. # Cases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panose="020F0502020204030204" pitchFamily="34" charset="0"/>
                        </a:rPr>
                        <a:t>Cum. # Responses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panose="020F0502020204030204" pitchFamily="34" charset="0"/>
                        </a:rPr>
                        <a:t>Cum. # Responses Expected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panose="020F0502020204030204" pitchFamily="34" charset="0"/>
                        </a:rPr>
                        <a:t>Cum. Lift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20,000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3.50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</a:rPr>
                        <a:t>40,000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2.75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</a:rPr>
                        <a:t>60,000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2.33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</a:rPr>
                        <a:t>80,000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2.00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</a:rPr>
                        <a:t>100,000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1.75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</a:rPr>
                        <a:t>120,000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1.54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</a:rPr>
                        <a:t>140,000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1.36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</a:rPr>
                        <a:t>160,000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1.22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</a:rPr>
                        <a:t>180,000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1.10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</a:rPr>
                        <a:t>200,000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287265" y="3021482"/>
            <a:ext cx="1132114" cy="580572"/>
          </a:xfrm>
          <a:prstGeom prst="ellipse">
            <a:avLst/>
          </a:prstGeom>
          <a:noFill/>
          <a:ln w="38100">
            <a:solidFill>
              <a:srgbClr val="0085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986887" y="2907042"/>
                <a:ext cx="3967625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𝐶𝑢𝑚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𝐿𝑖𝑓𝑡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110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=2.75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887" y="2907042"/>
                <a:ext cx="3967625" cy="8094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13" idx="1"/>
            <a:endCxn id="11" idx="6"/>
          </p:cNvCxnSpPr>
          <p:nvPr/>
        </p:nvCxnSpPr>
        <p:spPr>
          <a:xfrm flipH="1">
            <a:off x="6419379" y="3311768"/>
            <a:ext cx="567508" cy="0"/>
          </a:xfrm>
          <a:prstGeom prst="straightConnector1">
            <a:avLst/>
          </a:prstGeom>
          <a:ln w="38100">
            <a:solidFill>
              <a:srgbClr val="00853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9505557" y="3742632"/>
            <a:ext cx="5364" cy="538704"/>
          </a:xfrm>
          <a:prstGeom prst="straightConnector1">
            <a:avLst/>
          </a:prstGeom>
          <a:ln w="38100">
            <a:solidFill>
              <a:srgbClr val="00853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056602" y="4290057"/>
            <a:ext cx="2897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200 target cases distributed evenly among 10 bins </a:t>
            </a:r>
            <a:r>
              <a:rPr lang="en-US" dirty="0">
                <a:latin typeface="Calibri" panose="020F0502020204030204" pitchFamily="34" charset="0"/>
                <a:sym typeface="Wingdings" panose="05000000000000000000" pitchFamily="2" charset="2"/>
              </a:rPr>
              <a:t> 20 cases per bin.  This is 2 bins worth.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00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  <p:bldP spid="1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Cumulative Lift Charts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39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7151280"/>
              </p:ext>
            </p:extLst>
          </p:nvPr>
        </p:nvGraphicFramePr>
        <p:xfrm>
          <a:off x="1262063" y="1828800"/>
          <a:ext cx="859472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90948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Holdout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data into training, validation, and test datasets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FFC000"/>
                </a:solidFill>
              </a:rPr>
              <a:t>training data set </a:t>
            </a:r>
            <a:r>
              <a:rPr lang="en-US" dirty="0"/>
              <a:t>is used to construct the classification model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FFC000"/>
                </a:solidFill>
              </a:rPr>
              <a:t>validation data set </a:t>
            </a:r>
            <a:r>
              <a:rPr lang="en-US" dirty="0"/>
              <a:t>is used to fine tune the models, assess their performance, and select the “best” model for a given phenomenon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FFC000"/>
                </a:solidFill>
              </a:rPr>
              <a:t>test data set </a:t>
            </a:r>
            <a:r>
              <a:rPr lang="en-US" dirty="0"/>
              <a:t>is used to estimate the accuracy/future performance of the selected model</a:t>
            </a:r>
          </a:p>
          <a:p>
            <a:r>
              <a:rPr lang="en-US" dirty="0"/>
              <a:t>It is assumed that each data set is representative of the underlying phenomenon</a:t>
            </a:r>
          </a:p>
          <a:p>
            <a:r>
              <a:rPr lang="en-US" dirty="0"/>
              <a:t>Generally</a:t>
            </a:r>
          </a:p>
          <a:p>
            <a:pPr lvl="1"/>
            <a:r>
              <a:rPr lang="en-US" dirty="0"/>
              <a:t>More training data </a:t>
            </a:r>
            <a:r>
              <a:rPr lang="en-US" dirty="0">
                <a:sym typeface="Wingdings" panose="05000000000000000000" pitchFamily="2" charset="2"/>
              </a:rPr>
              <a:t> better classifier (to a point)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More testing data  more accurate error estimate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760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About Lift from a Cost Perspective…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business action involves costs</a:t>
            </a:r>
          </a:p>
          <a:p>
            <a:r>
              <a:rPr lang="en-US" dirty="0"/>
              <a:t>In our mailing example, each promotional offer costs us money</a:t>
            </a:r>
          </a:p>
          <a:p>
            <a:pPr lvl="1"/>
            <a:r>
              <a:rPr lang="en-US" dirty="0"/>
              <a:t>Design</a:t>
            </a:r>
          </a:p>
          <a:p>
            <a:pPr lvl="1"/>
            <a:r>
              <a:rPr lang="en-US" dirty="0"/>
              <a:t>Production</a:t>
            </a:r>
          </a:p>
          <a:p>
            <a:pPr lvl="1"/>
            <a:r>
              <a:rPr lang="en-US" dirty="0"/>
              <a:t>Mailing</a:t>
            </a:r>
          </a:p>
          <a:p>
            <a:r>
              <a:rPr lang="en-US" dirty="0"/>
              <a:t>Lets assume we are trying to reach 100 new responders</a:t>
            </a:r>
          </a:p>
          <a:p>
            <a:pPr lvl="1"/>
            <a:r>
              <a:rPr lang="en-US" dirty="0"/>
              <a:t>Without the model, we have to send out 100,000 promotional offers</a:t>
            </a:r>
          </a:p>
          <a:p>
            <a:pPr lvl="1"/>
            <a:r>
              <a:rPr lang="en-US" dirty="0"/>
              <a:t>With the model, we have to send approximately 40,000 promotional offers</a:t>
            </a:r>
          </a:p>
          <a:p>
            <a:r>
              <a:rPr lang="en-US" dirty="0"/>
              <a:t>That is a HUGE cost savings for this activity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1949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Gains Charts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21037750"/>
              </p:ext>
            </p:extLst>
          </p:nvPr>
        </p:nvGraphicFramePr>
        <p:xfrm>
          <a:off x="1262064" y="1828800"/>
          <a:ext cx="8388833" cy="4622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4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6664">
                  <a:extLst>
                    <a:ext uri="{9D8B030D-6E8A-4147-A177-3AD203B41FA5}">
                      <a16:colId xmlns:a16="http://schemas.microsoft.com/office/drawing/2014/main" val="2133614731"/>
                    </a:ext>
                  </a:extLst>
                </a:gridCol>
                <a:gridCol w="1146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5147">
                  <a:extLst>
                    <a:ext uri="{9D8B030D-6E8A-4147-A177-3AD203B41FA5}">
                      <a16:colId xmlns:a16="http://schemas.microsoft.com/office/drawing/2014/main" val="516909932"/>
                    </a:ext>
                  </a:extLst>
                </a:gridCol>
                <a:gridCol w="13551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0180">
                  <a:extLst>
                    <a:ext uri="{9D8B030D-6E8A-4147-A177-3AD203B41FA5}">
                      <a16:colId xmlns:a16="http://schemas.microsoft.com/office/drawing/2014/main" val="1436938616"/>
                    </a:ext>
                  </a:extLst>
                </a:gridCol>
                <a:gridCol w="1290180">
                  <a:extLst>
                    <a:ext uri="{9D8B030D-6E8A-4147-A177-3AD203B41FA5}">
                      <a16:colId xmlns:a16="http://schemas.microsoft.com/office/drawing/2014/main" val="1866319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panose="020F0502020204030204" pitchFamily="34" charset="0"/>
                        </a:rPr>
                        <a:t>Decile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panose="020F0502020204030204" pitchFamily="34" charset="0"/>
                        </a:rPr>
                        <a:t># Cases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panose="020F0502020204030204" pitchFamily="34" charset="0"/>
                        </a:rPr>
                        <a:t>Cum. # Cases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panose="020F0502020204030204" pitchFamily="34" charset="0"/>
                        </a:rPr>
                        <a:t># Responses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panose="020F0502020204030204" pitchFamily="34" charset="0"/>
                        </a:rPr>
                        <a:t>Cum. # Responses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panose="020F0502020204030204" pitchFamily="34" charset="0"/>
                        </a:rPr>
                        <a:t>Responses</a:t>
                      </a:r>
                      <a:r>
                        <a:rPr lang="en-US" b="1" baseline="0" dirty="0">
                          <a:latin typeface="Calibri" panose="020F0502020204030204" pitchFamily="34" charset="0"/>
                        </a:rPr>
                        <a:t> Expected</a:t>
                      </a:r>
                      <a:endParaRPr lang="en-US" b="1" dirty="0">
                        <a:latin typeface="Calibri" panose="020F0502020204030204" pitchFamily="34" charset="0"/>
                      </a:endParaRP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panose="020F0502020204030204" pitchFamily="34" charset="0"/>
                        </a:rPr>
                        <a:t>Cum. # Responses Expected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20,000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20,000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</a:rPr>
                        <a:t>20,000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</a:rPr>
                        <a:t>40,000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</a:rPr>
                        <a:t>20,000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</a:rPr>
                        <a:t>60,000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</a:rPr>
                        <a:t>20,000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</a:rPr>
                        <a:t>80,000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</a:rPr>
                        <a:t>20,000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</a:rPr>
                        <a:t>100,000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</a:rPr>
                        <a:t>20,000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</a:rPr>
                        <a:t>120,000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</a:rPr>
                        <a:t>20,000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</a:rPr>
                        <a:t>140,000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</a:rPr>
                        <a:t>20,000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</a:rPr>
                        <a:t>160,000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</a:rPr>
                        <a:t>20,000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</a:rPr>
                        <a:t>180,000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</a:rPr>
                        <a:t>20,000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</a:rPr>
                        <a:t>200,000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80866" marR="808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4637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Gains 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42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1984284"/>
              </p:ext>
            </p:extLst>
          </p:nvPr>
        </p:nvGraphicFramePr>
        <p:xfrm>
          <a:off x="1262063" y="1828800"/>
          <a:ext cx="859472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3826329" y="3715657"/>
            <a:ext cx="0" cy="11293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2336800" y="3721100"/>
            <a:ext cx="3670300" cy="1127125"/>
          </a:xfrm>
          <a:custGeom>
            <a:avLst/>
            <a:gdLst>
              <a:gd name="connsiteX0" fmla="*/ 0 w 3670300"/>
              <a:gd name="connsiteY0" fmla="*/ 0 h 1127125"/>
              <a:gd name="connsiteX1" fmla="*/ 3670300 w 3670300"/>
              <a:gd name="connsiteY1" fmla="*/ 0 h 1127125"/>
              <a:gd name="connsiteX2" fmla="*/ 3670300 w 3670300"/>
              <a:gd name="connsiteY2" fmla="*/ 1127125 h 1127125"/>
              <a:gd name="connsiteX3" fmla="*/ 3660775 w 3670300"/>
              <a:gd name="connsiteY3" fmla="*/ 1127125 h 1127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0300" h="1127125">
                <a:moveTo>
                  <a:pt x="0" y="0"/>
                </a:moveTo>
                <a:lnTo>
                  <a:pt x="3670300" y="0"/>
                </a:lnTo>
                <a:lnTo>
                  <a:pt x="3670300" y="1127125"/>
                </a:lnTo>
                <a:lnTo>
                  <a:pt x="3660775" y="1127125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40679" y="4349750"/>
            <a:ext cx="112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Savings</a:t>
            </a:r>
          </a:p>
        </p:txBody>
      </p:sp>
      <p:cxnSp>
        <p:nvCxnSpPr>
          <p:cNvPr id="17" name="Straight Arrow Connector 16"/>
          <p:cNvCxnSpPr>
            <a:stCxn id="15" idx="1"/>
          </p:cNvCxnSpPr>
          <p:nvPr/>
        </p:nvCxnSpPr>
        <p:spPr>
          <a:xfrm flipH="1" flipV="1">
            <a:off x="3851657" y="4527550"/>
            <a:ext cx="489022" cy="68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461000" y="4533900"/>
            <a:ext cx="4953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3EB58A7-5B47-094D-A46F-A4937819271D}"/>
              </a:ext>
            </a:extLst>
          </p:cNvPr>
          <p:cNvSpPr txBox="1"/>
          <p:nvPr/>
        </p:nvSpPr>
        <p:spPr>
          <a:xfrm>
            <a:off x="3851657" y="6364288"/>
            <a:ext cx="3848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GREAT chart to show savings to bosses.</a:t>
            </a:r>
          </a:p>
        </p:txBody>
      </p:sp>
    </p:spTree>
    <p:extLst>
      <p:ext uri="{BB962C8B-B14F-4D97-AF65-F5344CB8AC3E}">
        <p14:creationId xmlns:p14="http://schemas.microsoft.com/office/powerpoint/2010/main" val="25254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Importance of Cutoffs in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notion of cutoffs is integral to classification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FFC000"/>
                </a:solidFill>
              </a:rPr>
              <a:t>cutoff </a:t>
            </a:r>
            <a:r>
              <a:rPr lang="en-US" dirty="0"/>
              <a:t>is a value which determines to which class a given observation should be assigned</a:t>
            </a:r>
          </a:p>
          <a:p>
            <a:r>
              <a:rPr lang="en-US" dirty="0"/>
              <a:t>For each record</a:t>
            </a:r>
          </a:p>
          <a:p>
            <a:pPr lvl="1"/>
            <a:r>
              <a:rPr lang="en-US" dirty="0"/>
              <a:t>Compute probability of belonging to class “1”</a:t>
            </a:r>
          </a:p>
          <a:p>
            <a:pPr lvl="1"/>
            <a:r>
              <a:rPr lang="en-US" dirty="0"/>
              <a:t>Compare probability to cutoff value and classify accordingly</a:t>
            </a:r>
          </a:p>
          <a:p>
            <a:r>
              <a:rPr lang="en-US" dirty="0"/>
              <a:t>Assume cutoff is 0.50</a:t>
            </a:r>
          </a:p>
          <a:p>
            <a:pPr lvl="1"/>
            <a:r>
              <a:rPr lang="en-US" dirty="0"/>
              <a:t>If probability &gt;= 0.50 then classify as “1”</a:t>
            </a:r>
          </a:p>
          <a:p>
            <a:pPr lvl="1"/>
            <a:r>
              <a:rPr lang="en-US" dirty="0"/>
              <a:t>If probability &lt; 0.50 then classify as “0”</a:t>
            </a:r>
          </a:p>
          <a:p>
            <a:r>
              <a:rPr lang="en-US" dirty="0"/>
              <a:t>When evaluating models, the cutoff values of the models in question can have a HUGE impact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7554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Cutoff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5258117"/>
            <a:ext cx="8595360" cy="922019"/>
          </a:xfrm>
        </p:spPr>
        <p:txBody>
          <a:bodyPr/>
          <a:lstStyle/>
          <a:p>
            <a:r>
              <a:rPr lang="en-US" dirty="0"/>
              <a:t>If cutoff is 0.50, 13 records are classified as “1”</a:t>
            </a:r>
          </a:p>
          <a:p>
            <a:r>
              <a:rPr lang="en-US" dirty="0"/>
              <a:t>If cutoff is 0.80, 7 records are classified as “1”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44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7709941"/>
              </p:ext>
            </p:extLst>
          </p:nvPr>
        </p:nvGraphicFramePr>
        <p:xfrm>
          <a:off x="1262063" y="1828800"/>
          <a:ext cx="8594726" cy="3291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7818">
                  <a:extLst>
                    <a:ext uri="{9D8B030D-6E8A-4147-A177-3AD203B41FA5}">
                      <a16:colId xmlns:a16="http://schemas.microsoft.com/office/drawing/2014/main" val="3590819804"/>
                    </a:ext>
                  </a:extLst>
                </a:gridCol>
                <a:gridCol w="1227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7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7818">
                  <a:extLst>
                    <a:ext uri="{9D8B030D-6E8A-4147-A177-3AD203B41FA5}">
                      <a16:colId xmlns:a16="http://schemas.microsoft.com/office/drawing/2014/main" val="3071902149"/>
                    </a:ext>
                  </a:extLst>
                </a:gridCol>
                <a:gridCol w="1227818">
                  <a:extLst>
                    <a:ext uri="{9D8B030D-6E8A-4147-A177-3AD203B41FA5}">
                      <a16:colId xmlns:a16="http://schemas.microsoft.com/office/drawing/2014/main" val="709014595"/>
                    </a:ext>
                  </a:extLst>
                </a:gridCol>
                <a:gridCol w="1227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78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9312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latin typeface="Calibri" panose="020F0502020204030204" pitchFamily="34" charset="0"/>
                        </a:rPr>
                        <a:t>Obs</a:t>
                      </a:r>
                      <a:endParaRPr lang="en-US" sz="1200" b="1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alibri" panose="020F0502020204030204" pitchFamily="34" charset="0"/>
                        </a:rPr>
                        <a:t>Actual</a:t>
                      </a:r>
                      <a:r>
                        <a:rPr lang="en-US" sz="1200" b="1" baseline="0" dirty="0">
                          <a:latin typeface="Calibri" panose="020F0502020204030204" pitchFamily="34" charset="0"/>
                        </a:rPr>
                        <a:t> Class</a:t>
                      </a:r>
                      <a:endParaRPr lang="en-US" sz="1200" b="1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alibri" panose="020F0502020204030204" pitchFamily="34" charset="0"/>
                        </a:rPr>
                        <a:t>Prob. of “1”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latin typeface="Calibri" panose="020F0502020204030204" pitchFamily="34" charset="0"/>
                        </a:rPr>
                        <a:t>Obs</a:t>
                      </a:r>
                      <a:endParaRPr lang="en-US" sz="1200" b="1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alibri" panose="020F0502020204030204" pitchFamily="34" charset="0"/>
                        </a:rPr>
                        <a:t>Actual 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alibri" panose="020F0502020204030204" pitchFamily="34" charset="0"/>
                        </a:rPr>
                        <a:t>Prob.</a:t>
                      </a:r>
                      <a:r>
                        <a:rPr lang="en-US" sz="1200" b="1" baseline="0" dirty="0">
                          <a:latin typeface="Calibri" panose="020F0502020204030204" pitchFamily="34" charset="0"/>
                        </a:rPr>
                        <a:t> of “1”</a:t>
                      </a:r>
                      <a:endParaRPr lang="en-US" sz="1200" b="1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312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</a:rPr>
                        <a:t>0.996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</a:rPr>
                        <a:t>0.506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312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</a:rPr>
                        <a:t>0.988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</a:rPr>
                        <a:t>0.471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312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</a:rPr>
                        <a:t>0.984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</a:rPr>
                        <a:t>0.337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312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</a:rPr>
                        <a:t>0.980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</a:rPr>
                        <a:t>0.218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312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</a:rPr>
                        <a:t>0.948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</a:rPr>
                        <a:t>0.199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312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</a:rPr>
                        <a:t>0.889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</a:rPr>
                        <a:t>0.149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312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</a:rPr>
                        <a:t>0.848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</a:rPr>
                        <a:t>0.048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9312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</a:rPr>
                        <a:t>0.762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</a:rPr>
                        <a:t>0.038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9312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</a:rPr>
                        <a:t>0.707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</a:rPr>
                        <a:t>0.025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9312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</a:rPr>
                        <a:t>0.681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</a:rPr>
                        <a:t>0.022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9312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</a:rPr>
                        <a:t>0.656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</a:rPr>
                        <a:t>0.016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9312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</a:rPr>
                        <a:t>0.622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</a:rPr>
                        <a:t>0.004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6179344" y="2175006"/>
            <a:ext cx="3672680" cy="170629"/>
            <a:chOff x="5538451" y="2175006"/>
            <a:chExt cx="4312744" cy="177800"/>
          </a:xfrm>
          <a:solidFill>
            <a:srgbClr val="00853E"/>
          </a:solidFill>
        </p:grpSpPr>
        <p:cxnSp>
          <p:nvCxnSpPr>
            <p:cNvPr id="9" name="Straight Connector 8"/>
            <p:cNvCxnSpPr/>
            <p:nvPr/>
          </p:nvCxnSpPr>
          <p:spPr>
            <a:xfrm>
              <a:off x="5538451" y="2352806"/>
              <a:ext cx="4312744" cy="0"/>
            </a:xfrm>
            <a:prstGeom prst="line">
              <a:avLst/>
            </a:prstGeom>
            <a:grpFill/>
            <a:ln w="38100">
              <a:solidFill>
                <a:srgbClr val="0085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Down Arrow 10"/>
            <p:cNvSpPr/>
            <p:nvPr/>
          </p:nvSpPr>
          <p:spPr>
            <a:xfrm rot="10800000">
              <a:off x="9632950" y="2175006"/>
              <a:ext cx="177800" cy="177800"/>
            </a:xfrm>
            <a:prstGeom prst="downArrow">
              <a:avLst/>
            </a:prstGeom>
            <a:grpFill/>
            <a:ln>
              <a:solidFill>
                <a:srgbClr val="0085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66825" y="3689864"/>
            <a:ext cx="3673475" cy="170936"/>
            <a:chOff x="5553403" y="2175006"/>
            <a:chExt cx="4303384" cy="177800"/>
          </a:xfrm>
          <a:solidFill>
            <a:srgbClr val="00853E"/>
          </a:solidFill>
        </p:grpSpPr>
        <p:cxnSp>
          <p:nvCxnSpPr>
            <p:cNvPr id="14" name="Straight Connector 13"/>
            <p:cNvCxnSpPr/>
            <p:nvPr/>
          </p:nvCxnSpPr>
          <p:spPr>
            <a:xfrm>
              <a:off x="5553403" y="2352806"/>
              <a:ext cx="4303384" cy="0"/>
            </a:xfrm>
            <a:prstGeom prst="line">
              <a:avLst/>
            </a:prstGeom>
            <a:grpFill/>
            <a:ln w="38100">
              <a:solidFill>
                <a:srgbClr val="0085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Down Arrow 14"/>
            <p:cNvSpPr/>
            <p:nvPr/>
          </p:nvSpPr>
          <p:spPr>
            <a:xfrm rot="10800000">
              <a:off x="9632950" y="2175006"/>
              <a:ext cx="177800" cy="177800"/>
            </a:xfrm>
            <a:prstGeom prst="downArrow">
              <a:avLst/>
            </a:prstGeom>
            <a:grpFill/>
            <a:ln>
              <a:solidFill>
                <a:srgbClr val="0085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366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Receiver Operating Characteristics (ROC)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C000"/>
                </a:solidFill>
              </a:rPr>
              <a:t>Receiver Operating Characteristics (ROC) Curve </a:t>
            </a:r>
            <a:r>
              <a:rPr lang="en-US" dirty="0"/>
              <a:t>is used in signal detection to characterize the tradeoff between hit rate and false alarm rate</a:t>
            </a:r>
          </a:p>
          <a:p>
            <a:r>
              <a:rPr lang="en-US" dirty="0"/>
              <a:t>Characterizes the performance of a model using a wide range of cutoff values</a:t>
            </a:r>
          </a:p>
          <a:p>
            <a:r>
              <a:rPr lang="en-US" dirty="0"/>
              <a:t>Plots performance of classifier in terms of its </a:t>
            </a:r>
            <a:r>
              <a:rPr lang="en-US" dirty="0">
                <a:solidFill>
                  <a:srgbClr val="FFC000"/>
                </a:solidFill>
              </a:rPr>
              <a:t>true positive </a:t>
            </a:r>
            <a:r>
              <a:rPr lang="en-US" dirty="0"/>
              <a:t>(vertical axis) and </a:t>
            </a:r>
            <a:r>
              <a:rPr lang="en-US" dirty="0">
                <a:solidFill>
                  <a:srgbClr val="FFC000"/>
                </a:solidFill>
              </a:rPr>
              <a:t>false positive</a:t>
            </a:r>
            <a:r>
              <a:rPr lang="en-US" dirty="0">
                <a:solidFill>
                  <a:srgbClr val="DC7D01"/>
                </a:solidFill>
              </a:rPr>
              <a:t> </a:t>
            </a:r>
            <a:r>
              <a:rPr lang="en-US" dirty="0"/>
              <a:t>(horizontal axis) rates</a:t>
            </a:r>
          </a:p>
          <a:p>
            <a:r>
              <a:rPr lang="en-US" dirty="0">
                <a:solidFill>
                  <a:srgbClr val="FFC000"/>
                </a:solidFill>
              </a:rPr>
              <a:t>True positive rate </a:t>
            </a:r>
            <a:r>
              <a:rPr lang="en-US" dirty="0"/>
              <a:t>– the percentage of cases that are positive and are correctly predicted as positive among all the positive cases</a:t>
            </a:r>
          </a:p>
          <a:p>
            <a:r>
              <a:rPr lang="en-US" dirty="0">
                <a:solidFill>
                  <a:srgbClr val="FFC000"/>
                </a:solidFill>
              </a:rPr>
              <a:t>False positive rate </a:t>
            </a:r>
            <a:r>
              <a:rPr lang="en-US" dirty="0"/>
              <a:t>– the percentage of cases that are negative and are incorrectly predicted as positive among all negative cases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0735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0781" y="1395625"/>
            <a:ext cx="5757540" cy="105186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Consider a T4 test used to predict whether patients have hypothyroidism which ranges from 0 to 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46</a:t>
            </a:fld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034404" y="2419350"/>
            <a:ext cx="2529731" cy="3752850"/>
            <a:chOff x="1034404" y="2419350"/>
            <a:chExt cx="2529731" cy="375285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" name="Content Placeholder 4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450026933"/>
                    </p:ext>
                  </p:extLst>
                </p:nvPr>
              </p:nvGraphicFramePr>
              <p:xfrm>
                <a:off x="1261872" y="3148647"/>
                <a:ext cx="2074796" cy="1341120"/>
              </p:xfrm>
              <a:graphic>
                <a:graphicData uri="http://schemas.openxmlformats.org/drawingml/2006/table">
                  <a:tbl>
                    <a:tblPr>
                      <a:tableStyleId>{5C22544A-7EE6-4342-B048-85BDC9FD1C3A}</a:tableStyleId>
                    </a:tblPr>
                    <a:tblGrid>
                      <a:gridCol w="27558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  <a:gridCol w="604277">
                        <a:extLst>
                          <a:ext uri="{9D8B030D-6E8A-4147-A177-3AD203B41FA5}">
                            <a16:colId xmlns:a16="http://schemas.microsoft.com/office/drawing/2014/main" val="20001"/>
                          </a:ext>
                        </a:extLst>
                      </a:gridCol>
                      <a:gridCol w="530511">
                        <a:extLst>
                          <a:ext uri="{9D8B030D-6E8A-4147-A177-3AD203B41FA5}">
                            <a16:colId xmlns:a16="http://schemas.microsoft.com/office/drawing/2014/main" val="20002"/>
                          </a:ext>
                        </a:extLst>
                      </a:gridCol>
                      <a:gridCol w="664428">
                        <a:extLst>
                          <a:ext uri="{9D8B030D-6E8A-4147-A177-3AD203B41FA5}">
                            <a16:colId xmlns:a16="http://schemas.microsoft.com/office/drawing/2014/main" val="20003"/>
                          </a:ext>
                        </a:extLst>
                      </a:gridCol>
                    </a:tblGrid>
                    <a:tr h="306375">
                      <a:tc>
                        <a:txBody>
                          <a:bodyPr/>
                          <a:lstStyle/>
                          <a:p>
                            <a:endParaRPr lang="en-US" sz="1600" dirty="0">
                              <a:latin typeface="Calibri" panose="020F0502020204030204" pitchFamily="34" charset="0"/>
                            </a:endParaRPr>
                          </a:p>
                        </a:txBody>
                        <a:tcPr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sz="1600" dirty="0">
                              <a:latin typeface="Calibri" panose="020F0502020204030204" pitchFamily="34" charset="0"/>
                            </a:endParaRPr>
                          </a:p>
                        </a:txBody>
                        <a:tcPr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 gridSpan="2"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b="1" dirty="0">
                                <a:latin typeface="Calibri" panose="020F0502020204030204" pitchFamily="34" charset="0"/>
                              </a:rPr>
                              <a:t>Predicted</a:t>
                            </a: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 hMerge="1"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306375">
                      <a:tc>
                        <a:txBody>
                          <a:bodyPr/>
                          <a:lstStyle/>
                          <a:p>
                            <a:endParaRPr lang="en-US" sz="1600">
                              <a:latin typeface="Calibri" panose="020F0502020204030204" pitchFamily="34" charset="0"/>
                            </a:endParaRPr>
                          </a:p>
                        </a:txBody>
                        <a:tcPr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sz="1600" dirty="0">
                              <a:latin typeface="Calibri" panose="020F0502020204030204" pitchFamily="34" charset="0"/>
                            </a:endParaRPr>
                          </a:p>
                        </a:txBody>
                        <a:tcPr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b="1" dirty="0">
                                <a:latin typeface="Calibri" panose="020F0502020204030204" pitchFamily="34" charset="0"/>
                              </a:rPr>
                              <a:t>Yes</a:t>
                            </a: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b="1" dirty="0">
                                <a:latin typeface="Calibri" panose="020F0502020204030204" pitchFamily="34" charset="0"/>
                              </a:rPr>
                              <a:t>No</a:t>
                            </a: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306375">
                      <a:tc rowSpan="2"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b="1" dirty="0">
                                <a:latin typeface="Calibri" panose="020F0502020204030204" pitchFamily="34" charset="0"/>
                              </a:rPr>
                              <a:t>Actual</a:t>
                            </a:r>
                          </a:p>
                        </a:txBody>
                        <a:tcPr vert="vert270"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r"/>
                            <a:r>
                              <a:rPr lang="en-US" sz="1600" b="1" dirty="0">
                                <a:latin typeface="Calibri" panose="020F0502020204030204" pitchFamily="34" charset="0"/>
                              </a:rPr>
                              <a:t>Yes</a:t>
                            </a: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>
                                <a:latin typeface="Calibri" panose="020F0502020204030204" pitchFamily="34" charset="0"/>
                              </a:rPr>
                              <a:t>18</a:t>
                            </a: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>
                                <a:latin typeface="Calibri" panose="020F0502020204030204" pitchFamily="34" charset="0"/>
                              </a:rPr>
                              <a:t>14</a:t>
                            </a: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  <a:tr h="306375">
                      <a:tc vMerge="1"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r"/>
                            <a:r>
                              <a:rPr lang="en-US" sz="1600" b="1" dirty="0">
                                <a:latin typeface="Calibri" panose="020F0502020204030204" pitchFamily="34" charset="0"/>
                              </a:rPr>
                              <a:t>No</a:t>
                            </a: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>
                                <a:latin typeface="Calibri" panose="020F0502020204030204" pitchFamily="34" charset="0"/>
                              </a:rPr>
                              <a:t>1</a:t>
                            </a: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>
                                <a:latin typeface="Calibri" panose="020F0502020204030204" pitchFamily="34" charset="0"/>
                              </a:rPr>
                              <a:t>92</a:t>
                            </a: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3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5" name="Content Placeholder 4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450026933"/>
                    </p:ext>
                  </p:extLst>
                </p:nvPr>
              </p:nvGraphicFramePr>
              <p:xfrm>
                <a:off x="1261872" y="3148647"/>
                <a:ext cx="2074796" cy="1341120"/>
              </p:xfrm>
              <a:graphic>
                <a:graphicData uri="http://schemas.openxmlformats.org/drawingml/2006/table">
                  <a:tbl>
                    <a:tblPr>
                      <a:tableStyleId>{5C22544A-7EE6-4342-B048-85BDC9FD1C3A}</a:tableStyleId>
                    </a:tblPr>
                    <a:tblGrid>
                      <a:gridCol w="275580">
                        <a:extLst>
                          <a:ext uri="{9D8B030D-6E8A-4147-A177-3AD203B41FA5}">
                            <a16:colId xmlns:a16="http://schemas.microsoft.com/office/drawing/2014/main" xmlns:a14="http://schemas.microsoft.com/office/drawing/2010/main" xmlns="" val="20000"/>
                          </a:ext>
                        </a:extLst>
                      </a:gridCol>
                      <a:gridCol w="604277">
                        <a:extLst>
                          <a:ext uri="{9D8B030D-6E8A-4147-A177-3AD203B41FA5}">
                            <a16:colId xmlns:a16="http://schemas.microsoft.com/office/drawing/2014/main" xmlns:a14="http://schemas.microsoft.com/office/drawing/2010/main" xmlns="" val="20001"/>
                          </a:ext>
                        </a:extLst>
                      </a:gridCol>
                      <a:gridCol w="530511">
                        <a:extLst>
                          <a:ext uri="{9D8B030D-6E8A-4147-A177-3AD203B41FA5}">
                            <a16:colId xmlns:a16="http://schemas.microsoft.com/office/drawing/2014/main" xmlns:a14="http://schemas.microsoft.com/office/drawing/2010/main" xmlns="" val="20002"/>
                          </a:ext>
                        </a:extLst>
                      </a:gridCol>
                      <a:gridCol w="664428">
                        <a:extLst>
                          <a:ext uri="{9D8B030D-6E8A-4147-A177-3AD203B41FA5}">
                            <a16:colId xmlns:a16="http://schemas.microsoft.com/office/drawing/2014/main" xmlns:a14="http://schemas.microsoft.com/office/drawing/2010/main" xmlns="" val="20003"/>
                          </a:ext>
                        </a:extLst>
                      </a:gridCol>
                    </a:tblGrid>
                    <a:tr h="306375">
                      <a:tc>
                        <a:txBody>
                          <a:bodyPr/>
                          <a:lstStyle/>
                          <a:p>
                            <a:endParaRPr lang="en-US" sz="1600" dirty="0">
                              <a:latin typeface="Calibri" panose="020F0502020204030204" pitchFamily="34" charset="0"/>
                            </a:endParaRPr>
                          </a:p>
                        </a:txBody>
                        <a:tcPr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sz="1600" dirty="0">
                              <a:latin typeface="Calibri" panose="020F0502020204030204" pitchFamily="34" charset="0"/>
                            </a:endParaRPr>
                          </a:p>
                        </a:txBody>
                        <a:tcPr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 gridSpan="2"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b="1" dirty="0" smtClean="0">
                                <a:latin typeface="Calibri" panose="020F0502020204030204" pitchFamily="34" charset="0"/>
                              </a:rPr>
                              <a:t>Predicted</a:t>
                            </a:r>
                            <a:endParaRPr lang="en-US" sz="1600" b="1" dirty="0">
                              <a:latin typeface="Calibri" panose="020F0502020204030204" pitchFamily="34" charset="0"/>
                            </a:endParaRP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 hMerge="1"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xmlns:a14="http://schemas.microsoft.com/office/drawing/2010/main" xmlns="" val="10000"/>
                        </a:ext>
                      </a:extLst>
                    </a:tr>
                    <a:tr h="306375">
                      <a:tc>
                        <a:txBody>
                          <a:bodyPr/>
                          <a:lstStyle/>
                          <a:p>
                            <a:endParaRPr lang="en-US" sz="1600">
                              <a:latin typeface="Calibri" panose="020F0502020204030204" pitchFamily="34" charset="0"/>
                            </a:endParaRPr>
                          </a:p>
                        </a:txBody>
                        <a:tcPr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sz="1600" dirty="0">
                              <a:latin typeface="Calibri" panose="020F0502020204030204" pitchFamily="34" charset="0"/>
                            </a:endParaRPr>
                          </a:p>
                        </a:txBody>
                        <a:tcPr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b="1" dirty="0" smtClean="0">
                                <a:latin typeface="Calibri" panose="020F0502020204030204" pitchFamily="34" charset="0"/>
                              </a:rPr>
                              <a:t>Yes</a:t>
                            </a:r>
                            <a:endParaRPr lang="en-US" sz="1600" b="1" dirty="0">
                              <a:latin typeface="Calibri" panose="020F0502020204030204" pitchFamily="34" charset="0"/>
                            </a:endParaRP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b="1" dirty="0" smtClean="0">
                                <a:latin typeface="Calibri" panose="020F0502020204030204" pitchFamily="34" charset="0"/>
                              </a:rPr>
                              <a:t>No</a:t>
                            </a:r>
                            <a:endParaRPr lang="en-US" sz="1600" b="1" dirty="0">
                              <a:latin typeface="Calibri" panose="020F0502020204030204" pitchFamily="34" charset="0"/>
                            </a:endParaRP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xmlns:a14="http://schemas.microsoft.com/office/drawing/2010/main" xmlns="" val="10001"/>
                        </a:ext>
                      </a:extLst>
                    </a:tr>
                    <a:tr h="306375">
                      <a:tc rowSpan="2"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b="1" dirty="0" smtClean="0">
                                <a:latin typeface="Calibri" panose="020F0502020204030204" pitchFamily="34" charset="0"/>
                              </a:rPr>
                              <a:t>Actual</a:t>
                            </a:r>
                            <a:endParaRPr lang="en-US" sz="1600" b="1" dirty="0">
                              <a:latin typeface="Calibri" panose="020F0502020204030204" pitchFamily="34" charset="0"/>
                            </a:endParaRPr>
                          </a:p>
                        </a:txBody>
                        <a:tcPr vert="vert270"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r"/>
                            <a:r>
                              <a:rPr lang="en-US" sz="1600" b="1" dirty="0" smtClean="0">
                                <a:latin typeface="Calibri" panose="020F0502020204030204" pitchFamily="34" charset="0"/>
                              </a:rPr>
                              <a:t>Yes</a:t>
                            </a:r>
                            <a:endParaRPr lang="en-US" sz="1600" b="1" dirty="0">
                              <a:latin typeface="Calibri" panose="020F0502020204030204" pitchFamily="34" charset="0"/>
                            </a:endParaRP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>
                                <a:latin typeface="Calibri" panose="020F0502020204030204" pitchFamily="34" charset="0"/>
                              </a:rPr>
                              <a:t>18</a:t>
                            </a:r>
                            <a:endParaRPr lang="en-US" sz="1600" dirty="0">
                              <a:latin typeface="Calibri" panose="020F0502020204030204" pitchFamily="34" charset="0"/>
                            </a:endParaRP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>
                                <a:latin typeface="Calibri" panose="020F0502020204030204" pitchFamily="34" charset="0"/>
                              </a:rPr>
                              <a:t>14</a:t>
                            </a:r>
                            <a:endParaRPr lang="en-US" sz="1600" dirty="0">
                              <a:latin typeface="Calibri" panose="020F0502020204030204" pitchFamily="34" charset="0"/>
                            </a:endParaRP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xmlns:a14="http://schemas.microsoft.com/office/drawing/2010/main" xmlns="" val="10002"/>
                        </a:ext>
                      </a:extLst>
                    </a:tr>
                    <a:tr h="306375">
                      <a:tc vMerge="1"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r"/>
                            <a:r>
                              <a:rPr lang="en-US" sz="1600" b="1" dirty="0" smtClean="0">
                                <a:latin typeface="Calibri" panose="020F0502020204030204" pitchFamily="34" charset="0"/>
                              </a:rPr>
                              <a:t>No</a:t>
                            </a: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>
                                <a:latin typeface="Calibri" panose="020F0502020204030204" pitchFamily="34" charset="0"/>
                              </a:rPr>
                              <a:t>1</a:t>
                            </a:r>
                            <a:endParaRPr lang="en-US" sz="1600" dirty="0">
                              <a:latin typeface="Calibri" panose="020F0502020204030204" pitchFamily="34" charset="0"/>
                            </a:endParaRP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>
                                <a:latin typeface="Calibri" panose="020F0502020204030204" pitchFamily="34" charset="0"/>
                              </a:rPr>
                              <a:t>92</a:t>
                            </a:r>
                            <a:endParaRPr lang="en-US" sz="1600" dirty="0">
                              <a:latin typeface="Calibri" panose="020F0502020204030204" pitchFamily="34" charset="0"/>
                            </a:endParaRP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xmlns:a14="http://schemas.microsoft.com/office/drawing/2010/main" xmlns="" val="10003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sp>
          <p:nvSpPr>
            <p:cNvPr id="9" name="TextBox 8"/>
            <p:cNvSpPr txBox="1"/>
            <p:nvPr/>
          </p:nvSpPr>
          <p:spPr>
            <a:xfrm>
              <a:off x="1261873" y="2419350"/>
              <a:ext cx="2074796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C000"/>
                  </a:solidFill>
                  <a:latin typeface="Calibri" panose="020F0502020204030204" pitchFamily="34" charset="0"/>
                </a:rPr>
                <a:t>Cutoff 1</a:t>
              </a:r>
            </a:p>
            <a:p>
              <a:pPr algn="ctr"/>
              <a:r>
                <a:rPr lang="en-US" sz="1600" dirty="0">
                  <a:latin typeface="Calibri" panose="020F0502020204030204" pitchFamily="34" charset="0"/>
                </a:rPr>
                <a:t>If T4&lt;5, then disease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034404" y="4952363"/>
                  <a:ext cx="2529731" cy="5127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𝑇𝑃𝑅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18+14</m:t>
                                </m:r>
                              </m:e>
                            </m:d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=56.25%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404" y="4952363"/>
                  <a:ext cx="2529731" cy="51270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1146613" y="5659496"/>
                  <a:ext cx="2305311" cy="5127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𝐹𝑃𝑅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1+92</m:t>
                                </m:r>
                              </m:e>
                            </m:d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=1.08%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613" y="5659496"/>
                  <a:ext cx="2305311" cy="51270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4293083" y="2419350"/>
            <a:ext cx="2532937" cy="3733719"/>
            <a:chOff x="4293083" y="2419350"/>
            <a:chExt cx="2532937" cy="3733719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8" name="Content Placeholder 4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490257309"/>
                    </p:ext>
                  </p:extLst>
                </p:nvPr>
              </p:nvGraphicFramePr>
              <p:xfrm>
                <a:off x="4522154" y="3148647"/>
                <a:ext cx="2074796" cy="1341120"/>
              </p:xfrm>
              <a:graphic>
                <a:graphicData uri="http://schemas.openxmlformats.org/drawingml/2006/table">
                  <a:tbl>
                    <a:tblPr>
                      <a:tableStyleId>{5C22544A-7EE6-4342-B048-85BDC9FD1C3A}</a:tableStyleId>
                    </a:tblPr>
                    <a:tblGrid>
                      <a:gridCol w="27558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  <a:gridCol w="604277">
                        <a:extLst>
                          <a:ext uri="{9D8B030D-6E8A-4147-A177-3AD203B41FA5}">
                            <a16:colId xmlns:a16="http://schemas.microsoft.com/office/drawing/2014/main" val="20001"/>
                          </a:ext>
                        </a:extLst>
                      </a:gridCol>
                      <a:gridCol w="530511">
                        <a:extLst>
                          <a:ext uri="{9D8B030D-6E8A-4147-A177-3AD203B41FA5}">
                            <a16:colId xmlns:a16="http://schemas.microsoft.com/office/drawing/2014/main" val="20002"/>
                          </a:ext>
                        </a:extLst>
                      </a:gridCol>
                      <a:gridCol w="664428">
                        <a:extLst>
                          <a:ext uri="{9D8B030D-6E8A-4147-A177-3AD203B41FA5}">
                            <a16:colId xmlns:a16="http://schemas.microsoft.com/office/drawing/2014/main" val="20003"/>
                          </a:ext>
                        </a:extLst>
                      </a:gridCol>
                    </a:tblGrid>
                    <a:tr h="306375">
                      <a:tc>
                        <a:txBody>
                          <a:bodyPr/>
                          <a:lstStyle/>
                          <a:p>
                            <a:endParaRPr lang="en-US" sz="1600" dirty="0">
                              <a:latin typeface="Calibri" panose="020F0502020204030204" pitchFamily="34" charset="0"/>
                            </a:endParaRPr>
                          </a:p>
                        </a:txBody>
                        <a:tcPr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sz="1600" dirty="0">
                              <a:latin typeface="Calibri" panose="020F0502020204030204" pitchFamily="34" charset="0"/>
                            </a:endParaRPr>
                          </a:p>
                        </a:txBody>
                        <a:tcPr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 gridSpan="2"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b="1" dirty="0">
                                <a:latin typeface="Calibri" panose="020F0502020204030204" pitchFamily="34" charset="0"/>
                              </a:rPr>
                              <a:t>Predicted</a:t>
                            </a: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 hMerge="1"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306375">
                      <a:tc>
                        <a:txBody>
                          <a:bodyPr/>
                          <a:lstStyle/>
                          <a:p>
                            <a:endParaRPr lang="en-US" sz="1600">
                              <a:latin typeface="Calibri" panose="020F0502020204030204" pitchFamily="34" charset="0"/>
                            </a:endParaRPr>
                          </a:p>
                        </a:txBody>
                        <a:tcPr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sz="1600" dirty="0">
                              <a:latin typeface="Calibri" panose="020F0502020204030204" pitchFamily="34" charset="0"/>
                            </a:endParaRPr>
                          </a:p>
                        </a:txBody>
                        <a:tcPr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b="1" dirty="0">
                                <a:latin typeface="Calibri" panose="020F0502020204030204" pitchFamily="34" charset="0"/>
                              </a:rPr>
                              <a:t>Yes</a:t>
                            </a: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b="1" dirty="0">
                                <a:latin typeface="Calibri" panose="020F0502020204030204" pitchFamily="34" charset="0"/>
                              </a:rPr>
                              <a:t>No</a:t>
                            </a: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306375">
                      <a:tc rowSpan="2"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b="1" dirty="0">
                                <a:latin typeface="Calibri" panose="020F0502020204030204" pitchFamily="34" charset="0"/>
                              </a:rPr>
                              <a:t>Actual</a:t>
                            </a:r>
                          </a:p>
                        </a:txBody>
                        <a:tcPr vert="vert270"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r"/>
                            <a:r>
                              <a:rPr lang="en-US" sz="1600" b="1" dirty="0">
                                <a:latin typeface="Calibri" panose="020F0502020204030204" pitchFamily="34" charset="0"/>
                              </a:rPr>
                              <a:t>Yes</a:t>
                            </a: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>
                                <a:latin typeface="Calibri" panose="020F0502020204030204" pitchFamily="34" charset="0"/>
                              </a:rPr>
                              <a:t>25</a:t>
                            </a: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>
                                <a:latin typeface="Calibri" panose="020F0502020204030204" pitchFamily="34" charset="0"/>
                              </a:rPr>
                              <a:t>7</a:t>
                            </a: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  <a:tr h="306375">
                      <a:tc vMerge="1"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r"/>
                            <a:r>
                              <a:rPr lang="en-US" sz="1600" b="1" dirty="0">
                                <a:latin typeface="Calibri" panose="020F0502020204030204" pitchFamily="34" charset="0"/>
                              </a:rPr>
                              <a:t>No</a:t>
                            </a: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>
                                <a:latin typeface="Calibri" panose="020F0502020204030204" pitchFamily="34" charset="0"/>
                              </a:rPr>
                              <a:t>18</a:t>
                            </a: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>
                                <a:latin typeface="Calibri" panose="020F0502020204030204" pitchFamily="34" charset="0"/>
                              </a:rPr>
                              <a:t>75</a:t>
                            </a: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3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8" name="Content Placeholder 4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490257309"/>
                    </p:ext>
                  </p:extLst>
                </p:nvPr>
              </p:nvGraphicFramePr>
              <p:xfrm>
                <a:off x="4522154" y="3148647"/>
                <a:ext cx="2074796" cy="1341120"/>
              </p:xfrm>
              <a:graphic>
                <a:graphicData uri="http://schemas.openxmlformats.org/drawingml/2006/table">
                  <a:tbl>
                    <a:tblPr>
                      <a:tableStyleId>{5C22544A-7EE6-4342-B048-85BDC9FD1C3A}</a:tableStyleId>
                    </a:tblPr>
                    <a:tblGrid>
                      <a:gridCol w="275580">
                        <a:extLst>
                          <a:ext uri="{9D8B030D-6E8A-4147-A177-3AD203B41FA5}">
                            <a16:colId xmlns:a16="http://schemas.microsoft.com/office/drawing/2014/main" xmlns:a14="http://schemas.microsoft.com/office/drawing/2010/main" xmlns="" val="20000"/>
                          </a:ext>
                        </a:extLst>
                      </a:gridCol>
                      <a:gridCol w="604277">
                        <a:extLst>
                          <a:ext uri="{9D8B030D-6E8A-4147-A177-3AD203B41FA5}">
                            <a16:colId xmlns:a16="http://schemas.microsoft.com/office/drawing/2014/main" xmlns:a14="http://schemas.microsoft.com/office/drawing/2010/main" xmlns="" val="20001"/>
                          </a:ext>
                        </a:extLst>
                      </a:gridCol>
                      <a:gridCol w="530511">
                        <a:extLst>
                          <a:ext uri="{9D8B030D-6E8A-4147-A177-3AD203B41FA5}">
                            <a16:colId xmlns:a16="http://schemas.microsoft.com/office/drawing/2014/main" xmlns:a14="http://schemas.microsoft.com/office/drawing/2010/main" xmlns="" val="20002"/>
                          </a:ext>
                        </a:extLst>
                      </a:gridCol>
                      <a:gridCol w="664428">
                        <a:extLst>
                          <a:ext uri="{9D8B030D-6E8A-4147-A177-3AD203B41FA5}">
                            <a16:colId xmlns:a16="http://schemas.microsoft.com/office/drawing/2014/main" xmlns:a14="http://schemas.microsoft.com/office/drawing/2010/main" xmlns="" val="20003"/>
                          </a:ext>
                        </a:extLst>
                      </a:gridCol>
                    </a:tblGrid>
                    <a:tr h="306375">
                      <a:tc>
                        <a:txBody>
                          <a:bodyPr/>
                          <a:lstStyle/>
                          <a:p>
                            <a:endParaRPr lang="en-US" sz="1600" dirty="0">
                              <a:latin typeface="Calibri" panose="020F0502020204030204" pitchFamily="34" charset="0"/>
                            </a:endParaRPr>
                          </a:p>
                        </a:txBody>
                        <a:tcPr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sz="1600" dirty="0">
                              <a:latin typeface="Calibri" panose="020F0502020204030204" pitchFamily="34" charset="0"/>
                            </a:endParaRPr>
                          </a:p>
                        </a:txBody>
                        <a:tcPr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 gridSpan="2"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b="1" dirty="0" smtClean="0">
                                <a:latin typeface="Calibri" panose="020F0502020204030204" pitchFamily="34" charset="0"/>
                              </a:rPr>
                              <a:t>Predicted</a:t>
                            </a:r>
                            <a:endParaRPr lang="en-US" sz="1600" b="1" dirty="0">
                              <a:latin typeface="Calibri" panose="020F0502020204030204" pitchFamily="34" charset="0"/>
                            </a:endParaRP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 hMerge="1"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xmlns:a14="http://schemas.microsoft.com/office/drawing/2010/main" xmlns="" val="10000"/>
                        </a:ext>
                      </a:extLst>
                    </a:tr>
                    <a:tr h="306375">
                      <a:tc>
                        <a:txBody>
                          <a:bodyPr/>
                          <a:lstStyle/>
                          <a:p>
                            <a:endParaRPr lang="en-US" sz="1600">
                              <a:latin typeface="Calibri" panose="020F0502020204030204" pitchFamily="34" charset="0"/>
                            </a:endParaRPr>
                          </a:p>
                        </a:txBody>
                        <a:tcPr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sz="1600" dirty="0">
                              <a:latin typeface="Calibri" panose="020F0502020204030204" pitchFamily="34" charset="0"/>
                            </a:endParaRPr>
                          </a:p>
                        </a:txBody>
                        <a:tcPr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b="1" dirty="0" smtClean="0">
                                <a:latin typeface="Calibri" panose="020F0502020204030204" pitchFamily="34" charset="0"/>
                              </a:rPr>
                              <a:t>Yes</a:t>
                            </a:r>
                            <a:endParaRPr lang="en-US" sz="1600" b="1" dirty="0">
                              <a:latin typeface="Calibri" panose="020F0502020204030204" pitchFamily="34" charset="0"/>
                            </a:endParaRP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b="1" dirty="0" smtClean="0">
                                <a:latin typeface="Calibri" panose="020F0502020204030204" pitchFamily="34" charset="0"/>
                              </a:rPr>
                              <a:t>No</a:t>
                            </a:r>
                            <a:endParaRPr lang="en-US" sz="1600" b="1" dirty="0">
                              <a:latin typeface="Calibri" panose="020F0502020204030204" pitchFamily="34" charset="0"/>
                            </a:endParaRP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xmlns:a14="http://schemas.microsoft.com/office/drawing/2010/main" xmlns="" val="10001"/>
                        </a:ext>
                      </a:extLst>
                    </a:tr>
                    <a:tr h="306375">
                      <a:tc rowSpan="2"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b="1" dirty="0" smtClean="0">
                                <a:latin typeface="Calibri" panose="020F0502020204030204" pitchFamily="34" charset="0"/>
                              </a:rPr>
                              <a:t>Actual</a:t>
                            </a:r>
                            <a:endParaRPr lang="en-US" sz="1600" b="1" dirty="0">
                              <a:latin typeface="Calibri" panose="020F0502020204030204" pitchFamily="34" charset="0"/>
                            </a:endParaRPr>
                          </a:p>
                        </a:txBody>
                        <a:tcPr vert="vert270"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r"/>
                            <a:r>
                              <a:rPr lang="en-US" sz="1600" b="1" dirty="0" smtClean="0">
                                <a:latin typeface="Calibri" panose="020F0502020204030204" pitchFamily="34" charset="0"/>
                              </a:rPr>
                              <a:t>Yes</a:t>
                            </a:r>
                            <a:endParaRPr lang="en-US" sz="1600" b="1" dirty="0">
                              <a:latin typeface="Calibri" panose="020F0502020204030204" pitchFamily="34" charset="0"/>
                            </a:endParaRP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>
                                <a:latin typeface="Calibri" panose="020F0502020204030204" pitchFamily="34" charset="0"/>
                              </a:rPr>
                              <a:t>25</a:t>
                            </a:r>
                            <a:endParaRPr lang="en-US" sz="1600" dirty="0">
                              <a:latin typeface="Calibri" panose="020F0502020204030204" pitchFamily="34" charset="0"/>
                            </a:endParaRP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>
                                <a:latin typeface="Calibri" panose="020F0502020204030204" pitchFamily="34" charset="0"/>
                              </a:rPr>
                              <a:t>7</a:t>
                            </a:r>
                            <a:endParaRPr lang="en-US" sz="1600" dirty="0">
                              <a:latin typeface="Calibri" panose="020F0502020204030204" pitchFamily="34" charset="0"/>
                            </a:endParaRP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xmlns:a14="http://schemas.microsoft.com/office/drawing/2010/main" xmlns="" val="10002"/>
                        </a:ext>
                      </a:extLst>
                    </a:tr>
                    <a:tr h="306375">
                      <a:tc vMerge="1"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r"/>
                            <a:r>
                              <a:rPr lang="en-US" sz="1600" b="1" dirty="0" smtClean="0">
                                <a:latin typeface="Calibri" panose="020F0502020204030204" pitchFamily="34" charset="0"/>
                              </a:rPr>
                              <a:t>No</a:t>
                            </a: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>
                                <a:latin typeface="Calibri" panose="020F0502020204030204" pitchFamily="34" charset="0"/>
                              </a:rPr>
                              <a:t>18</a:t>
                            </a:r>
                            <a:endParaRPr lang="en-US" sz="1600" dirty="0">
                              <a:latin typeface="Calibri" panose="020F0502020204030204" pitchFamily="34" charset="0"/>
                            </a:endParaRP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>
                                <a:latin typeface="Calibri" panose="020F0502020204030204" pitchFamily="34" charset="0"/>
                              </a:rPr>
                              <a:t>75</a:t>
                            </a:r>
                            <a:endParaRPr lang="en-US" sz="1600" dirty="0">
                              <a:latin typeface="Calibri" panose="020F0502020204030204" pitchFamily="34" charset="0"/>
                            </a:endParaRP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xmlns:a14="http://schemas.microsoft.com/office/drawing/2010/main" xmlns="" val="10003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sp>
          <p:nvSpPr>
            <p:cNvPr id="11" name="TextBox 10"/>
            <p:cNvSpPr txBox="1"/>
            <p:nvPr/>
          </p:nvSpPr>
          <p:spPr>
            <a:xfrm>
              <a:off x="4522154" y="2419350"/>
              <a:ext cx="2074796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C000"/>
                  </a:solidFill>
                  <a:latin typeface="Calibri" panose="020F0502020204030204" pitchFamily="34" charset="0"/>
                </a:rPr>
                <a:t>Cutoff 2</a:t>
              </a:r>
            </a:p>
            <a:p>
              <a:pPr algn="ctr"/>
              <a:r>
                <a:rPr lang="en-US" sz="1600" dirty="0">
                  <a:latin typeface="Calibri" panose="020F0502020204030204" pitchFamily="34" charset="0"/>
                </a:rPr>
                <a:t>If T4&lt;7, then disease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351593" y="4952363"/>
                  <a:ext cx="2415918" cy="5127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𝑇𝑃𝑅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25+7</m:t>
                                </m:r>
                              </m:e>
                            </m:d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=78.13%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1593" y="4952363"/>
                  <a:ext cx="2415918" cy="51270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293083" y="5640365"/>
                  <a:ext cx="2532937" cy="5127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𝐹𝑃𝑅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18+75</m:t>
                                </m:r>
                              </m:e>
                            </m:d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=19.35%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3083" y="5640365"/>
                  <a:ext cx="2532937" cy="51270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7553365" y="2419350"/>
            <a:ext cx="2532937" cy="3752850"/>
            <a:chOff x="7553365" y="2419350"/>
            <a:chExt cx="2532937" cy="375285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7" name="Content Placeholder 4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137150242"/>
                    </p:ext>
                  </p:extLst>
                </p:nvPr>
              </p:nvGraphicFramePr>
              <p:xfrm>
                <a:off x="7782436" y="3148647"/>
                <a:ext cx="2074796" cy="1341120"/>
              </p:xfrm>
              <a:graphic>
                <a:graphicData uri="http://schemas.openxmlformats.org/drawingml/2006/table">
                  <a:tbl>
                    <a:tblPr>
                      <a:tableStyleId>{5C22544A-7EE6-4342-B048-85BDC9FD1C3A}</a:tableStyleId>
                    </a:tblPr>
                    <a:tblGrid>
                      <a:gridCol w="27558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  <a:gridCol w="604277">
                        <a:extLst>
                          <a:ext uri="{9D8B030D-6E8A-4147-A177-3AD203B41FA5}">
                            <a16:colId xmlns:a16="http://schemas.microsoft.com/office/drawing/2014/main" val="20001"/>
                          </a:ext>
                        </a:extLst>
                      </a:gridCol>
                      <a:gridCol w="530511">
                        <a:extLst>
                          <a:ext uri="{9D8B030D-6E8A-4147-A177-3AD203B41FA5}">
                            <a16:colId xmlns:a16="http://schemas.microsoft.com/office/drawing/2014/main" val="20002"/>
                          </a:ext>
                        </a:extLst>
                      </a:gridCol>
                      <a:gridCol w="664428">
                        <a:extLst>
                          <a:ext uri="{9D8B030D-6E8A-4147-A177-3AD203B41FA5}">
                            <a16:colId xmlns:a16="http://schemas.microsoft.com/office/drawing/2014/main" val="20003"/>
                          </a:ext>
                        </a:extLst>
                      </a:gridCol>
                    </a:tblGrid>
                    <a:tr h="306375">
                      <a:tc>
                        <a:txBody>
                          <a:bodyPr/>
                          <a:lstStyle/>
                          <a:p>
                            <a:endParaRPr lang="en-US" sz="1600" dirty="0">
                              <a:latin typeface="Calibri" panose="020F0502020204030204" pitchFamily="34" charset="0"/>
                            </a:endParaRPr>
                          </a:p>
                        </a:txBody>
                        <a:tcPr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sz="1600" dirty="0">
                              <a:latin typeface="Calibri" panose="020F0502020204030204" pitchFamily="34" charset="0"/>
                            </a:endParaRPr>
                          </a:p>
                        </a:txBody>
                        <a:tcPr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 gridSpan="2"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b="1" dirty="0">
                                <a:latin typeface="Calibri" panose="020F0502020204030204" pitchFamily="34" charset="0"/>
                              </a:rPr>
                              <a:t>Predicted</a:t>
                            </a: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 hMerge="1"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306375">
                      <a:tc>
                        <a:txBody>
                          <a:bodyPr/>
                          <a:lstStyle/>
                          <a:p>
                            <a:endParaRPr lang="en-US" sz="1600">
                              <a:latin typeface="Calibri" panose="020F0502020204030204" pitchFamily="34" charset="0"/>
                            </a:endParaRPr>
                          </a:p>
                        </a:txBody>
                        <a:tcPr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sz="1600" dirty="0">
                              <a:latin typeface="Calibri" panose="020F0502020204030204" pitchFamily="34" charset="0"/>
                            </a:endParaRPr>
                          </a:p>
                        </a:txBody>
                        <a:tcPr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b="1" dirty="0">
                                <a:latin typeface="Calibri" panose="020F0502020204030204" pitchFamily="34" charset="0"/>
                              </a:rPr>
                              <a:t>Yes</a:t>
                            </a: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b="1" dirty="0">
                                <a:latin typeface="Calibri" panose="020F0502020204030204" pitchFamily="34" charset="0"/>
                              </a:rPr>
                              <a:t>No</a:t>
                            </a: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306375">
                      <a:tc rowSpan="2"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b="1" dirty="0">
                                <a:latin typeface="Calibri" panose="020F0502020204030204" pitchFamily="34" charset="0"/>
                              </a:rPr>
                              <a:t>Actual</a:t>
                            </a:r>
                          </a:p>
                        </a:txBody>
                        <a:tcPr vert="vert270"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r"/>
                            <a:r>
                              <a:rPr lang="en-US" sz="1600" b="1" dirty="0">
                                <a:latin typeface="Calibri" panose="020F0502020204030204" pitchFamily="34" charset="0"/>
                              </a:rPr>
                              <a:t>Yes</a:t>
                            </a: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>
                                <a:latin typeface="Calibri" panose="020F0502020204030204" pitchFamily="34" charset="0"/>
                              </a:rPr>
                              <a:t>29</a:t>
                            </a: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>
                                <a:latin typeface="Calibri" panose="020F0502020204030204" pitchFamily="34" charset="0"/>
                              </a:rPr>
                              <a:t>3</a:t>
                            </a: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  <a:tr h="306375">
                      <a:tc vMerge="1"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r"/>
                            <a:r>
                              <a:rPr lang="en-US" sz="1600" b="1" dirty="0">
                                <a:latin typeface="Calibri" panose="020F0502020204030204" pitchFamily="34" charset="0"/>
                              </a:rPr>
                              <a:t>No</a:t>
                            </a: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>
                                <a:latin typeface="Calibri" panose="020F0502020204030204" pitchFamily="34" charset="0"/>
                              </a:rPr>
                              <a:t>54</a:t>
                            </a: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>
                                <a:latin typeface="Calibri" panose="020F0502020204030204" pitchFamily="34" charset="0"/>
                              </a:rPr>
                              <a:t>39</a:t>
                            </a: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3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7" name="Content Placeholder 4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137150242"/>
                    </p:ext>
                  </p:extLst>
                </p:nvPr>
              </p:nvGraphicFramePr>
              <p:xfrm>
                <a:off x="7782436" y="3148647"/>
                <a:ext cx="2074796" cy="1341120"/>
              </p:xfrm>
              <a:graphic>
                <a:graphicData uri="http://schemas.openxmlformats.org/drawingml/2006/table">
                  <a:tbl>
                    <a:tblPr>
                      <a:tableStyleId>{5C22544A-7EE6-4342-B048-85BDC9FD1C3A}</a:tableStyleId>
                    </a:tblPr>
                    <a:tblGrid>
                      <a:gridCol w="275580">
                        <a:extLst>
                          <a:ext uri="{9D8B030D-6E8A-4147-A177-3AD203B41FA5}">
                            <a16:colId xmlns:a16="http://schemas.microsoft.com/office/drawing/2014/main" xmlns:a14="http://schemas.microsoft.com/office/drawing/2010/main" xmlns="" val="20000"/>
                          </a:ext>
                        </a:extLst>
                      </a:gridCol>
                      <a:gridCol w="604277">
                        <a:extLst>
                          <a:ext uri="{9D8B030D-6E8A-4147-A177-3AD203B41FA5}">
                            <a16:colId xmlns:a16="http://schemas.microsoft.com/office/drawing/2014/main" xmlns:a14="http://schemas.microsoft.com/office/drawing/2010/main" xmlns="" val="20001"/>
                          </a:ext>
                        </a:extLst>
                      </a:gridCol>
                      <a:gridCol w="530511">
                        <a:extLst>
                          <a:ext uri="{9D8B030D-6E8A-4147-A177-3AD203B41FA5}">
                            <a16:colId xmlns:a16="http://schemas.microsoft.com/office/drawing/2014/main" xmlns:a14="http://schemas.microsoft.com/office/drawing/2010/main" xmlns="" val="20002"/>
                          </a:ext>
                        </a:extLst>
                      </a:gridCol>
                      <a:gridCol w="664428">
                        <a:extLst>
                          <a:ext uri="{9D8B030D-6E8A-4147-A177-3AD203B41FA5}">
                            <a16:colId xmlns:a16="http://schemas.microsoft.com/office/drawing/2014/main" xmlns:a14="http://schemas.microsoft.com/office/drawing/2010/main" xmlns="" val="20003"/>
                          </a:ext>
                        </a:extLst>
                      </a:gridCol>
                    </a:tblGrid>
                    <a:tr h="306375">
                      <a:tc>
                        <a:txBody>
                          <a:bodyPr/>
                          <a:lstStyle/>
                          <a:p>
                            <a:endParaRPr lang="en-US" sz="1600" dirty="0">
                              <a:latin typeface="Calibri" panose="020F0502020204030204" pitchFamily="34" charset="0"/>
                            </a:endParaRPr>
                          </a:p>
                        </a:txBody>
                        <a:tcPr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sz="1600" dirty="0">
                              <a:latin typeface="Calibri" panose="020F0502020204030204" pitchFamily="34" charset="0"/>
                            </a:endParaRPr>
                          </a:p>
                        </a:txBody>
                        <a:tcPr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 gridSpan="2"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b="1" dirty="0" smtClean="0">
                                <a:latin typeface="Calibri" panose="020F0502020204030204" pitchFamily="34" charset="0"/>
                              </a:rPr>
                              <a:t>Predicted</a:t>
                            </a:r>
                            <a:endParaRPr lang="en-US" sz="1600" b="1" dirty="0">
                              <a:latin typeface="Calibri" panose="020F0502020204030204" pitchFamily="34" charset="0"/>
                            </a:endParaRP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 hMerge="1"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xmlns:a14="http://schemas.microsoft.com/office/drawing/2010/main" xmlns="" val="10000"/>
                        </a:ext>
                      </a:extLst>
                    </a:tr>
                    <a:tr h="306375">
                      <a:tc>
                        <a:txBody>
                          <a:bodyPr/>
                          <a:lstStyle/>
                          <a:p>
                            <a:endParaRPr lang="en-US" sz="1600">
                              <a:latin typeface="Calibri" panose="020F0502020204030204" pitchFamily="34" charset="0"/>
                            </a:endParaRPr>
                          </a:p>
                        </a:txBody>
                        <a:tcPr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sz="1600" dirty="0">
                              <a:latin typeface="Calibri" panose="020F0502020204030204" pitchFamily="34" charset="0"/>
                            </a:endParaRPr>
                          </a:p>
                        </a:txBody>
                        <a:tcPr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b="1" dirty="0" smtClean="0">
                                <a:latin typeface="Calibri" panose="020F0502020204030204" pitchFamily="34" charset="0"/>
                              </a:rPr>
                              <a:t>Yes</a:t>
                            </a:r>
                            <a:endParaRPr lang="en-US" sz="1600" b="1" dirty="0">
                              <a:latin typeface="Calibri" panose="020F0502020204030204" pitchFamily="34" charset="0"/>
                            </a:endParaRP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b="1" dirty="0" smtClean="0">
                                <a:latin typeface="Calibri" panose="020F0502020204030204" pitchFamily="34" charset="0"/>
                              </a:rPr>
                              <a:t>No</a:t>
                            </a:r>
                            <a:endParaRPr lang="en-US" sz="1600" b="1" dirty="0">
                              <a:latin typeface="Calibri" panose="020F0502020204030204" pitchFamily="34" charset="0"/>
                            </a:endParaRP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xmlns:a14="http://schemas.microsoft.com/office/drawing/2010/main" xmlns="" val="10001"/>
                        </a:ext>
                      </a:extLst>
                    </a:tr>
                    <a:tr h="306375">
                      <a:tc rowSpan="2"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b="1" dirty="0" smtClean="0">
                                <a:latin typeface="Calibri" panose="020F0502020204030204" pitchFamily="34" charset="0"/>
                              </a:rPr>
                              <a:t>Actual</a:t>
                            </a:r>
                            <a:endParaRPr lang="en-US" sz="1600" b="1" dirty="0">
                              <a:latin typeface="Calibri" panose="020F0502020204030204" pitchFamily="34" charset="0"/>
                            </a:endParaRPr>
                          </a:p>
                        </a:txBody>
                        <a:tcPr vert="vert270"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r"/>
                            <a:r>
                              <a:rPr lang="en-US" sz="1600" b="1" dirty="0" smtClean="0">
                                <a:latin typeface="Calibri" panose="020F0502020204030204" pitchFamily="34" charset="0"/>
                              </a:rPr>
                              <a:t>Yes</a:t>
                            </a:r>
                            <a:endParaRPr lang="en-US" sz="1600" b="1" dirty="0">
                              <a:latin typeface="Calibri" panose="020F0502020204030204" pitchFamily="34" charset="0"/>
                            </a:endParaRP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>
                                <a:latin typeface="Calibri" panose="020F0502020204030204" pitchFamily="34" charset="0"/>
                              </a:rPr>
                              <a:t>29</a:t>
                            </a:r>
                            <a:endParaRPr lang="en-US" sz="1600" dirty="0">
                              <a:latin typeface="Calibri" panose="020F0502020204030204" pitchFamily="34" charset="0"/>
                            </a:endParaRP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>
                                <a:latin typeface="Calibri" panose="020F0502020204030204" pitchFamily="34" charset="0"/>
                              </a:rPr>
                              <a:t>3</a:t>
                            </a:r>
                            <a:endParaRPr lang="en-US" sz="1600" dirty="0">
                              <a:latin typeface="Calibri" panose="020F0502020204030204" pitchFamily="34" charset="0"/>
                            </a:endParaRP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xmlns:a14="http://schemas.microsoft.com/office/drawing/2010/main" xmlns="" val="10002"/>
                        </a:ext>
                      </a:extLst>
                    </a:tr>
                    <a:tr h="306375">
                      <a:tc vMerge="1"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r"/>
                            <a:r>
                              <a:rPr lang="en-US" sz="1600" b="1" dirty="0" smtClean="0">
                                <a:latin typeface="Calibri" panose="020F0502020204030204" pitchFamily="34" charset="0"/>
                              </a:rPr>
                              <a:t>No</a:t>
                            </a: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>
                                <a:latin typeface="Calibri" panose="020F0502020204030204" pitchFamily="34" charset="0"/>
                              </a:rPr>
                              <a:t>54</a:t>
                            </a:r>
                            <a:endParaRPr lang="en-US" sz="1600" dirty="0">
                              <a:latin typeface="Calibri" panose="020F0502020204030204" pitchFamily="34" charset="0"/>
                            </a:endParaRP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>
                                <a:latin typeface="Calibri" panose="020F0502020204030204" pitchFamily="34" charset="0"/>
                              </a:rPr>
                              <a:t>39</a:t>
                            </a:r>
                            <a:endParaRPr lang="en-US" sz="1600" dirty="0">
                              <a:latin typeface="Calibri" panose="020F0502020204030204" pitchFamily="34" charset="0"/>
                            </a:endParaRP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xmlns:a14="http://schemas.microsoft.com/office/drawing/2010/main" xmlns="" val="10003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sp>
          <p:nvSpPr>
            <p:cNvPr id="10" name="TextBox 9"/>
            <p:cNvSpPr txBox="1"/>
            <p:nvPr/>
          </p:nvSpPr>
          <p:spPr>
            <a:xfrm>
              <a:off x="7782436" y="2419350"/>
              <a:ext cx="2074796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C000"/>
                  </a:solidFill>
                  <a:latin typeface="Calibri" panose="020F0502020204030204" pitchFamily="34" charset="0"/>
                </a:rPr>
                <a:t>Cutoff 3</a:t>
              </a:r>
            </a:p>
            <a:p>
              <a:pPr algn="ctr"/>
              <a:r>
                <a:rPr lang="en-US" sz="1600" dirty="0">
                  <a:latin typeface="Calibri" panose="020F0502020204030204" pitchFamily="34" charset="0"/>
                </a:rPr>
                <a:t>If T4&lt;9, then disease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7611875" y="4952363"/>
                  <a:ext cx="2415918" cy="5127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𝑇𝑃𝑅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29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29+3</m:t>
                                </m:r>
                              </m:e>
                            </m:d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=90.63%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1875" y="4952363"/>
                  <a:ext cx="2415918" cy="51270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553365" y="5659496"/>
                  <a:ext cx="2532937" cy="5127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𝐹𝑃𝑅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54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54+39</m:t>
                                </m:r>
                              </m:e>
                            </m:d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=58.06%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3365" y="5659496"/>
                  <a:ext cx="2532937" cy="51270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095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47</a:t>
            </a:fld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034404" y="2419350"/>
            <a:ext cx="2417520" cy="3752850"/>
            <a:chOff x="1034404" y="2419350"/>
            <a:chExt cx="2417520" cy="375285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" name="Content Placeholder 4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832169954"/>
                    </p:ext>
                  </p:extLst>
                </p:nvPr>
              </p:nvGraphicFramePr>
              <p:xfrm>
                <a:off x="1261872" y="3148647"/>
                <a:ext cx="2074796" cy="1341120"/>
              </p:xfrm>
              <a:graphic>
                <a:graphicData uri="http://schemas.openxmlformats.org/drawingml/2006/table">
                  <a:tbl>
                    <a:tblPr>
                      <a:tableStyleId>{5C22544A-7EE6-4342-B048-85BDC9FD1C3A}</a:tableStyleId>
                    </a:tblPr>
                    <a:tblGrid>
                      <a:gridCol w="27558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  <a:gridCol w="604277">
                        <a:extLst>
                          <a:ext uri="{9D8B030D-6E8A-4147-A177-3AD203B41FA5}">
                            <a16:colId xmlns:a16="http://schemas.microsoft.com/office/drawing/2014/main" val="20001"/>
                          </a:ext>
                        </a:extLst>
                      </a:gridCol>
                      <a:gridCol w="530511">
                        <a:extLst>
                          <a:ext uri="{9D8B030D-6E8A-4147-A177-3AD203B41FA5}">
                            <a16:colId xmlns:a16="http://schemas.microsoft.com/office/drawing/2014/main" val="20002"/>
                          </a:ext>
                        </a:extLst>
                      </a:gridCol>
                      <a:gridCol w="664428">
                        <a:extLst>
                          <a:ext uri="{9D8B030D-6E8A-4147-A177-3AD203B41FA5}">
                            <a16:colId xmlns:a16="http://schemas.microsoft.com/office/drawing/2014/main" val="20003"/>
                          </a:ext>
                        </a:extLst>
                      </a:gridCol>
                    </a:tblGrid>
                    <a:tr h="306375">
                      <a:tc>
                        <a:txBody>
                          <a:bodyPr/>
                          <a:lstStyle/>
                          <a:p>
                            <a:endParaRPr lang="en-US" sz="1600" dirty="0">
                              <a:latin typeface="Calibri" panose="020F0502020204030204" pitchFamily="34" charset="0"/>
                            </a:endParaRPr>
                          </a:p>
                        </a:txBody>
                        <a:tcPr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sz="1600" dirty="0">
                              <a:latin typeface="Calibri" panose="020F0502020204030204" pitchFamily="34" charset="0"/>
                            </a:endParaRPr>
                          </a:p>
                        </a:txBody>
                        <a:tcPr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 gridSpan="2"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b="1" dirty="0">
                                <a:latin typeface="Calibri" panose="020F0502020204030204" pitchFamily="34" charset="0"/>
                              </a:rPr>
                              <a:t>Predicted</a:t>
                            </a: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 hMerge="1"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306375">
                      <a:tc>
                        <a:txBody>
                          <a:bodyPr/>
                          <a:lstStyle/>
                          <a:p>
                            <a:endParaRPr lang="en-US" sz="1600">
                              <a:latin typeface="Calibri" panose="020F0502020204030204" pitchFamily="34" charset="0"/>
                            </a:endParaRPr>
                          </a:p>
                        </a:txBody>
                        <a:tcPr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sz="1600" dirty="0">
                              <a:latin typeface="Calibri" panose="020F0502020204030204" pitchFamily="34" charset="0"/>
                            </a:endParaRPr>
                          </a:p>
                        </a:txBody>
                        <a:tcPr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b="1" dirty="0">
                                <a:latin typeface="Calibri" panose="020F0502020204030204" pitchFamily="34" charset="0"/>
                              </a:rPr>
                              <a:t>Yes</a:t>
                            </a: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b="1" dirty="0">
                                <a:latin typeface="Calibri" panose="020F0502020204030204" pitchFamily="34" charset="0"/>
                              </a:rPr>
                              <a:t>No</a:t>
                            </a: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306375">
                      <a:tc rowSpan="2"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b="1" dirty="0">
                                <a:latin typeface="Calibri" panose="020F0502020204030204" pitchFamily="34" charset="0"/>
                              </a:rPr>
                              <a:t>Actual</a:t>
                            </a:r>
                          </a:p>
                        </a:txBody>
                        <a:tcPr vert="vert270"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r"/>
                            <a:r>
                              <a:rPr lang="en-US" sz="1600" b="1" dirty="0">
                                <a:latin typeface="Calibri" panose="020F0502020204030204" pitchFamily="34" charset="0"/>
                              </a:rPr>
                              <a:t>Yes</a:t>
                            </a: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>
                                <a:latin typeface="Calibri" panose="020F0502020204030204" pitchFamily="34" charset="0"/>
                              </a:rPr>
                              <a:t>0</a:t>
                            </a: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>
                                <a:latin typeface="Calibri" panose="020F0502020204030204" pitchFamily="34" charset="0"/>
                              </a:rPr>
                              <a:t>32</a:t>
                            </a: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  <a:tr h="306375">
                      <a:tc vMerge="1"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r"/>
                            <a:r>
                              <a:rPr lang="en-US" sz="1600" b="1" dirty="0">
                                <a:latin typeface="Calibri" panose="020F0502020204030204" pitchFamily="34" charset="0"/>
                              </a:rPr>
                              <a:t>No</a:t>
                            </a: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>
                                <a:latin typeface="Calibri" panose="020F0502020204030204" pitchFamily="34" charset="0"/>
                              </a:rPr>
                              <a:t>0</a:t>
                            </a: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>
                                <a:latin typeface="Calibri" panose="020F0502020204030204" pitchFamily="34" charset="0"/>
                              </a:rPr>
                              <a:t>93</a:t>
                            </a: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3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5" name="Content Placeholder 4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832169954"/>
                    </p:ext>
                  </p:extLst>
                </p:nvPr>
              </p:nvGraphicFramePr>
              <p:xfrm>
                <a:off x="1261872" y="3148647"/>
                <a:ext cx="2074796" cy="1341120"/>
              </p:xfrm>
              <a:graphic>
                <a:graphicData uri="http://schemas.openxmlformats.org/drawingml/2006/table">
                  <a:tbl>
                    <a:tblPr>
                      <a:tableStyleId>{5C22544A-7EE6-4342-B048-85BDC9FD1C3A}</a:tableStyleId>
                    </a:tblPr>
                    <a:tblGrid>
                      <a:gridCol w="275580">
                        <a:extLst>
                          <a:ext uri="{9D8B030D-6E8A-4147-A177-3AD203B41FA5}">
                            <a16:colId xmlns:a16="http://schemas.microsoft.com/office/drawing/2014/main" xmlns:a14="http://schemas.microsoft.com/office/drawing/2010/main" xmlns="" val="20000"/>
                          </a:ext>
                        </a:extLst>
                      </a:gridCol>
                      <a:gridCol w="604277">
                        <a:extLst>
                          <a:ext uri="{9D8B030D-6E8A-4147-A177-3AD203B41FA5}">
                            <a16:colId xmlns:a16="http://schemas.microsoft.com/office/drawing/2014/main" xmlns:a14="http://schemas.microsoft.com/office/drawing/2010/main" xmlns="" val="20001"/>
                          </a:ext>
                        </a:extLst>
                      </a:gridCol>
                      <a:gridCol w="530511">
                        <a:extLst>
                          <a:ext uri="{9D8B030D-6E8A-4147-A177-3AD203B41FA5}">
                            <a16:colId xmlns:a16="http://schemas.microsoft.com/office/drawing/2014/main" xmlns:a14="http://schemas.microsoft.com/office/drawing/2010/main" xmlns="" val="20002"/>
                          </a:ext>
                        </a:extLst>
                      </a:gridCol>
                      <a:gridCol w="664428">
                        <a:extLst>
                          <a:ext uri="{9D8B030D-6E8A-4147-A177-3AD203B41FA5}">
                            <a16:colId xmlns:a16="http://schemas.microsoft.com/office/drawing/2014/main" xmlns:a14="http://schemas.microsoft.com/office/drawing/2010/main" xmlns="" val="20003"/>
                          </a:ext>
                        </a:extLst>
                      </a:gridCol>
                    </a:tblGrid>
                    <a:tr h="306375">
                      <a:tc>
                        <a:txBody>
                          <a:bodyPr/>
                          <a:lstStyle/>
                          <a:p>
                            <a:endParaRPr lang="en-US" sz="1600" dirty="0">
                              <a:latin typeface="Calibri" panose="020F0502020204030204" pitchFamily="34" charset="0"/>
                            </a:endParaRPr>
                          </a:p>
                        </a:txBody>
                        <a:tcPr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sz="1600" dirty="0">
                              <a:latin typeface="Calibri" panose="020F0502020204030204" pitchFamily="34" charset="0"/>
                            </a:endParaRPr>
                          </a:p>
                        </a:txBody>
                        <a:tcPr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 gridSpan="2"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b="1" dirty="0" smtClean="0">
                                <a:latin typeface="Calibri" panose="020F0502020204030204" pitchFamily="34" charset="0"/>
                              </a:rPr>
                              <a:t>Predicted</a:t>
                            </a:r>
                            <a:endParaRPr lang="en-US" sz="1600" b="1" dirty="0">
                              <a:latin typeface="Calibri" panose="020F0502020204030204" pitchFamily="34" charset="0"/>
                            </a:endParaRP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 hMerge="1"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xmlns:a14="http://schemas.microsoft.com/office/drawing/2010/main" xmlns="" val="10000"/>
                        </a:ext>
                      </a:extLst>
                    </a:tr>
                    <a:tr h="306375">
                      <a:tc>
                        <a:txBody>
                          <a:bodyPr/>
                          <a:lstStyle/>
                          <a:p>
                            <a:endParaRPr lang="en-US" sz="1600">
                              <a:latin typeface="Calibri" panose="020F0502020204030204" pitchFamily="34" charset="0"/>
                            </a:endParaRPr>
                          </a:p>
                        </a:txBody>
                        <a:tcPr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sz="1600" dirty="0">
                              <a:latin typeface="Calibri" panose="020F0502020204030204" pitchFamily="34" charset="0"/>
                            </a:endParaRPr>
                          </a:p>
                        </a:txBody>
                        <a:tcPr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b="1" dirty="0" smtClean="0">
                                <a:latin typeface="Calibri" panose="020F0502020204030204" pitchFamily="34" charset="0"/>
                              </a:rPr>
                              <a:t>Yes</a:t>
                            </a:r>
                            <a:endParaRPr lang="en-US" sz="1600" b="1" dirty="0">
                              <a:latin typeface="Calibri" panose="020F0502020204030204" pitchFamily="34" charset="0"/>
                            </a:endParaRP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b="1" dirty="0" smtClean="0">
                                <a:latin typeface="Calibri" panose="020F0502020204030204" pitchFamily="34" charset="0"/>
                              </a:rPr>
                              <a:t>No</a:t>
                            </a:r>
                            <a:endParaRPr lang="en-US" sz="1600" b="1" dirty="0">
                              <a:latin typeface="Calibri" panose="020F0502020204030204" pitchFamily="34" charset="0"/>
                            </a:endParaRP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xmlns:a14="http://schemas.microsoft.com/office/drawing/2010/main" xmlns="" val="10001"/>
                        </a:ext>
                      </a:extLst>
                    </a:tr>
                    <a:tr h="306375">
                      <a:tc rowSpan="2"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b="1" dirty="0" smtClean="0">
                                <a:latin typeface="Calibri" panose="020F0502020204030204" pitchFamily="34" charset="0"/>
                              </a:rPr>
                              <a:t>Actual</a:t>
                            </a:r>
                            <a:endParaRPr lang="en-US" sz="1600" b="1" dirty="0">
                              <a:latin typeface="Calibri" panose="020F0502020204030204" pitchFamily="34" charset="0"/>
                            </a:endParaRPr>
                          </a:p>
                        </a:txBody>
                        <a:tcPr vert="vert270"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r"/>
                            <a:r>
                              <a:rPr lang="en-US" sz="1600" b="1" dirty="0" smtClean="0">
                                <a:latin typeface="Calibri" panose="020F0502020204030204" pitchFamily="34" charset="0"/>
                              </a:rPr>
                              <a:t>Yes</a:t>
                            </a:r>
                            <a:endParaRPr lang="en-US" sz="1600" b="1" dirty="0">
                              <a:latin typeface="Calibri" panose="020F0502020204030204" pitchFamily="34" charset="0"/>
                            </a:endParaRP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>
                                <a:latin typeface="Calibri" panose="020F0502020204030204" pitchFamily="34" charset="0"/>
                              </a:rPr>
                              <a:t>0</a:t>
                            </a:r>
                            <a:endParaRPr lang="en-US" sz="1600" dirty="0">
                              <a:latin typeface="Calibri" panose="020F0502020204030204" pitchFamily="34" charset="0"/>
                            </a:endParaRP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>
                                <a:latin typeface="Calibri" panose="020F0502020204030204" pitchFamily="34" charset="0"/>
                              </a:rPr>
                              <a:t>32</a:t>
                            </a:r>
                            <a:endParaRPr lang="en-US" sz="1600" dirty="0">
                              <a:latin typeface="Calibri" panose="020F0502020204030204" pitchFamily="34" charset="0"/>
                            </a:endParaRP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xmlns:a14="http://schemas.microsoft.com/office/drawing/2010/main" xmlns="" val="10002"/>
                        </a:ext>
                      </a:extLst>
                    </a:tr>
                    <a:tr h="306375">
                      <a:tc vMerge="1"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r"/>
                            <a:r>
                              <a:rPr lang="en-US" sz="1600" b="1" dirty="0" smtClean="0">
                                <a:latin typeface="Calibri" panose="020F0502020204030204" pitchFamily="34" charset="0"/>
                              </a:rPr>
                              <a:t>No</a:t>
                            </a: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>
                                <a:latin typeface="Calibri" panose="020F0502020204030204" pitchFamily="34" charset="0"/>
                              </a:rPr>
                              <a:t>0</a:t>
                            </a:r>
                            <a:endParaRPr lang="en-US" sz="1600" dirty="0">
                              <a:latin typeface="Calibri" panose="020F0502020204030204" pitchFamily="34" charset="0"/>
                            </a:endParaRP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>
                                <a:latin typeface="Calibri" panose="020F0502020204030204" pitchFamily="34" charset="0"/>
                              </a:rPr>
                              <a:t>93</a:t>
                            </a:r>
                            <a:endParaRPr lang="en-US" sz="1600" dirty="0">
                              <a:latin typeface="Calibri" panose="020F0502020204030204" pitchFamily="34" charset="0"/>
                            </a:endParaRP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xmlns:a14="http://schemas.microsoft.com/office/drawing/2010/main" xmlns="" val="10003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sp>
          <p:nvSpPr>
            <p:cNvPr id="9" name="TextBox 8"/>
            <p:cNvSpPr txBox="1"/>
            <p:nvPr/>
          </p:nvSpPr>
          <p:spPr>
            <a:xfrm>
              <a:off x="1261873" y="2419350"/>
              <a:ext cx="2074796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C000"/>
                  </a:solidFill>
                  <a:latin typeface="Calibri" panose="020F0502020204030204" pitchFamily="34" charset="0"/>
                </a:rPr>
                <a:t>Cutoff 0</a:t>
              </a:r>
            </a:p>
            <a:p>
              <a:pPr algn="ctr"/>
              <a:r>
                <a:rPr lang="en-US" sz="1600" dirty="0">
                  <a:latin typeface="Calibri" panose="020F0502020204030204" pitchFamily="34" charset="0"/>
                </a:rPr>
                <a:t>If T4&lt;0, then disease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034404" y="4952363"/>
                  <a:ext cx="2302105" cy="5127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𝑇𝑃𝑅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0+32</m:t>
                                </m:r>
                              </m:e>
                            </m:d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=0.00%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404" y="4952363"/>
                  <a:ext cx="2302105" cy="51270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1146613" y="5659496"/>
                  <a:ext cx="2305311" cy="5127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𝐹𝑃𝑅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0+93</m:t>
                                </m:r>
                              </m:e>
                            </m:d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=0.00%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613" y="5659496"/>
                  <a:ext cx="2305311" cy="51270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7553365" y="2419350"/>
            <a:ext cx="2588241" cy="3752850"/>
            <a:chOff x="7553365" y="2419350"/>
            <a:chExt cx="2588241" cy="375285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7" name="Content Placeholder 4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502084596"/>
                    </p:ext>
                  </p:extLst>
                </p:nvPr>
              </p:nvGraphicFramePr>
              <p:xfrm>
                <a:off x="7782436" y="3148647"/>
                <a:ext cx="2074796" cy="1341120"/>
              </p:xfrm>
              <a:graphic>
                <a:graphicData uri="http://schemas.openxmlformats.org/drawingml/2006/table">
                  <a:tbl>
                    <a:tblPr>
                      <a:tableStyleId>{5C22544A-7EE6-4342-B048-85BDC9FD1C3A}</a:tableStyleId>
                    </a:tblPr>
                    <a:tblGrid>
                      <a:gridCol w="27558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  <a:gridCol w="604277">
                        <a:extLst>
                          <a:ext uri="{9D8B030D-6E8A-4147-A177-3AD203B41FA5}">
                            <a16:colId xmlns:a16="http://schemas.microsoft.com/office/drawing/2014/main" val="20001"/>
                          </a:ext>
                        </a:extLst>
                      </a:gridCol>
                      <a:gridCol w="530511">
                        <a:extLst>
                          <a:ext uri="{9D8B030D-6E8A-4147-A177-3AD203B41FA5}">
                            <a16:colId xmlns:a16="http://schemas.microsoft.com/office/drawing/2014/main" val="20002"/>
                          </a:ext>
                        </a:extLst>
                      </a:gridCol>
                      <a:gridCol w="664428">
                        <a:extLst>
                          <a:ext uri="{9D8B030D-6E8A-4147-A177-3AD203B41FA5}">
                            <a16:colId xmlns:a16="http://schemas.microsoft.com/office/drawing/2014/main" val="20003"/>
                          </a:ext>
                        </a:extLst>
                      </a:gridCol>
                    </a:tblGrid>
                    <a:tr h="306375">
                      <a:tc>
                        <a:txBody>
                          <a:bodyPr/>
                          <a:lstStyle/>
                          <a:p>
                            <a:endParaRPr lang="en-US" sz="1600" dirty="0">
                              <a:latin typeface="Calibri" panose="020F0502020204030204" pitchFamily="34" charset="0"/>
                            </a:endParaRPr>
                          </a:p>
                        </a:txBody>
                        <a:tcPr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sz="1600" dirty="0">
                              <a:latin typeface="Calibri" panose="020F0502020204030204" pitchFamily="34" charset="0"/>
                            </a:endParaRPr>
                          </a:p>
                        </a:txBody>
                        <a:tcPr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 gridSpan="2"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b="1" dirty="0">
                                <a:latin typeface="Calibri" panose="020F0502020204030204" pitchFamily="34" charset="0"/>
                              </a:rPr>
                              <a:t>Predicted</a:t>
                            </a: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 hMerge="1"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306375">
                      <a:tc>
                        <a:txBody>
                          <a:bodyPr/>
                          <a:lstStyle/>
                          <a:p>
                            <a:endParaRPr lang="en-US" sz="1600">
                              <a:latin typeface="Calibri" panose="020F0502020204030204" pitchFamily="34" charset="0"/>
                            </a:endParaRPr>
                          </a:p>
                        </a:txBody>
                        <a:tcPr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sz="1600" dirty="0">
                              <a:latin typeface="Calibri" panose="020F0502020204030204" pitchFamily="34" charset="0"/>
                            </a:endParaRPr>
                          </a:p>
                        </a:txBody>
                        <a:tcPr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b="1" dirty="0">
                                <a:latin typeface="Calibri" panose="020F0502020204030204" pitchFamily="34" charset="0"/>
                              </a:rPr>
                              <a:t>Yes</a:t>
                            </a: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b="1" dirty="0">
                                <a:latin typeface="Calibri" panose="020F0502020204030204" pitchFamily="34" charset="0"/>
                              </a:rPr>
                              <a:t>No</a:t>
                            </a: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306375">
                      <a:tc rowSpan="2"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b="1" dirty="0">
                                <a:latin typeface="Calibri" panose="020F0502020204030204" pitchFamily="34" charset="0"/>
                              </a:rPr>
                              <a:t>Actual</a:t>
                            </a:r>
                          </a:p>
                        </a:txBody>
                        <a:tcPr vert="vert270"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r"/>
                            <a:r>
                              <a:rPr lang="en-US" sz="1600" b="1" dirty="0">
                                <a:latin typeface="Calibri" panose="020F0502020204030204" pitchFamily="34" charset="0"/>
                              </a:rPr>
                              <a:t>Yes</a:t>
                            </a: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>
                                <a:latin typeface="Calibri" panose="020F0502020204030204" pitchFamily="34" charset="0"/>
                              </a:rPr>
                              <a:t>32</a:t>
                            </a: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>
                                <a:latin typeface="Calibri" panose="020F0502020204030204" pitchFamily="34" charset="0"/>
                              </a:rPr>
                              <a:t>0</a:t>
                            </a: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  <a:tr h="306375">
                      <a:tc vMerge="1"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r"/>
                            <a:r>
                              <a:rPr lang="en-US" sz="1600" b="1" dirty="0">
                                <a:latin typeface="Calibri" panose="020F0502020204030204" pitchFamily="34" charset="0"/>
                              </a:rPr>
                              <a:t>No</a:t>
                            </a: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>
                                <a:latin typeface="Calibri" panose="020F0502020204030204" pitchFamily="34" charset="0"/>
                              </a:rPr>
                              <a:t>93</a:t>
                            </a: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>
                                <a:latin typeface="Calibri" panose="020F0502020204030204" pitchFamily="34" charset="0"/>
                              </a:rPr>
                              <a:t>0</a:t>
                            </a: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3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7" name="Content Placeholder 4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502084596"/>
                    </p:ext>
                  </p:extLst>
                </p:nvPr>
              </p:nvGraphicFramePr>
              <p:xfrm>
                <a:off x="7782436" y="3148647"/>
                <a:ext cx="2074796" cy="1341120"/>
              </p:xfrm>
              <a:graphic>
                <a:graphicData uri="http://schemas.openxmlformats.org/drawingml/2006/table">
                  <a:tbl>
                    <a:tblPr>
                      <a:tableStyleId>{5C22544A-7EE6-4342-B048-85BDC9FD1C3A}</a:tableStyleId>
                    </a:tblPr>
                    <a:tblGrid>
                      <a:gridCol w="275580">
                        <a:extLst>
                          <a:ext uri="{9D8B030D-6E8A-4147-A177-3AD203B41FA5}">
                            <a16:colId xmlns:a16="http://schemas.microsoft.com/office/drawing/2014/main" xmlns:a14="http://schemas.microsoft.com/office/drawing/2010/main" xmlns="" val="20000"/>
                          </a:ext>
                        </a:extLst>
                      </a:gridCol>
                      <a:gridCol w="604277">
                        <a:extLst>
                          <a:ext uri="{9D8B030D-6E8A-4147-A177-3AD203B41FA5}">
                            <a16:colId xmlns:a16="http://schemas.microsoft.com/office/drawing/2014/main" xmlns:a14="http://schemas.microsoft.com/office/drawing/2010/main" xmlns="" val="20001"/>
                          </a:ext>
                        </a:extLst>
                      </a:gridCol>
                      <a:gridCol w="530511">
                        <a:extLst>
                          <a:ext uri="{9D8B030D-6E8A-4147-A177-3AD203B41FA5}">
                            <a16:colId xmlns:a16="http://schemas.microsoft.com/office/drawing/2014/main" xmlns:a14="http://schemas.microsoft.com/office/drawing/2010/main" xmlns="" val="20002"/>
                          </a:ext>
                        </a:extLst>
                      </a:gridCol>
                      <a:gridCol w="664428">
                        <a:extLst>
                          <a:ext uri="{9D8B030D-6E8A-4147-A177-3AD203B41FA5}">
                            <a16:colId xmlns:a16="http://schemas.microsoft.com/office/drawing/2014/main" xmlns:a14="http://schemas.microsoft.com/office/drawing/2010/main" xmlns="" val="20003"/>
                          </a:ext>
                        </a:extLst>
                      </a:gridCol>
                    </a:tblGrid>
                    <a:tr h="306375">
                      <a:tc>
                        <a:txBody>
                          <a:bodyPr/>
                          <a:lstStyle/>
                          <a:p>
                            <a:endParaRPr lang="en-US" sz="1600" dirty="0">
                              <a:latin typeface="Calibri" panose="020F0502020204030204" pitchFamily="34" charset="0"/>
                            </a:endParaRPr>
                          </a:p>
                        </a:txBody>
                        <a:tcPr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sz="1600" dirty="0">
                              <a:latin typeface="Calibri" panose="020F0502020204030204" pitchFamily="34" charset="0"/>
                            </a:endParaRPr>
                          </a:p>
                        </a:txBody>
                        <a:tcPr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 gridSpan="2"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b="1" dirty="0" smtClean="0">
                                <a:latin typeface="Calibri" panose="020F0502020204030204" pitchFamily="34" charset="0"/>
                              </a:rPr>
                              <a:t>Predicted</a:t>
                            </a:r>
                            <a:endParaRPr lang="en-US" sz="1600" b="1" dirty="0">
                              <a:latin typeface="Calibri" panose="020F0502020204030204" pitchFamily="34" charset="0"/>
                            </a:endParaRP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 hMerge="1"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xmlns:a14="http://schemas.microsoft.com/office/drawing/2010/main" xmlns="" val="10000"/>
                        </a:ext>
                      </a:extLst>
                    </a:tr>
                    <a:tr h="306375">
                      <a:tc>
                        <a:txBody>
                          <a:bodyPr/>
                          <a:lstStyle/>
                          <a:p>
                            <a:endParaRPr lang="en-US" sz="1600">
                              <a:latin typeface="Calibri" panose="020F0502020204030204" pitchFamily="34" charset="0"/>
                            </a:endParaRPr>
                          </a:p>
                        </a:txBody>
                        <a:tcPr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sz="1600" dirty="0">
                              <a:latin typeface="Calibri" panose="020F0502020204030204" pitchFamily="34" charset="0"/>
                            </a:endParaRPr>
                          </a:p>
                        </a:txBody>
                        <a:tcPr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b="1" dirty="0" smtClean="0">
                                <a:latin typeface="Calibri" panose="020F0502020204030204" pitchFamily="34" charset="0"/>
                              </a:rPr>
                              <a:t>Yes</a:t>
                            </a:r>
                            <a:endParaRPr lang="en-US" sz="1600" b="1" dirty="0">
                              <a:latin typeface="Calibri" panose="020F0502020204030204" pitchFamily="34" charset="0"/>
                            </a:endParaRP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b="1" dirty="0" smtClean="0">
                                <a:latin typeface="Calibri" panose="020F0502020204030204" pitchFamily="34" charset="0"/>
                              </a:rPr>
                              <a:t>No</a:t>
                            </a:r>
                            <a:endParaRPr lang="en-US" sz="1600" b="1" dirty="0">
                              <a:latin typeface="Calibri" panose="020F0502020204030204" pitchFamily="34" charset="0"/>
                            </a:endParaRP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xmlns:a14="http://schemas.microsoft.com/office/drawing/2010/main" xmlns="" val="10001"/>
                        </a:ext>
                      </a:extLst>
                    </a:tr>
                    <a:tr h="306375">
                      <a:tc rowSpan="2"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b="1" dirty="0" smtClean="0">
                                <a:latin typeface="Calibri" panose="020F0502020204030204" pitchFamily="34" charset="0"/>
                              </a:rPr>
                              <a:t>Actual</a:t>
                            </a:r>
                            <a:endParaRPr lang="en-US" sz="1600" b="1" dirty="0">
                              <a:latin typeface="Calibri" panose="020F0502020204030204" pitchFamily="34" charset="0"/>
                            </a:endParaRPr>
                          </a:p>
                        </a:txBody>
                        <a:tcPr vert="vert270"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r"/>
                            <a:r>
                              <a:rPr lang="en-US" sz="1600" b="1" dirty="0" smtClean="0">
                                <a:latin typeface="Calibri" panose="020F0502020204030204" pitchFamily="34" charset="0"/>
                              </a:rPr>
                              <a:t>Yes</a:t>
                            </a:r>
                            <a:endParaRPr lang="en-US" sz="1600" b="1" dirty="0">
                              <a:latin typeface="Calibri" panose="020F0502020204030204" pitchFamily="34" charset="0"/>
                            </a:endParaRP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>
                                <a:latin typeface="Calibri" panose="020F0502020204030204" pitchFamily="34" charset="0"/>
                              </a:rPr>
                              <a:t>32</a:t>
                            </a:r>
                            <a:endParaRPr lang="en-US" sz="1600" dirty="0">
                              <a:latin typeface="Calibri" panose="020F0502020204030204" pitchFamily="34" charset="0"/>
                            </a:endParaRP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>
                                <a:latin typeface="Calibri" panose="020F0502020204030204" pitchFamily="34" charset="0"/>
                              </a:rPr>
                              <a:t>0</a:t>
                            </a:r>
                            <a:endParaRPr lang="en-US" sz="1600" dirty="0">
                              <a:latin typeface="Calibri" panose="020F0502020204030204" pitchFamily="34" charset="0"/>
                            </a:endParaRP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xmlns:a14="http://schemas.microsoft.com/office/drawing/2010/main" xmlns="" val="10002"/>
                        </a:ext>
                      </a:extLst>
                    </a:tr>
                    <a:tr h="306375">
                      <a:tc vMerge="1"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r"/>
                            <a:r>
                              <a:rPr lang="en-US" sz="1600" b="1" dirty="0" smtClean="0">
                                <a:latin typeface="Calibri" panose="020F0502020204030204" pitchFamily="34" charset="0"/>
                              </a:rPr>
                              <a:t>No</a:t>
                            </a: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>
                                <a:latin typeface="Calibri" panose="020F0502020204030204" pitchFamily="34" charset="0"/>
                              </a:rPr>
                              <a:t>93</a:t>
                            </a:r>
                            <a:endParaRPr lang="en-US" sz="1600" dirty="0">
                              <a:latin typeface="Calibri" panose="020F0502020204030204" pitchFamily="34" charset="0"/>
                            </a:endParaRP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>
                                <a:latin typeface="Calibri" panose="020F0502020204030204" pitchFamily="34" charset="0"/>
                              </a:rPr>
                              <a:t>0</a:t>
                            </a:r>
                            <a:endParaRPr lang="en-US" sz="1600" dirty="0">
                              <a:latin typeface="Calibri" panose="020F0502020204030204" pitchFamily="34" charset="0"/>
                            </a:endParaRP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xmlns:a14="http://schemas.microsoft.com/office/drawing/2010/main" xmlns="" val="10003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sp>
          <p:nvSpPr>
            <p:cNvPr id="10" name="TextBox 9"/>
            <p:cNvSpPr txBox="1"/>
            <p:nvPr/>
          </p:nvSpPr>
          <p:spPr>
            <a:xfrm>
              <a:off x="7782436" y="2419350"/>
              <a:ext cx="2074796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C000"/>
                  </a:solidFill>
                  <a:latin typeface="Calibri" panose="020F0502020204030204" pitchFamily="34" charset="0"/>
                </a:rPr>
                <a:t>Cutoff 4</a:t>
              </a:r>
            </a:p>
            <a:p>
              <a:pPr algn="ctr"/>
              <a:r>
                <a:rPr lang="en-US" sz="1600" dirty="0">
                  <a:latin typeface="Calibri" panose="020F0502020204030204" pitchFamily="34" charset="0"/>
                </a:rPr>
                <a:t>If T4&lt;14, then disease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7611875" y="4952363"/>
                  <a:ext cx="2529731" cy="5127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𝑇𝑃𝑅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32+0</m:t>
                                </m:r>
                              </m:e>
                            </m:d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=100.00%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1875" y="4952363"/>
                  <a:ext cx="2529731" cy="51270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553365" y="5659496"/>
                  <a:ext cx="2532937" cy="5127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𝐹𝑃𝑅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93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93+0</m:t>
                                </m:r>
                              </m:e>
                            </m:d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=100.00%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3365" y="5659496"/>
                  <a:ext cx="2532937" cy="51270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1261872" y="1429646"/>
            <a:ext cx="8595360" cy="85725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What about extreme values for cutoffs?</a:t>
            </a:r>
          </a:p>
        </p:txBody>
      </p:sp>
    </p:spTree>
    <p:extLst>
      <p:ext uri="{BB962C8B-B14F-4D97-AF65-F5344CB8AC3E}">
        <p14:creationId xmlns:p14="http://schemas.microsoft.com/office/powerpoint/2010/main" val="351811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48</a:t>
            </a:fld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2478753"/>
              </p:ext>
            </p:extLst>
          </p:nvPr>
        </p:nvGraphicFramePr>
        <p:xfrm>
          <a:off x="2543175" y="1359244"/>
          <a:ext cx="6032499" cy="1645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0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0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223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 panose="020F0502020204030204" pitchFamily="34" charset="0"/>
                        </a:rPr>
                        <a:t>Cutoff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 panose="020F0502020204030204" pitchFamily="34" charset="0"/>
                        </a:rPr>
                        <a:t>True Positive 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 panose="020F0502020204030204" pitchFamily="34" charset="0"/>
                        </a:rPr>
                        <a:t>False</a:t>
                      </a:r>
                      <a:r>
                        <a:rPr lang="en-US" sz="1200" b="1" baseline="0" dirty="0">
                          <a:latin typeface="Calibri" panose="020F0502020204030204" pitchFamily="34" charset="0"/>
                        </a:rPr>
                        <a:t> Positive Rate</a:t>
                      </a:r>
                      <a:endParaRPr lang="en-US" sz="1200" b="1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Very Low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56.25%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1.08%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78.25%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19.35%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90.63%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58.06%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Very 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9311791"/>
              </p:ext>
            </p:extLst>
          </p:nvPr>
        </p:nvGraphicFramePr>
        <p:xfrm>
          <a:off x="1262063" y="3113903"/>
          <a:ext cx="8594725" cy="33535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949881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 flipV="1">
            <a:off x="1934972" y="1828798"/>
            <a:ext cx="7230826" cy="4343403"/>
          </a:xfrm>
          <a:prstGeom prst="line">
            <a:avLst/>
          </a:prstGeom>
          <a:ln w="38100">
            <a:solidFill>
              <a:srgbClr val="0085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934972" y="1828799"/>
            <a:ext cx="7230826" cy="43513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Aspects of the ROC Curve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49</a:t>
            </a:fld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1934972" y="1828799"/>
            <a:ext cx="0" cy="4351338"/>
          </a:xfrm>
          <a:prstGeom prst="line">
            <a:avLst/>
          </a:prstGeom>
          <a:ln w="38100"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934972" y="1828798"/>
            <a:ext cx="7248716" cy="0"/>
          </a:xfrm>
          <a:prstGeom prst="line">
            <a:avLst/>
          </a:prstGeom>
          <a:ln w="38100"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785620" y="6019800"/>
            <a:ext cx="342900" cy="3429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785620" y="1691322"/>
            <a:ext cx="342900" cy="3429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8996721" y="1691322"/>
            <a:ext cx="342900" cy="3429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4791" y="5822731"/>
            <a:ext cx="1480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alibri" panose="020F0502020204030204" pitchFamily="34" charset="0"/>
              </a:rPr>
              <a:t>Predict </a:t>
            </a:r>
          </a:p>
          <a:p>
            <a:pPr algn="r"/>
            <a:r>
              <a:rPr lang="en-US" dirty="0">
                <a:latin typeface="Calibri" panose="020F0502020204030204" pitchFamily="34" charset="0"/>
              </a:rPr>
              <a:t>all “0”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98706" y="1539607"/>
            <a:ext cx="1480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alibri" panose="020F0502020204030204" pitchFamily="34" charset="0"/>
              </a:rPr>
              <a:t>Perfect</a:t>
            </a:r>
          </a:p>
          <a:p>
            <a:pPr algn="r"/>
            <a:r>
              <a:rPr lang="en-US" dirty="0">
                <a:latin typeface="Calibri" panose="020F0502020204030204" pitchFamily="34" charset="0"/>
              </a:rPr>
              <a:t>Prediction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365021" y="1539607"/>
            <a:ext cx="1480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Predict </a:t>
            </a:r>
          </a:p>
          <a:p>
            <a:r>
              <a:rPr lang="en-US" dirty="0">
                <a:latin typeface="Calibri" panose="020F0502020204030204" pitchFamily="34" charset="0"/>
              </a:rPr>
              <a:t>all “1”</a:t>
            </a:r>
          </a:p>
        </p:txBody>
      </p:sp>
      <p:sp>
        <p:nvSpPr>
          <p:cNvPr id="38" name="TextBox 37"/>
          <p:cNvSpPr txBox="1"/>
          <p:nvPr/>
        </p:nvSpPr>
        <p:spPr>
          <a:xfrm rot="16200000">
            <a:off x="664885" y="3842345"/>
            <a:ext cx="214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</a:rPr>
              <a:t>True Positive Rate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76295" y="6191250"/>
            <a:ext cx="214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</a:rPr>
              <a:t>False Positive Rate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372585" y="4774709"/>
            <a:ext cx="3072915" cy="646331"/>
          </a:xfrm>
          <a:prstGeom prst="rect">
            <a:avLst/>
          </a:prstGeom>
          <a:noFill/>
          <a:ln w="19050">
            <a:solidFill>
              <a:srgbClr val="00853E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Below the diagonal </a:t>
            </a:r>
            <a:r>
              <a:rPr lang="en-US" dirty="0">
                <a:latin typeface="Calibri" panose="020F0502020204030204" pitchFamily="34" charset="0"/>
                <a:sym typeface="Wingdings" panose="05000000000000000000" pitchFamily="2" charset="2"/>
              </a:rPr>
              <a:t> Worse than random guessing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42" name="Straight Arrow Connector 41"/>
          <p:cNvCxnSpPr>
            <a:stCxn id="40" idx="0"/>
          </p:cNvCxnSpPr>
          <p:nvPr/>
        </p:nvCxnSpPr>
        <p:spPr>
          <a:xfrm flipH="1" flipV="1">
            <a:off x="6108192" y="3677334"/>
            <a:ext cx="800851" cy="1097375"/>
          </a:xfrm>
          <a:prstGeom prst="straightConnector1">
            <a:avLst/>
          </a:prstGeom>
          <a:ln w="38100">
            <a:solidFill>
              <a:srgbClr val="00853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6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31" grpId="0" animBg="1"/>
      <p:bldP spid="35" grpId="0"/>
      <p:bldP spid="36" grpId="0"/>
      <p:bldP spid="37" grpId="0"/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Holdout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1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1768277"/>
              </p:ext>
            </p:extLst>
          </p:nvPr>
        </p:nvGraphicFramePr>
        <p:xfrm>
          <a:off x="8388577" y="5815367"/>
          <a:ext cx="172788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4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766"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alibri" panose="020F0502020204030204" pitchFamily="34" charset="0"/>
                        </a:rPr>
                        <a:t>Original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 Data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3351259"/>
                  </a:ext>
                </a:extLst>
              </a:tr>
              <a:tr h="180766"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alibri" panose="020F0502020204030204" pitchFamily="34" charset="0"/>
                        </a:rPr>
                        <a:t>Training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766"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alibri" panose="020F0502020204030204" pitchFamily="34" charset="0"/>
                        </a:rPr>
                        <a:t>Testing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9221811"/>
              </p:ext>
            </p:extLst>
          </p:nvPr>
        </p:nvGraphicFramePr>
        <p:xfrm>
          <a:off x="1261872" y="2383973"/>
          <a:ext cx="859472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</a:tblGrid>
              <a:tr h="43542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36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Content Placeholder 6"/>
          <p:cNvGraphicFramePr>
            <a:graphicFrameLocks/>
          </p:cNvGraphicFramePr>
          <p:nvPr>
            <p:extLst/>
          </p:nvPr>
        </p:nvGraphicFramePr>
        <p:xfrm>
          <a:off x="1261872" y="5815367"/>
          <a:ext cx="1504341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4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alibri" panose="020F0502020204030204" pitchFamily="34" charset="0"/>
                        </a:rPr>
                        <a:t>n = 40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alibri" panose="020F0502020204030204" pitchFamily="34" charset="0"/>
                        </a:rPr>
                        <a:t>50/50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6"/>
          <p:cNvGraphicFramePr>
            <a:graphicFrameLocks/>
          </p:cNvGraphicFramePr>
          <p:nvPr>
            <p:extLst/>
          </p:nvPr>
        </p:nvGraphicFramePr>
        <p:xfrm>
          <a:off x="1261872" y="1691322"/>
          <a:ext cx="859472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</a:tblGrid>
              <a:tr h="43542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17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Model Evaluation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measure is categorically better than the others</a:t>
            </a:r>
          </a:p>
          <a:p>
            <a:endParaRPr lang="en-US" dirty="0"/>
          </a:p>
          <a:p>
            <a:r>
              <a:rPr lang="en-US" dirty="0"/>
              <a:t>Other relevant factors:</a:t>
            </a:r>
          </a:p>
          <a:p>
            <a:pPr lvl="1"/>
            <a:r>
              <a:rPr lang="en-US" dirty="0"/>
              <a:t>Speed &amp; Scalability</a:t>
            </a:r>
          </a:p>
          <a:p>
            <a:pPr lvl="1"/>
            <a:r>
              <a:rPr lang="en-US" dirty="0"/>
              <a:t>Robustness to noise and missing values</a:t>
            </a:r>
          </a:p>
          <a:p>
            <a:pPr lvl="1"/>
            <a:r>
              <a:rPr lang="en-US" dirty="0"/>
              <a:t>Interpretability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838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Holdout 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Stratified Holdout</a:t>
            </a:r>
          </a:p>
          <a:p>
            <a:pPr lvl="1"/>
            <a:r>
              <a:rPr lang="en-US" dirty="0"/>
              <a:t>It is possible that a class is rare and may not be represented in the training set</a:t>
            </a:r>
          </a:p>
          <a:p>
            <a:pPr lvl="1"/>
            <a:r>
              <a:rPr lang="en-US" dirty="0"/>
              <a:t>This would prevent a model from being trained to accurately predict  such cases</a:t>
            </a:r>
          </a:p>
          <a:p>
            <a:pPr lvl="1"/>
            <a:r>
              <a:rPr lang="en-US" dirty="0"/>
              <a:t>Divide original data into strata by class labels and then sample with each stratus for training and testing sets</a:t>
            </a:r>
          </a:p>
          <a:p>
            <a:pPr lvl="1"/>
            <a:r>
              <a:rPr lang="en-US" dirty="0"/>
              <a:t>i.e., </a:t>
            </a:r>
            <a:r>
              <a:rPr lang="en-US" dirty="0">
                <a:solidFill>
                  <a:srgbClr val="FFC000"/>
                </a:solidFill>
              </a:rPr>
              <a:t>oversample</a:t>
            </a:r>
            <a:r>
              <a:rPr lang="en-US" dirty="0">
                <a:solidFill>
                  <a:srgbClr val="DC7D01"/>
                </a:solidFill>
              </a:rPr>
              <a:t> </a:t>
            </a:r>
            <a:r>
              <a:rPr lang="en-US" dirty="0"/>
              <a:t>rare event or </a:t>
            </a:r>
            <a:r>
              <a:rPr lang="en-US" dirty="0" err="1">
                <a:solidFill>
                  <a:srgbClr val="FFC000"/>
                </a:solidFill>
              </a:rPr>
              <a:t>undersample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frequent event</a:t>
            </a:r>
          </a:p>
          <a:p>
            <a:r>
              <a:rPr lang="en-US" dirty="0">
                <a:solidFill>
                  <a:srgbClr val="FFC000"/>
                </a:solidFill>
              </a:rPr>
              <a:t>Repeated Holdout (Monte Carlo Cross-Validation)</a:t>
            </a:r>
          </a:p>
          <a:p>
            <a:pPr lvl="1"/>
            <a:r>
              <a:rPr lang="en-US" dirty="0"/>
              <a:t>Repeat the holdout procedure with different randomly selected subsamples</a:t>
            </a:r>
          </a:p>
          <a:p>
            <a:pPr lvl="1"/>
            <a:r>
              <a:rPr lang="en-US" dirty="0"/>
              <a:t>Different test sets may overlap</a:t>
            </a:r>
          </a:p>
          <a:p>
            <a:pPr lvl="1"/>
            <a:r>
              <a:rPr lang="en-US" dirty="0"/>
              <a:t>Error rates are averaged to produce an overall error 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288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Rare Events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9228847"/>
              </p:ext>
            </p:extLst>
          </p:nvPr>
        </p:nvGraphicFramePr>
        <p:xfrm>
          <a:off x="1261872" y="2373085"/>
          <a:ext cx="859472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</a:tblGrid>
              <a:tr h="43542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29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33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36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Content Placeholder 6"/>
          <p:cNvGraphicFramePr>
            <a:graphicFrameLocks/>
          </p:cNvGraphicFramePr>
          <p:nvPr/>
        </p:nvGraphicFramePr>
        <p:xfrm>
          <a:off x="1261872" y="5815367"/>
          <a:ext cx="1504341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4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alibri" panose="020F0502020204030204" pitchFamily="34" charset="0"/>
                        </a:rPr>
                        <a:t>n = 40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alibri" panose="020F0502020204030204" pitchFamily="34" charset="0"/>
                        </a:rPr>
                        <a:t>50/50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Content Placeholder 6"/>
          <p:cNvGraphicFramePr>
            <a:graphicFrameLocks/>
          </p:cNvGraphicFramePr>
          <p:nvPr>
            <p:extLst/>
          </p:nvPr>
        </p:nvGraphicFramePr>
        <p:xfrm>
          <a:off x="1261872" y="1687274"/>
          <a:ext cx="859472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</a:tblGrid>
              <a:tr h="43542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6660697" y="5815367"/>
            <a:ext cx="3455760" cy="609600"/>
            <a:chOff x="6660697" y="5815367"/>
            <a:chExt cx="3455760" cy="609600"/>
          </a:xfrm>
        </p:grpSpPr>
        <p:graphicFrame>
          <p:nvGraphicFramePr>
            <p:cNvPr id="11" name="Content Placeholder 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79894014"/>
                </p:ext>
              </p:extLst>
            </p:nvPr>
          </p:nvGraphicFramePr>
          <p:xfrm>
            <a:off x="8388577" y="5815367"/>
            <a:ext cx="1727880" cy="609600"/>
          </p:xfrm>
          <a:graphic>
            <a:graphicData uri="http://schemas.openxmlformats.org/drawingml/2006/table">
              <a:tbl>
                <a:tblPr>
                  <a:tableStyleId>{5C22544A-7EE6-4342-B048-85BDC9FD1C3A}</a:tableStyleId>
                </a:tblPr>
                <a:tblGrid>
                  <a:gridCol w="22353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504341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80766">
                  <a:tc>
                    <a:txBody>
                      <a:bodyPr/>
                      <a:lstStyle/>
                      <a:p>
                        <a:pPr algn="l"/>
                        <a:endParaRPr lang="en-US" sz="1400" dirty="0">
                          <a:latin typeface="Calibri" panose="020F0502020204030204" pitchFamily="34" charset="0"/>
                        </a:endParaRPr>
                      </a:p>
                    </a:txBody>
                    <a:tcPr anchor="ctr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1400" dirty="0">
                            <a:latin typeface="Calibri" panose="020F0502020204030204" pitchFamily="34" charset="0"/>
                          </a:rPr>
                          <a:t>Training</a:t>
                        </a:r>
                      </a:p>
                    </a:txBody>
                    <a:tcPr anchor="ctr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80766">
                  <a:tc>
                    <a:txBody>
                      <a:bodyPr/>
                      <a:lstStyle/>
                      <a:p>
                        <a:pPr algn="l"/>
                        <a:endParaRPr lang="en-US" sz="1400" dirty="0">
                          <a:latin typeface="Calibri" panose="020F0502020204030204" pitchFamily="34" charset="0"/>
                        </a:endParaRPr>
                      </a:p>
                    </a:txBody>
                    <a:tcPr anchor="ctr">
                      <a:solidFill>
                        <a:srgbClr val="00853E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1400" dirty="0">
                            <a:latin typeface="Calibri" panose="020F0502020204030204" pitchFamily="34" charset="0"/>
                          </a:rPr>
                          <a:t>Testing</a:t>
                        </a:r>
                      </a:p>
                    </a:txBody>
                    <a:tcPr anchor="ctr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graphicFrame>
          <p:nvGraphicFramePr>
            <p:cNvPr id="14" name="Content Placeholder 6"/>
            <p:cNvGraphicFramePr>
              <a:graphicFrameLocks/>
            </p:cNvGraphicFramePr>
            <p:nvPr>
              <p:extLst/>
            </p:nvPr>
          </p:nvGraphicFramePr>
          <p:xfrm>
            <a:off x="6660697" y="5815367"/>
            <a:ext cx="1727880" cy="609600"/>
          </p:xfrm>
          <a:graphic>
            <a:graphicData uri="http://schemas.openxmlformats.org/drawingml/2006/table">
              <a:tbl>
                <a:tblPr>
                  <a:tableStyleId>{5C22544A-7EE6-4342-B048-85BDC9FD1C3A}</a:tableStyleId>
                </a:tblPr>
                <a:tblGrid>
                  <a:gridCol w="22353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504341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80766">
                  <a:tc>
                    <a:txBody>
                      <a:bodyPr/>
                      <a:lstStyle/>
                      <a:p>
                        <a:pPr algn="l"/>
                        <a:endParaRPr lang="en-US" sz="1400" dirty="0">
                          <a:latin typeface="Calibri" panose="020F0502020204030204" pitchFamily="34" charset="0"/>
                        </a:endParaRPr>
                      </a:p>
                    </a:txBody>
                    <a:tcPr anchor="ctr">
                      <a:solidFill>
                        <a:srgbClr val="FF0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1400" dirty="0">
                            <a:latin typeface="Calibri" panose="020F0502020204030204" pitchFamily="34" charset="0"/>
                          </a:rPr>
                          <a:t>Original</a:t>
                        </a:r>
                        <a:r>
                          <a:rPr lang="en-US" sz="1400" baseline="0" dirty="0">
                            <a:latin typeface="Calibri" panose="020F0502020204030204" pitchFamily="34" charset="0"/>
                          </a:rPr>
                          <a:t> Data – 1</a:t>
                        </a:r>
                        <a:endParaRPr lang="en-US" sz="1400" dirty="0">
                          <a:latin typeface="Calibri" panose="020F0502020204030204" pitchFamily="34" charset="0"/>
                        </a:endParaRPr>
                      </a:p>
                    </a:txBody>
                    <a:tcPr anchor="ctr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80766">
                  <a:tc>
                    <a:txBody>
                      <a:bodyPr/>
                      <a:lstStyle/>
                      <a:p>
                        <a:pPr algn="l"/>
                        <a:endParaRPr lang="en-US" sz="1400" dirty="0">
                          <a:latin typeface="Calibri" panose="020F0502020204030204" pitchFamily="34" charset="0"/>
                        </a:endParaRPr>
                      </a:p>
                    </a:txBody>
                    <a:tcPr anchor="ctr"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1400" dirty="0">
                            <a:latin typeface="Calibri" panose="020F0502020204030204" pitchFamily="34" charset="0"/>
                          </a:rPr>
                          <a:t>Original Data – 0 </a:t>
                        </a:r>
                      </a:p>
                    </a:txBody>
                    <a:tcPr anchor="ctr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</p:grp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1261872" y="3084397"/>
            <a:ext cx="8595360" cy="241062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This won’t work!</a:t>
            </a:r>
          </a:p>
          <a:p>
            <a:pPr marL="0" indent="0" algn="ctr">
              <a:buNone/>
            </a:pPr>
            <a:r>
              <a:rPr lang="en-US" sz="3200" dirty="0"/>
              <a:t>None of the rare events we are trying to predict actually show up in our training data!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000664" y="2605178"/>
            <a:ext cx="911579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62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ontent Placeholder 6"/>
          <p:cNvGraphicFramePr>
            <a:graphicFrameLocks/>
          </p:cNvGraphicFramePr>
          <p:nvPr>
            <p:extLst/>
          </p:nvPr>
        </p:nvGraphicFramePr>
        <p:xfrm>
          <a:off x="4525328" y="3086709"/>
          <a:ext cx="1718944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43542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1550485"/>
              </p:ext>
            </p:extLst>
          </p:nvPr>
        </p:nvGraphicFramePr>
        <p:xfrm>
          <a:off x="4525328" y="3868746"/>
          <a:ext cx="1718944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868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</a:tblGrid>
              <a:tr h="43542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Stratified Holdout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15" name="Content Placeholder 6"/>
          <p:cNvGraphicFramePr>
            <a:graphicFrameLocks/>
          </p:cNvGraphicFramePr>
          <p:nvPr>
            <p:extLst/>
          </p:nvPr>
        </p:nvGraphicFramePr>
        <p:xfrm>
          <a:off x="1261872" y="5815367"/>
          <a:ext cx="1504341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4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alibri" panose="020F0502020204030204" pitchFamily="34" charset="0"/>
                        </a:rPr>
                        <a:t>n = 40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alibri" panose="020F0502020204030204" pitchFamily="34" charset="0"/>
                        </a:rPr>
                        <a:t>50/50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Content Placeholder 6"/>
          <p:cNvGraphicFramePr>
            <a:graphicFrameLocks/>
          </p:cNvGraphicFramePr>
          <p:nvPr>
            <p:extLst/>
          </p:nvPr>
        </p:nvGraphicFramePr>
        <p:xfrm>
          <a:off x="1261872" y="1687274"/>
          <a:ext cx="859472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</a:tblGrid>
              <a:tr h="43542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6660697" y="5815367"/>
            <a:ext cx="3455760" cy="609600"/>
            <a:chOff x="6660697" y="5815367"/>
            <a:chExt cx="3455760" cy="609600"/>
          </a:xfrm>
        </p:grpSpPr>
        <p:graphicFrame>
          <p:nvGraphicFramePr>
            <p:cNvPr id="20" name="Content Placeholder 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61691085"/>
                </p:ext>
              </p:extLst>
            </p:nvPr>
          </p:nvGraphicFramePr>
          <p:xfrm>
            <a:off x="8388577" y="5815367"/>
            <a:ext cx="1727880" cy="609600"/>
          </p:xfrm>
          <a:graphic>
            <a:graphicData uri="http://schemas.openxmlformats.org/drawingml/2006/table">
              <a:tbl>
                <a:tblPr>
                  <a:tableStyleId>{5C22544A-7EE6-4342-B048-85BDC9FD1C3A}</a:tableStyleId>
                </a:tblPr>
                <a:tblGrid>
                  <a:gridCol w="22353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504341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80766">
                  <a:tc>
                    <a:txBody>
                      <a:bodyPr/>
                      <a:lstStyle/>
                      <a:p>
                        <a:pPr algn="l"/>
                        <a:endParaRPr lang="en-US" sz="1400" dirty="0">
                          <a:latin typeface="Calibri" panose="020F0502020204030204" pitchFamily="34" charset="0"/>
                        </a:endParaRPr>
                      </a:p>
                    </a:txBody>
                    <a:tcPr anchor="ctr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1400" dirty="0">
                            <a:latin typeface="Calibri" panose="020F0502020204030204" pitchFamily="34" charset="0"/>
                          </a:rPr>
                          <a:t>Training</a:t>
                        </a:r>
                      </a:p>
                    </a:txBody>
                    <a:tcPr anchor="ctr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80766">
                  <a:tc>
                    <a:txBody>
                      <a:bodyPr/>
                      <a:lstStyle/>
                      <a:p>
                        <a:pPr algn="l"/>
                        <a:endParaRPr lang="en-US" sz="1400" dirty="0">
                          <a:latin typeface="Calibri" panose="020F0502020204030204" pitchFamily="34" charset="0"/>
                        </a:endParaRPr>
                      </a:p>
                    </a:txBody>
                    <a:tcPr anchor="ctr">
                      <a:solidFill>
                        <a:srgbClr val="00853E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1400" dirty="0">
                            <a:latin typeface="Calibri" panose="020F0502020204030204" pitchFamily="34" charset="0"/>
                          </a:rPr>
                          <a:t>Testing</a:t>
                        </a:r>
                      </a:p>
                    </a:txBody>
                    <a:tcPr anchor="ctr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graphicFrame>
          <p:nvGraphicFramePr>
            <p:cNvPr id="21" name="Content Placeholder 6"/>
            <p:cNvGraphicFramePr>
              <a:graphicFrameLocks/>
            </p:cNvGraphicFramePr>
            <p:nvPr>
              <p:extLst/>
            </p:nvPr>
          </p:nvGraphicFramePr>
          <p:xfrm>
            <a:off x="6660697" y="5815367"/>
            <a:ext cx="1727880" cy="609600"/>
          </p:xfrm>
          <a:graphic>
            <a:graphicData uri="http://schemas.openxmlformats.org/drawingml/2006/table">
              <a:tbl>
                <a:tblPr>
                  <a:tableStyleId>{5C22544A-7EE6-4342-B048-85BDC9FD1C3A}</a:tableStyleId>
                </a:tblPr>
                <a:tblGrid>
                  <a:gridCol w="22353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504341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80766">
                  <a:tc>
                    <a:txBody>
                      <a:bodyPr/>
                      <a:lstStyle/>
                      <a:p>
                        <a:pPr algn="l"/>
                        <a:endParaRPr lang="en-US" sz="1400" dirty="0">
                          <a:latin typeface="Calibri" panose="020F0502020204030204" pitchFamily="34" charset="0"/>
                        </a:endParaRPr>
                      </a:p>
                    </a:txBody>
                    <a:tcPr anchor="ctr">
                      <a:solidFill>
                        <a:srgbClr val="FF0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1400" dirty="0">
                            <a:latin typeface="Calibri" panose="020F0502020204030204" pitchFamily="34" charset="0"/>
                          </a:rPr>
                          <a:t>Original</a:t>
                        </a:r>
                        <a:r>
                          <a:rPr lang="en-US" sz="1400" baseline="0" dirty="0">
                            <a:latin typeface="Calibri" panose="020F0502020204030204" pitchFamily="34" charset="0"/>
                          </a:rPr>
                          <a:t> Data – 1</a:t>
                        </a:r>
                        <a:endParaRPr lang="en-US" sz="1400" dirty="0">
                          <a:latin typeface="Calibri" panose="020F0502020204030204" pitchFamily="34" charset="0"/>
                        </a:endParaRPr>
                      </a:p>
                    </a:txBody>
                    <a:tcPr anchor="ctr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80766">
                  <a:tc>
                    <a:txBody>
                      <a:bodyPr/>
                      <a:lstStyle/>
                      <a:p>
                        <a:pPr algn="l"/>
                        <a:endParaRPr lang="en-US" sz="1400" dirty="0">
                          <a:latin typeface="Calibri" panose="020F0502020204030204" pitchFamily="34" charset="0"/>
                        </a:endParaRPr>
                      </a:p>
                    </a:txBody>
                    <a:tcPr anchor="ctr"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1400" dirty="0">
                            <a:latin typeface="Calibri" panose="020F0502020204030204" pitchFamily="34" charset="0"/>
                          </a:rPr>
                          <a:t>Original Data – 0 </a:t>
                        </a:r>
                      </a:p>
                    </a:txBody>
                    <a:tcPr anchor="ctr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</p:grpSp>
      <p:grpSp>
        <p:nvGrpSpPr>
          <p:cNvPr id="5" name="Group 4"/>
          <p:cNvGrpSpPr/>
          <p:nvPr/>
        </p:nvGrpSpPr>
        <p:grpSpPr>
          <a:xfrm>
            <a:off x="5089525" y="2363607"/>
            <a:ext cx="3587750" cy="571500"/>
            <a:chOff x="5089525" y="2363607"/>
            <a:chExt cx="3587750" cy="571500"/>
          </a:xfrm>
        </p:grpSpPr>
        <p:sp>
          <p:nvSpPr>
            <p:cNvPr id="3" name="Down Arrow 2"/>
            <p:cNvSpPr/>
            <p:nvPr/>
          </p:nvSpPr>
          <p:spPr>
            <a:xfrm>
              <a:off x="5089525" y="2363607"/>
              <a:ext cx="590550" cy="571500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65809" y="2387747"/>
              <a:ext cx="29114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</a:rPr>
                <a:t>Stratify and randomly </a:t>
              </a:r>
              <a:r>
                <a:rPr lang="en-US" sz="1400" dirty="0" err="1">
                  <a:latin typeface="Calibri" panose="020F0502020204030204" pitchFamily="34" charset="0"/>
                </a:rPr>
                <a:t>undersample</a:t>
              </a:r>
              <a:r>
                <a:rPr lang="en-US" sz="1400" dirty="0">
                  <a:latin typeface="Calibri" panose="020F0502020204030204" pitchFamily="34" charset="0"/>
                </a:rPr>
                <a:t> the frequent event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745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833257" y="3653565"/>
            <a:ext cx="11030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atin typeface="Calibri" panose="020F0502020204030204" pitchFamily="34" charset="0"/>
              </a:rPr>
              <a:t>…</a:t>
            </a:r>
            <a:endParaRPr lang="en-US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3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0681149"/>
              </p:ext>
            </p:extLst>
          </p:nvPr>
        </p:nvGraphicFramePr>
        <p:xfrm>
          <a:off x="1261872" y="3758387"/>
          <a:ext cx="859472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</a:tblGrid>
              <a:tr h="43542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29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33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36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Holdout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6730803"/>
              </p:ext>
            </p:extLst>
          </p:nvPr>
        </p:nvGraphicFramePr>
        <p:xfrm>
          <a:off x="1261872" y="2373085"/>
          <a:ext cx="859472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</a:tblGrid>
              <a:tr h="43542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29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33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36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5620391"/>
              </p:ext>
            </p:extLst>
          </p:nvPr>
        </p:nvGraphicFramePr>
        <p:xfrm>
          <a:off x="1261872" y="3065736"/>
          <a:ext cx="859472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</a:tblGrid>
              <a:tr h="43542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29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33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37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39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4501479"/>
              </p:ext>
            </p:extLst>
          </p:nvPr>
        </p:nvGraphicFramePr>
        <p:xfrm>
          <a:off x="1261872" y="5143689"/>
          <a:ext cx="859472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</a:tblGrid>
              <a:tr h="43542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>
                    <a:solidFill>
                      <a:srgbClr val="0085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6505759"/>
              </p:ext>
            </p:extLst>
          </p:nvPr>
        </p:nvGraphicFramePr>
        <p:xfrm>
          <a:off x="8388577" y="5815367"/>
          <a:ext cx="172788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4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766"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alibri" panose="020F0502020204030204" pitchFamily="34" charset="0"/>
                        </a:rPr>
                        <a:t>Original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 Data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3351259"/>
                  </a:ext>
                </a:extLst>
              </a:tr>
              <a:tr h="180766"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alibri" panose="020F0502020204030204" pitchFamily="34" charset="0"/>
                        </a:rPr>
                        <a:t>Training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766"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00853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alibri" panose="020F0502020204030204" pitchFamily="34" charset="0"/>
                        </a:rPr>
                        <a:t>Testing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6"/>
          <p:cNvGraphicFramePr>
            <a:graphicFrameLocks/>
          </p:cNvGraphicFramePr>
          <p:nvPr>
            <p:extLst/>
          </p:nvPr>
        </p:nvGraphicFramePr>
        <p:xfrm>
          <a:off x="1261872" y="5815367"/>
          <a:ext cx="1504341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4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alibri" panose="020F0502020204030204" pitchFamily="34" charset="0"/>
                        </a:rPr>
                        <a:t>n = 40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alibri" panose="020F0502020204030204" pitchFamily="34" charset="0"/>
                        </a:rPr>
                        <a:t>50/50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Content Placeholder 6"/>
          <p:cNvGraphicFramePr>
            <a:graphicFrameLocks/>
          </p:cNvGraphicFramePr>
          <p:nvPr>
            <p:extLst/>
          </p:nvPr>
        </p:nvGraphicFramePr>
        <p:xfrm>
          <a:off x="1261872" y="1687274"/>
          <a:ext cx="859472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</a:tblGrid>
              <a:tr h="43542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684596"/>
      </p:ext>
    </p:extLst>
  </p:cSld>
  <p:clrMapOvr>
    <a:masterClrMapping/>
  </p:clrMapOvr>
</p:sld>
</file>

<file path=ppt/theme/theme1.xml><?xml version="1.0" encoding="utf-8"?>
<a:theme xmlns:a="http://schemas.openxmlformats.org/drawingml/2006/main" name="myUNT">
  <a:themeElements>
    <a:clrScheme name="UNT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84B1CD"/>
      </a:accent1>
      <a:accent2>
        <a:srgbClr val="887A68"/>
      </a:accent2>
      <a:accent3>
        <a:srgbClr val="E5DBAE"/>
      </a:accent3>
      <a:accent4>
        <a:srgbClr val="008265"/>
      </a:accent4>
      <a:accent5>
        <a:srgbClr val="C0DB37"/>
      </a:accent5>
      <a:accent6>
        <a:srgbClr val="BFBFBF"/>
      </a:accent6>
      <a:hlink>
        <a:srgbClr val="00853E"/>
      </a:hlink>
      <a:folHlink>
        <a:srgbClr val="72B83E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UNT" id="{477628C2-D483-46A5-9DE6-FA842B43C7C9}" vid="{BBEA9233-AD16-431E-916F-63C990F5A9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myUNT</Template>
  <TotalTime>2082</TotalTime>
  <Words>3726</Words>
  <Application>Microsoft Macintosh PowerPoint</Application>
  <PresentationFormat>Widescreen</PresentationFormat>
  <Paragraphs>1783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Calibri</vt:lpstr>
      <vt:lpstr>Cambria Math</vt:lpstr>
      <vt:lpstr>Monotype Sorts</vt:lpstr>
      <vt:lpstr>Times New Roman</vt:lpstr>
      <vt:lpstr>Wingdings</vt:lpstr>
      <vt:lpstr>myUNT</vt:lpstr>
      <vt:lpstr>Evaluating Classifiers</vt:lpstr>
      <vt:lpstr>PowerPoint Presentation</vt:lpstr>
      <vt:lpstr>Gathering Data for Model Evaluation</vt:lpstr>
      <vt:lpstr>Holdout</vt:lpstr>
      <vt:lpstr>Holdout</vt:lpstr>
      <vt:lpstr>Holdout Variations</vt:lpstr>
      <vt:lpstr>Rare Events</vt:lpstr>
      <vt:lpstr>Stratified Holdout</vt:lpstr>
      <vt:lpstr>Repeated Holdout</vt:lpstr>
      <vt:lpstr>Cross Validation</vt:lpstr>
      <vt:lpstr>k-Fold Cross Validation</vt:lpstr>
      <vt:lpstr>Leave One Out Cross Validation</vt:lpstr>
      <vt:lpstr>Bootstrapping</vt:lpstr>
      <vt:lpstr>(0.632) Bootstrapping</vt:lpstr>
      <vt:lpstr>Model Evaluation</vt:lpstr>
      <vt:lpstr>Some Thoughts on Model Accuracy…</vt:lpstr>
      <vt:lpstr>Some Thoughts on Model Accuracy…</vt:lpstr>
      <vt:lpstr>The Confusion Matrix</vt:lpstr>
      <vt:lpstr>So What is a Confusion Matrix?</vt:lpstr>
      <vt:lpstr>Confusion Matrix Terms</vt:lpstr>
      <vt:lpstr>Confusion Matrix Terms</vt:lpstr>
      <vt:lpstr>Confusion Matrix Example</vt:lpstr>
      <vt:lpstr>Confusion Matrix Example</vt:lpstr>
      <vt:lpstr>Mean Squared Error (MSE)</vt:lpstr>
      <vt:lpstr>Creating Model Assessment Charts</vt:lpstr>
      <vt:lpstr>Creating Model Assessment Charts</vt:lpstr>
      <vt:lpstr>Looking Inside the Bins</vt:lpstr>
      <vt:lpstr>% Response</vt:lpstr>
      <vt:lpstr>% Response Charts</vt:lpstr>
      <vt:lpstr>% Captured Response</vt:lpstr>
      <vt:lpstr>% Captured Response Chart</vt:lpstr>
      <vt:lpstr>The Baseline Model</vt:lpstr>
      <vt:lpstr>Lift</vt:lpstr>
      <vt:lpstr>Lift Charts</vt:lpstr>
      <vt:lpstr>Lift Chart Example</vt:lpstr>
      <vt:lpstr>Lift Chart Example</vt:lpstr>
      <vt:lpstr>Lift Chart Example</vt:lpstr>
      <vt:lpstr>Constructing Cumulative Lift Charts</vt:lpstr>
      <vt:lpstr>Constructing Cumulative Lift Charts</vt:lpstr>
      <vt:lpstr>Think About Lift from a Cost Perspective…</vt:lpstr>
      <vt:lpstr>Constructing Gains Charts</vt:lpstr>
      <vt:lpstr>Gains Chart</vt:lpstr>
      <vt:lpstr>The Importance of Cutoffs in Classification</vt:lpstr>
      <vt:lpstr>Cutoff Example</vt:lpstr>
      <vt:lpstr>The Receiver Operating Characteristics (ROC) Curve</vt:lpstr>
      <vt:lpstr>ROC Curve Example</vt:lpstr>
      <vt:lpstr>ROC Curve Example</vt:lpstr>
      <vt:lpstr>ROC Curve Example</vt:lpstr>
      <vt:lpstr>Key Aspects of the ROC Curve</vt:lpstr>
      <vt:lpstr>Comparing Model Evaluation Techniques</vt:lpstr>
    </vt:vector>
  </TitlesOfParts>
  <Company>University of North Texas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Classification</dc:title>
  <dc:creator>Torres, Russell</dc:creator>
  <cp:lastModifiedBy>Microsoft Office User</cp:lastModifiedBy>
  <cp:revision>122</cp:revision>
  <dcterms:created xsi:type="dcterms:W3CDTF">2017-08-30T19:07:04Z</dcterms:created>
  <dcterms:modified xsi:type="dcterms:W3CDTF">2018-04-03T20:02:24Z</dcterms:modified>
</cp:coreProperties>
</file>