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79" r:id="rId25"/>
    <p:sldId id="280" r:id="rId26"/>
    <p:sldId id="281" r:id="rId27"/>
    <p:sldId id="278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4" r:id="rId41"/>
    <p:sldId id="296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rrt0042\Dropbox\Data\_Teaching\UNT\DSCI%205240\Slides\SlideFigur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'Dimension Reduction'!$C$1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0853E"/>
              </a:solidFill>
              <a:ln w="9525">
                <a:solidFill>
                  <a:srgbClr val="00853E"/>
                </a:solidFill>
              </a:ln>
              <a:effectLst/>
            </c:spPr>
          </c:marker>
          <c:xVal>
            <c:numRef>
              <c:f>'Dimension Reduction'!$B$2:$B$11</c:f>
              <c:numCache>
                <c:formatCode>0.000</c:formatCode>
                <c:ptCount val="10"/>
                <c:pt idx="0">
                  <c:v>2.5</c:v>
                </c:pt>
                <c:pt idx="1">
                  <c:v>0.5</c:v>
                </c:pt>
                <c:pt idx="2">
                  <c:v>2.2000000000000002</c:v>
                </c:pt>
                <c:pt idx="3">
                  <c:v>1.9</c:v>
                </c:pt>
                <c:pt idx="4">
                  <c:v>3.1</c:v>
                </c:pt>
                <c:pt idx="5">
                  <c:v>2.2999999999999998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1.1000000000000001</c:v>
                </c:pt>
              </c:numCache>
            </c:numRef>
          </c:xVal>
          <c:yVal>
            <c:numRef>
              <c:f>'Dimension Reduction'!$C$2:$C$11</c:f>
              <c:numCache>
                <c:formatCode>0.000</c:formatCode>
                <c:ptCount val="10"/>
                <c:pt idx="0">
                  <c:v>2.4</c:v>
                </c:pt>
                <c:pt idx="1">
                  <c:v>0.7</c:v>
                </c:pt>
                <c:pt idx="2">
                  <c:v>2.9</c:v>
                </c:pt>
                <c:pt idx="3">
                  <c:v>2.2000000000000002</c:v>
                </c:pt>
                <c:pt idx="4">
                  <c:v>3</c:v>
                </c:pt>
                <c:pt idx="5">
                  <c:v>2.7</c:v>
                </c:pt>
                <c:pt idx="6">
                  <c:v>1.6</c:v>
                </c:pt>
                <c:pt idx="7">
                  <c:v>1.1000000000000001</c:v>
                </c:pt>
                <c:pt idx="8">
                  <c:v>1.6</c:v>
                </c:pt>
                <c:pt idx="9">
                  <c:v>0.9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787-4F84-A7DE-79E98E2A0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070176"/>
        <c:axId val="80072352"/>
      </c:scatterChart>
      <c:valAx>
        <c:axId val="8007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x1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72352"/>
        <c:crosses val="autoZero"/>
        <c:crossBetween val="midCat"/>
      </c:valAx>
      <c:valAx>
        <c:axId val="8007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x2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70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31AB3-0DFC-4A2C-A64B-D984771522E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29407-8B29-47DA-B702-9EE590ADEC7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Airplane Deicing Costs</a:t>
          </a:r>
          <a:endParaRPr lang="en-US" dirty="0">
            <a:latin typeface="Calibri" panose="020F0502020204030204" pitchFamily="34" charset="0"/>
          </a:endParaRPr>
        </a:p>
      </dgm:t>
    </dgm:pt>
    <dgm:pt modelId="{88738192-2973-4DEB-BD15-CECEBCACCECA}" type="parTrans" cxnId="{E0F1CA22-A4B2-4706-A653-B626DEE786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9D37A47-0DF0-4156-A5B1-4EB44F214231}" type="sibTrans" cxnId="{E0F1CA22-A4B2-4706-A653-B626DEE786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1FD61A5A-C947-4793-A9D8-935498A03A2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Snowplow Costs</a:t>
          </a:r>
          <a:endParaRPr lang="en-US" dirty="0">
            <a:latin typeface="Calibri" panose="020F0502020204030204" pitchFamily="34" charset="0"/>
          </a:endParaRPr>
        </a:p>
      </dgm:t>
    </dgm:pt>
    <dgm:pt modelId="{6548789A-B01E-469B-88D2-B58392655D88}" type="parTrans" cxnId="{A9E56F89-CCB5-488C-B1F8-283A2D05DB5B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56E4F5CE-59E8-4EF0-945B-255EA69924A3}" type="sibTrans" cxnId="{A9E56F89-CCB5-488C-B1F8-283A2D05DB5B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C2EA0406-1837-4318-A799-FD4A833BF8F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Heat stroke</a:t>
          </a:r>
          <a:endParaRPr lang="en-US" dirty="0">
            <a:latin typeface="Calibri" panose="020F0502020204030204" pitchFamily="34" charset="0"/>
          </a:endParaRPr>
        </a:p>
      </dgm:t>
    </dgm:pt>
    <dgm:pt modelId="{A6F88113-46D1-4827-877E-9560C5288A26}" type="parTrans" cxnId="{B2CD7D42-1166-44FF-89CA-42DE2C3E3A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64727389-8946-43C0-A9DC-46A3E83B7AEE}" type="sibTrans" cxnId="{B2CD7D42-1166-44FF-89CA-42DE2C3E3A4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C293A1FA-4113-43BF-934E-B45E5BCF11DD}">
      <dgm:prSet phldrT="[Text]"/>
      <dgm:spPr/>
      <dgm:t>
        <a:bodyPr/>
        <a:lstStyle/>
        <a:p>
          <a:r>
            <a:rPr lang="en-US" dirty="0" smtClean="0">
              <a:solidFill>
                <a:srgbClr val="00853E"/>
              </a:solidFill>
              <a:latin typeface="Calibri" panose="020F0502020204030204" pitchFamily="34" charset="0"/>
            </a:rPr>
            <a:t>Temperature?</a:t>
          </a:r>
          <a:endParaRPr lang="en-US" dirty="0">
            <a:solidFill>
              <a:srgbClr val="00853E"/>
            </a:solidFill>
            <a:latin typeface="Calibri" panose="020F0502020204030204" pitchFamily="34" charset="0"/>
          </a:endParaRPr>
        </a:p>
      </dgm:t>
    </dgm:pt>
    <dgm:pt modelId="{78E4788F-7136-49D5-A84D-B71AC7BB3B0C}" type="parTrans" cxnId="{2B2D4340-E12B-4174-B5CA-3E4002F25680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37B4ABF-4F6D-482C-922F-1F05449C39F2}" type="sibTrans" cxnId="{2B2D4340-E12B-4174-B5CA-3E4002F25680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1BC76DE6-2BB5-4CEA-AFC2-74CA73C6524B}" type="pres">
      <dgm:prSet presAssocID="{3D431AB3-0DFC-4A2C-A64B-D984771522E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BC1BAA-5EDE-45CF-A086-DDE556213849}" type="pres">
      <dgm:prSet presAssocID="{3D431AB3-0DFC-4A2C-A64B-D984771522E0}" presName="ellipse" presStyleLbl="trBgShp" presStyleIdx="0" presStyleCnt="1" custLinFactNeighborY="-1926"/>
      <dgm:spPr>
        <a:solidFill>
          <a:schemeClr val="accent5">
            <a:alpha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B97E1379-ABFB-4765-8CAE-7B99000F3B7F}" type="pres">
      <dgm:prSet presAssocID="{3D431AB3-0DFC-4A2C-A64B-D984771522E0}" presName="arrow1" presStyleLbl="fgShp" presStyleIdx="0" presStyleCnt="1"/>
      <dgm:spPr>
        <a:solidFill>
          <a:srgbClr val="00853E"/>
        </a:solidFill>
      </dgm:spPr>
      <dgm:t>
        <a:bodyPr/>
        <a:lstStyle/>
        <a:p>
          <a:endParaRPr lang="en-US"/>
        </a:p>
      </dgm:t>
    </dgm:pt>
    <dgm:pt modelId="{8F0DDEBA-F77B-42AA-8E69-3AEBDC2048D9}" type="pres">
      <dgm:prSet presAssocID="{3D431AB3-0DFC-4A2C-A64B-D984771522E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EA476-50E8-4B90-A43B-F052D5854A6A}" type="pres">
      <dgm:prSet presAssocID="{1FD61A5A-C947-4793-A9D8-935498A03A2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78397-808D-4477-9311-87E1364D85C3}" type="pres">
      <dgm:prSet presAssocID="{C2EA0406-1837-4318-A799-FD4A833BF8F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3CC1F-2D35-467A-BEAA-065ACA90144A}" type="pres">
      <dgm:prSet presAssocID="{C293A1FA-4113-43BF-934E-B45E5BCF11D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6FA7D-DD57-4978-AD34-F66A21EAEF7C}" type="pres">
      <dgm:prSet presAssocID="{3D431AB3-0DFC-4A2C-A64B-D984771522E0}" presName="funnel" presStyleLbl="trAlignAcc1" presStyleIdx="0" presStyleCnt="1" custLinFactNeighborX="0" custLinFactNeighborY="-893"/>
      <dgm:spPr>
        <a:ln>
          <a:solidFill>
            <a:srgbClr val="00853E"/>
          </a:solidFill>
        </a:ln>
      </dgm:spPr>
      <dgm:t>
        <a:bodyPr/>
        <a:lstStyle/>
        <a:p>
          <a:endParaRPr lang="en-US"/>
        </a:p>
      </dgm:t>
    </dgm:pt>
  </dgm:ptLst>
  <dgm:cxnLst>
    <dgm:cxn modelId="{E0F1CA22-A4B2-4706-A653-B626DEE7864F}" srcId="{3D431AB3-0DFC-4A2C-A64B-D984771522E0}" destId="{12029407-8B29-47DA-B702-9EE590ADEC7C}" srcOrd="0" destOrd="0" parTransId="{88738192-2973-4DEB-BD15-CECEBCACCECA}" sibTransId="{49D37A47-0DF0-4156-A5B1-4EB44F214231}"/>
    <dgm:cxn modelId="{A4FDA72F-32EA-433A-8901-AA50EF57CC62}" type="presOf" srcId="{C293A1FA-4113-43BF-934E-B45E5BCF11DD}" destId="{8F0DDEBA-F77B-42AA-8E69-3AEBDC2048D9}" srcOrd="0" destOrd="0" presId="urn:microsoft.com/office/officeart/2005/8/layout/funnel1"/>
    <dgm:cxn modelId="{2B2D4340-E12B-4174-B5CA-3E4002F25680}" srcId="{3D431AB3-0DFC-4A2C-A64B-D984771522E0}" destId="{C293A1FA-4113-43BF-934E-B45E5BCF11DD}" srcOrd="3" destOrd="0" parTransId="{78E4788F-7136-49D5-A84D-B71AC7BB3B0C}" sibTransId="{437B4ABF-4F6D-482C-922F-1F05449C39F2}"/>
    <dgm:cxn modelId="{09358469-D858-40AB-9804-614EFE9F7B39}" type="presOf" srcId="{C2EA0406-1837-4318-A799-FD4A833BF8F5}" destId="{3CEEA476-50E8-4B90-A43B-F052D5854A6A}" srcOrd="0" destOrd="0" presId="urn:microsoft.com/office/officeart/2005/8/layout/funnel1"/>
    <dgm:cxn modelId="{CAA7B458-9E2F-4C6A-A05A-FAA95BF91679}" type="presOf" srcId="{1FD61A5A-C947-4793-A9D8-935498A03A23}" destId="{C4A78397-808D-4477-9311-87E1364D85C3}" srcOrd="0" destOrd="0" presId="urn:microsoft.com/office/officeart/2005/8/layout/funnel1"/>
    <dgm:cxn modelId="{213A8F03-FD9C-4253-B7A6-EFF496714A7F}" type="presOf" srcId="{3D431AB3-0DFC-4A2C-A64B-D984771522E0}" destId="{1BC76DE6-2BB5-4CEA-AFC2-74CA73C6524B}" srcOrd="0" destOrd="0" presId="urn:microsoft.com/office/officeart/2005/8/layout/funnel1"/>
    <dgm:cxn modelId="{B2CD7D42-1166-44FF-89CA-42DE2C3E3A4F}" srcId="{3D431AB3-0DFC-4A2C-A64B-D984771522E0}" destId="{C2EA0406-1837-4318-A799-FD4A833BF8F5}" srcOrd="2" destOrd="0" parTransId="{A6F88113-46D1-4827-877E-9560C5288A26}" sibTransId="{64727389-8946-43C0-A9DC-46A3E83B7AEE}"/>
    <dgm:cxn modelId="{A9E56F89-CCB5-488C-B1F8-283A2D05DB5B}" srcId="{3D431AB3-0DFC-4A2C-A64B-D984771522E0}" destId="{1FD61A5A-C947-4793-A9D8-935498A03A23}" srcOrd="1" destOrd="0" parTransId="{6548789A-B01E-469B-88D2-B58392655D88}" sibTransId="{56E4F5CE-59E8-4EF0-945B-255EA69924A3}"/>
    <dgm:cxn modelId="{37FC8D8F-E618-47D5-8157-15CF78D7319A}" type="presOf" srcId="{12029407-8B29-47DA-B702-9EE590ADEC7C}" destId="{4AC3CC1F-2D35-467A-BEAA-065ACA90144A}" srcOrd="0" destOrd="0" presId="urn:microsoft.com/office/officeart/2005/8/layout/funnel1"/>
    <dgm:cxn modelId="{95558EAC-AE17-40D9-BC0C-F69CE4B4408A}" type="presParOf" srcId="{1BC76DE6-2BB5-4CEA-AFC2-74CA73C6524B}" destId="{2FBC1BAA-5EDE-45CF-A086-DDE556213849}" srcOrd="0" destOrd="0" presId="urn:microsoft.com/office/officeart/2005/8/layout/funnel1"/>
    <dgm:cxn modelId="{E0DD651D-A903-4E50-B263-FDEC6FA66E45}" type="presParOf" srcId="{1BC76DE6-2BB5-4CEA-AFC2-74CA73C6524B}" destId="{B97E1379-ABFB-4765-8CAE-7B99000F3B7F}" srcOrd="1" destOrd="0" presId="urn:microsoft.com/office/officeart/2005/8/layout/funnel1"/>
    <dgm:cxn modelId="{4E0055DA-BFB5-472D-B0D8-CC3A0EF1A9AE}" type="presParOf" srcId="{1BC76DE6-2BB5-4CEA-AFC2-74CA73C6524B}" destId="{8F0DDEBA-F77B-42AA-8E69-3AEBDC2048D9}" srcOrd="2" destOrd="0" presId="urn:microsoft.com/office/officeart/2005/8/layout/funnel1"/>
    <dgm:cxn modelId="{43D93DD8-0D18-4AD0-A57B-F68881986C19}" type="presParOf" srcId="{1BC76DE6-2BB5-4CEA-AFC2-74CA73C6524B}" destId="{3CEEA476-50E8-4B90-A43B-F052D5854A6A}" srcOrd="3" destOrd="0" presId="urn:microsoft.com/office/officeart/2005/8/layout/funnel1"/>
    <dgm:cxn modelId="{294594E7-2F0D-4093-A4FF-BE070123965B}" type="presParOf" srcId="{1BC76DE6-2BB5-4CEA-AFC2-74CA73C6524B}" destId="{C4A78397-808D-4477-9311-87E1364D85C3}" srcOrd="4" destOrd="0" presId="urn:microsoft.com/office/officeart/2005/8/layout/funnel1"/>
    <dgm:cxn modelId="{9C5D1112-99EC-411B-8BB7-3093C09635BA}" type="presParOf" srcId="{1BC76DE6-2BB5-4CEA-AFC2-74CA73C6524B}" destId="{4AC3CC1F-2D35-467A-BEAA-065ACA90144A}" srcOrd="5" destOrd="0" presId="urn:microsoft.com/office/officeart/2005/8/layout/funnel1"/>
    <dgm:cxn modelId="{BD56AC3B-B59E-446B-87B4-6F3558127415}" type="presParOf" srcId="{1BC76DE6-2BB5-4CEA-AFC2-74CA73C6524B}" destId="{FA76FA7D-DD57-4978-AD34-F66A21EAEF7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9987-F49D-4F89-BCF1-FA38654CECD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DCBF0-EAA8-41DD-A1C1-E485B258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CBF0-EAA8-41DD-A1C1-E485B2586A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0E6-0560-46B4-826B-1D87E44D1B1E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8A6A9C-CF19-486F-9A39-76891C8C8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ACDD-5128-46B5-B429-F6208216681C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EAB-BA50-4CC6-AC6A-48C99E3E3CC0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A1F-AF55-432A-A993-2C4F03FE2A9A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503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50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E4E2-6A85-410A-99D7-89BC8FEEAE90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77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825625"/>
            <a:ext cx="493858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F7A4-ED1B-43B4-B804-560A285E43FE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49358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3586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1625" y="1681163"/>
            <a:ext cx="49405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1624" y="2505075"/>
            <a:ext cx="4940559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32-ACD5-4488-8AB8-F14423CB386B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5700-92C2-418E-8728-FF75960421B3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4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A9A-4382-4D87-B410-E18A4415E8D0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7B09-D246-41CE-8A84-C17E234EDC68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3E40-F6CC-4AC9-AC37-D37ABC7B34E6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19" y="365125"/>
            <a:ext cx="10420865" cy="106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532238"/>
            <a:ext cx="10428115" cy="46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69" y="6356349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A7BF-EA4D-4578-8C58-7BFBD5031B9F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6997" y="6356350"/>
            <a:ext cx="9365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4512" y="3"/>
            <a:ext cx="1234324" cy="6857997"/>
            <a:chOff x="10954512" y="3"/>
            <a:chExt cx="1234324" cy="68579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139" y="747629"/>
              <a:ext cx="961905" cy="7809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029855" y="3"/>
              <a:ext cx="1158981" cy="584886"/>
            </a:xfrm>
            <a:prstGeom prst="rect">
              <a:avLst/>
            </a:prstGeom>
            <a:gradFill>
              <a:gsLst>
                <a:gs pos="70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11029853" y="1691323"/>
              <a:ext cx="1158981" cy="5166677"/>
            </a:xfrm>
            <a:prstGeom prst="rect">
              <a:avLst/>
            </a:prstGeom>
            <a:gradFill>
              <a:gsLst>
                <a:gs pos="95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54513" y="3"/>
              <a:ext cx="75339" cy="584886"/>
            </a:xfrm>
            <a:prstGeom prst="rect">
              <a:avLst/>
            </a:prstGeom>
            <a:gradFill>
              <a:gsLst>
                <a:gs pos="70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10954512" y="1691323"/>
              <a:ext cx="75339" cy="5166677"/>
            </a:xfrm>
            <a:prstGeom prst="rect">
              <a:avLst/>
            </a:prstGeom>
            <a:gradFill>
              <a:gsLst>
                <a:gs pos="95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283" y="6356350"/>
            <a:ext cx="47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A68A6A9C-CF19-486F-9A39-76891C8C81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"/>
            <a:ext cx="381741" cy="6857998"/>
            <a:chOff x="0" y="2"/>
            <a:chExt cx="381741" cy="6857998"/>
          </a:xfrm>
        </p:grpSpPr>
        <p:sp>
          <p:nvSpPr>
            <p:cNvPr id="14" name="Rectangle 13"/>
            <p:cNvSpPr/>
            <p:nvPr/>
          </p:nvSpPr>
          <p:spPr>
            <a:xfrm>
              <a:off x="0" y="2"/>
              <a:ext cx="319596" cy="6857998"/>
            </a:xfrm>
            <a:prstGeom prst="rect">
              <a:avLst/>
            </a:prstGeom>
            <a:solidFill>
              <a:srgbClr val="72B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597" y="4"/>
              <a:ext cx="62144" cy="68579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45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5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rgemdallas.wordpress.com/2013/10/30/principal-component-analysis-4-dummies-eigenvectors-eigenvalues-and-dimension-reduction/" TargetMode="External"/><Relationship Id="rId2" Type="http://schemas.openxmlformats.org/officeDocument/2006/relationships/hyperlink" Target="http://www.arndt-bruenner.de/mathe/scripts/engl_eigenwert2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DSCI 4520</a:t>
            </a:r>
          </a:p>
          <a:p>
            <a:r>
              <a:rPr lang="en-US"/>
              <a:t>Introduction to Data Mining</a:t>
            </a:r>
          </a:p>
          <a:p>
            <a:endParaRPr lang="en-US" dirty="0"/>
          </a:p>
          <a:p>
            <a:r>
              <a:rPr lang="en-US" dirty="0" smtClean="0"/>
              <a:t>Russell R.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 and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Principal Components Analysis (PCA) </a:t>
            </a:r>
            <a:r>
              <a:rPr lang="en-US" dirty="0" smtClean="0"/>
              <a:t>is a classical linear approach to dimension reduction</a:t>
            </a:r>
          </a:p>
          <a:p>
            <a:r>
              <a:rPr lang="en-US" dirty="0" smtClean="0"/>
              <a:t>PCA projects high-dimensional data onto a lower dimensional sub-space using linear transformation</a:t>
            </a:r>
          </a:p>
          <a:p>
            <a:r>
              <a:rPr lang="en-US" dirty="0" smtClean="0"/>
              <a:t>All dimension reduction techniques involve some degree of information loss</a:t>
            </a:r>
          </a:p>
          <a:p>
            <a:r>
              <a:rPr lang="en-US" dirty="0" smtClean="0"/>
              <a:t>Goal of PCA is to reduce dimensionality while retaining as much information (variation) as possible in the dataset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5499" y="4515272"/>
                <a:ext cx="4698337" cy="1656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𝑃𝐶𝐴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99" y="4515272"/>
                <a:ext cx="4698337" cy="165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93559" y="6279475"/>
                <a:ext cx="2229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59" y="6279475"/>
                <a:ext cx="222926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PCA, when used for dimension reduction, only involves predictors</a:t>
            </a:r>
          </a:p>
          <a:p>
            <a:r>
              <a:rPr lang="en-US" dirty="0" smtClean="0"/>
              <a:t>PCA can only be performed on dimensions which are at least interval in 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287" y="1424478"/>
            <a:ext cx="6825764" cy="48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Matrix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Matrix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a rectangular array of rows (m) and columns (</a:t>
            </a:r>
            <a:r>
              <a:rPr lang="en-US" dirty="0" smtClean="0"/>
              <a:t>n)</a:t>
            </a:r>
          </a:p>
          <a:p>
            <a:r>
              <a:rPr lang="en-US" dirty="0" smtClean="0"/>
              <a:t>If </a:t>
            </a:r>
            <a:r>
              <a:rPr lang="en-US" dirty="0"/>
              <a:t>m=n, the matrix is </a:t>
            </a:r>
            <a:r>
              <a:rPr lang="en-US" dirty="0">
                <a:solidFill>
                  <a:srgbClr val="FFC000"/>
                </a:solidFill>
              </a:rPr>
              <a:t>square</a:t>
            </a:r>
          </a:p>
          <a:p>
            <a:r>
              <a:rPr lang="en-US" dirty="0">
                <a:solidFill>
                  <a:srgbClr val="FFC000"/>
                </a:solidFill>
              </a:rPr>
              <a:t>Principal</a:t>
            </a:r>
            <a:r>
              <a:rPr lang="en-US" dirty="0"/>
              <a:t>: Diagonal from upper-left to lower right of a matrix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Principal elements</a:t>
            </a:r>
            <a:r>
              <a:rPr lang="en-US" dirty="0" smtClean="0"/>
              <a:t>: Elements of the principal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Trace</a:t>
            </a:r>
            <a:r>
              <a:rPr lang="en-US" dirty="0" smtClean="0"/>
              <a:t>: Sum of the principal elements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50256" y="4231861"/>
                <a:ext cx="2235740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56" y="4231861"/>
                <a:ext cx="2235740" cy="1148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291754" y="3405844"/>
            <a:ext cx="4915309" cy="1591394"/>
            <a:chOff x="4291754" y="3405844"/>
            <a:chExt cx="4915309" cy="1591394"/>
          </a:xfrm>
        </p:grpSpPr>
        <p:sp>
          <p:nvSpPr>
            <p:cNvPr id="7" name="Rectangle 6"/>
            <p:cNvSpPr/>
            <p:nvPr/>
          </p:nvSpPr>
          <p:spPr>
            <a:xfrm rot="1800000">
              <a:off x="4291754" y="4553429"/>
              <a:ext cx="2664373" cy="443809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4655" y="3405844"/>
              <a:ext cx="214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Principal (Diagonal)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943600" y="3590510"/>
              <a:ext cx="1121055" cy="1089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31556" y="5296464"/>
                <a:ext cx="2604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5+6+1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56" y="5296464"/>
                <a:ext cx="2604366" cy="276999"/>
              </a:xfrm>
              <a:prstGeom prst="rect">
                <a:avLst/>
              </a:prstGeom>
              <a:blipFill>
                <a:blip r:embed="rId3"/>
                <a:stretch>
                  <a:fillRect l="-1405" r="-140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63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Matrix Terminology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Diagonal matrix</a:t>
            </a:r>
            <a:r>
              <a:rPr lang="en-US" dirty="0"/>
              <a:t>: Matrix in which all non-diagonal elements are zero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Scalar matrix</a:t>
            </a:r>
            <a:r>
              <a:rPr lang="en-US" dirty="0"/>
              <a:t>: Diagonal matrix in which all diagonal elements are equal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Identity/Unity matrix</a:t>
            </a:r>
            <a:r>
              <a:rPr lang="en-US" dirty="0"/>
              <a:t>: Scalar matrix in which all diagonal elements equal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Transpose matrix A</a:t>
            </a:r>
            <a:r>
              <a:rPr lang="en-US" baseline="30000" dirty="0">
                <a:solidFill>
                  <a:srgbClr val="FFC000"/>
                </a:solidFill>
              </a:rPr>
              <a:t>T</a:t>
            </a:r>
            <a:r>
              <a:rPr lang="en-US" dirty="0">
                <a:solidFill>
                  <a:srgbClr val="FFC000"/>
                </a:solidFill>
              </a:rPr>
              <a:t> of matrix A</a:t>
            </a:r>
            <a:r>
              <a:rPr lang="en-US" dirty="0"/>
              <a:t> obtained by converting rows to columns and columns to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09936" y="2844586"/>
                <a:ext cx="1700337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36" y="2844586"/>
                <a:ext cx="1700337" cy="1148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9935" y="5461584"/>
                <a:ext cx="1700337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35" y="5461584"/>
                <a:ext cx="1700337" cy="1148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4544" y="2844586"/>
                <a:ext cx="170033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544" y="2844586"/>
                <a:ext cx="1700337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76894" y="5436763"/>
                <a:ext cx="4895636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94" y="5436763"/>
                <a:ext cx="4895636" cy="1148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010423"/>
            <a:ext cx="4937760" cy="31665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Addition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3010423"/>
            <a:ext cx="4938583" cy="31665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Subtraction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7027" y="1732813"/>
                <a:ext cx="211468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27" y="1732813"/>
                <a:ext cx="2114681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1710" y="1693339"/>
                <a:ext cx="213712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10" y="1693339"/>
                <a:ext cx="2137124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380" y="4171582"/>
                <a:ext cx="453964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80" y="4171582"/>
                <a:ext cx="4539641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7029" y="5449192"/>
                <a:ext cx="197643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29" y="5449192"/>
                <a:ext cx="1976438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939" y="4171582"/>
                <a:ext cx="453964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39" y="4171582"/>
                <a:ext cx="4539641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15114" y="5440407"/>
                <a:ext cx="224413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14" y="5440407"/>
                <a:ext cx="2244139" cy="1148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6380" y="3527150"/>
                <a:ext cx="444737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80" y="3527150"/>
                <a:ext cx="4447371" cy="465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939" y="3527150"/>
                <a:ext cx="444737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39" y="3527150"/>
                <a:ext cx="4447371" cy="465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2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C000"/>
                    </a:solidFill>
                  </a:rPr>
                  <a:t>Multiplication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/>
                  <a:t> defined if number of columns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equals the number of rows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2032" y="2096780"/>
                <a:ext cx="1011218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2" y="2096780"/>
                <a:ext cx="10112188" cy="424796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362833" y="4174383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38342" y="4786987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38342" y="4374694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19883" y="4177844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09932" y="4160750"/>
            <a:ext cx="709543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95782" y="5192995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95782" y="4786987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38342" y="5192995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783" y="4184028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77373" y="4160750"/>
            <a:ext cx="709543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86933" y="4371421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2949" y="4160750"/>
                <a:ext cx="7505773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158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949" y="4160750"/>
                <a:ext cx="7505773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79799" y="2473877"/>
                <a:ext cx="3017300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99" y="2473877"/>
                <a:ext cx="3017300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45835" y="2664301"/>
                <a:ext cx="206819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35" y="2664301"/>
                <a:ext cx="2068195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22650" y="5888205"/>
                <a:ext cx="9786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(4∗2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50" y="5888205"/>
                <a:ext cx="97866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83717" y="5888205"/>
                <a:ext cx="1175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+ 1∗5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17" y="5888205"/>
                <a:ext cx="11758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4485" y="5882021"/>
                <a:ext cx="13249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+ 9∗8)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85" y="5882021"/>
                <a:ext cx="132491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72435" y="5888205"/>
                <a:ext cx="8644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5" y="5888205"/>
                <a:ext cx="86440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22650" y="6319092"/>
                <a:ext cx="9786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(4∗9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50" y="6319092"/>
                <a:ext cx="97866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83717" y="6319092"/>
                <a:ext cx="13746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+ 1∗12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17" y="6319092"/>
                <a:ext cx="13746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97099" y="6312908"/>
                <a:ext cx="1523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+ 9∗10)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99" y="6312908"/>
                <a:ext cx="152368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213431" y="6317421"/>
                <a:ext cx="1063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=138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431" y="6317421"/>
                <a:ext cx="1063176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3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is a scalar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65995" y="2211204"/>
                <a:ext cx="7604261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⟺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995" y="2211204"/>
                <a:ext cx="7604261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235385" y="4229252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40569" y="4040276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7110" y="4040276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87110" y="4447419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40569" y="4445096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96062" y="4049343"/>
                <a:ext cx="457356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62" y="4049343"/>
                <a:ext cx="4573560" cy="718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28439" y="3189639"/>
                <a:ext cx="1822743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39" y="3189639"/>
                <a:ext cx="1822743" cy="718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00699" y="3333429"/>
                <a:ext cx="967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99" y="3333429"/>
                <a:ext cx="96725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79527" y="5116971"/>
                <a:ext cx="15436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2∗3=6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27" y="5116971"/>
                <a:ext cx="15436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82843" y="5116970"/>
                <a:ext cx="16943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6∗3=18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43" y="5116970"/>
                <a:ext cx="169437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79527" y="5804997"/>
                <a:ext cx="15436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0∗3=0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27" y="5804997"/>
                <a:ext cx="154369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82842" y="5809218"/>
                <a:ext cx="16943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5∗3=15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42" y="5809218"/>
                <a:ext cx="169437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2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Determinant</a:t>
                </a:r>
                <a:r>
                  <a:rPr lang="en-US" dirty="0" smtClean="0"/>
                  <a:t>: A </a:t>
                </a:r>
                <a:r>
                  <a:rPr lang="en-US" dirty="0"/>
                  <a:t>function that associates at scalar to a square matrix</a:t>
                </a:r>
              </a:p>
              <a:p>
                <a:r>
                  <a:rPr lang="en-US" dirty="0"/>
                  <a:t>A matrix with a nonzero determinant is called non-singular (it has an inverse)</a:t>
                </a:r>
              </a:p>
              <a:p>
                <a:r>
                  <a:rPr lang="en-US" dirty="0"/>
                  <a:t>The determinant of matrix A is denoted |A| or </a:t>
                </a:r>
                <a:r>
                  <a:rPr lang="en-US" dirty="0" err="1"/>
                  <a:t>det</a:t>
                </a:r>
                <a:r>
                  <a:rPr lang="en-US" dirty="0"/>
                  <a:t>(A)</a:t>
                </a:r>
              </a:p>
              <a:p>
                <a:r>
                  <a:rPr lang="en-US" dirty="0"/>
                  <a:t>Laplace’s Formula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the i, j minor matrix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.  Obtained by removing row i and column j</a:t>
                </a:r>
                <a:r>
                  <a:rPr lang="en-US" b="1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dirty="0" smtClean="0"/>
                  <a:t>scalar cofactor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0" t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25360" y="3426245"/>
                <a:ext cx="5685531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360" y="3426245"/>
                <a:ext cx="5685531" cy="1225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7760" cy="406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 x 2 Matrix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1825625"/>
            <a:ext cx="4938583" cy="406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 x 3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4112" y="2598743"/>
            <a:ext cx="1302543" cy="82852"/>
          </a:xfrm>
          <a:prstGeom prst="rect">
            <a:avLst/>
          </a:prstGeom>
          <a:solidFill>
            <a:srgbClr val="00853E"/>
          </a:solidFill>
          <a:ln>
            <a:solidFill>
              <a:srgbClr val="00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8176" y="2462105"/>
                <a:ext cx="2093971" cy="724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176" y="2462105"/>
                <a:ext cx="2093971" cy="724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07660" y="4004468"/>
                <a:ext cx="35150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60" y="4004468"/>
                <a:ext cx="35150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6531" y="5510179"/>
                <a:ext cx="450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1" y="5510179"/>
                <a:ext cx="45091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35651" y="3888823"/>
                <a:ext cx="9537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51" y="3888823"/>
                <a:ext cx="9537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22792" y="3888823"/>
                <a:ext cx="298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792" y="3888823"/>
                <a:ext cx="2981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 rot="5400000">
            <a:off x="7271405" y="3171493"/>
            <a:ext cx="777200" cy="82852"/>
          </a:xfrm>
          <a:prstGeom prst="rect">
            <a:avLst/>
          </a:prstGeom>
          <a:solidFill>
            <a:srgbClr val="00853E"/>
          </a:solidFill>
          <a:ln>
            <a:solidFill>
              <a:srgbClr val="00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72771" y="3740642"/>
                <a:ext cx="1267078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71" y="3740642"/>
                <a:ext cx="1267078" cy="727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77110" y="3890961"/>
                <a:ext cx="5658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10" y="3890961"/>
                <a:ext cx="56586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16579" y="3740642"/>
                <a:ext cx="1267078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79" y="3740642"/>
                <a:ext cx="1267078" cy="7184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047310" y="3884431"/>
                <a:ext cx="5658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10" y="3884431"/>
                <a:ext cx="56586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643613" y="3742779"/>
                <a:ext cx="1267078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613" y="3742779"/>
                <a:ext cx="1267078" cy="7272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63791" y="4751775"/>
                <a:ext cx="431932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5∗9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−(8∗6)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91" y="4751775"/>
                <a:ext cx="4319324" cy="4863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72771" y="5287618"/>
                <a:ext cx="3632854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4∗9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−(7∗6)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71" y="5287618"/>
                <a:ext cx="3632854" cy="4863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40473" y="5812540"/>
                <a:ext cx="403104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473" y="5812540"/>
                <a:ext cx="4031040" cy="4863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 rot="5400000">
            <a:off x="7828280" y="3168269"/>
            <a:ext cx="777200" cy="82852"/>
          </a:xfrm>
          <a:prstGeom prst="rect">
            <a:avLst/>
          </a:prstGeom>
          <a:solidFill>
            <a:srgbClr val="00853E"/>
          </a:solidFill>
          <a:ln>
            <a:solidFill>
              <a:srgbClr val="00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8385155" y="3172860"/>
            <a:ext cx="777200" cy="82852"/>
          </a:xfrm>
          <a:prstGeom prst="rect">
            <a:avLst/>
          </a:prstGeom>
          <a:solidFill>
            <a:srgbClr val="00853E"/>
          </a:solidFill>
          <a:ln>
            <a:solidFill>
              <a:srgbClr val="00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72529" y="2456019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33948" y="2456019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0710" y="2452795"/>
            <a:ext cx="368300" cy="368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8939" y="2459736"/>
                <a:ext cx="250581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939" y="2459736"/>
                <a:ext cx="2505814" cy="11394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12" grpId="0"/>
      <p:bldP spid="13" grpId="0"/>
      <p:bldP spid="14" grpId="0"/>
      <p:bldP spid="15" grpId="0"/>
      <p:bldP spid="16" grpId="0"/>
      <p:bldP spid="17" grpId="0" animBg="1"/>
      <p:bldP spid="17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“I don’t look at a problem and put variables in there that don’t affect it.”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Bill Parcells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Methodology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1: Calculate the mean of each </a:t>
            </a:r>
            <a:r>
              <a:rPr lang="en-US" dirty="0" smtClean="0"/>
              <a:t>dimension</a:t>
            </a:r>
            <a:endParaRPr lang="en-US" dirty="0"/>
          </a:p>
          <a:p>
            <a:r>
              <a:rPr lang="en-US" dirty="0"/>
              <a:t>Step 2: Calculate the variance/covariance matrix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Calculate the variance of each attribute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Calculate the covariance of the attributes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Construct the matrix</a:t>
            </a:r>
          </a:p>
          <a:p>
            <a:r>
              <a:rPr lang="en-US" dirty="0"/>
              <a:t>Step 3: Compute the Eigenvalues of the covariance matrix and order them from largest to smallest</a:t>
            </a:r>
          </a:p>
          <a:p>
            <a:r>
              <a:rPr lang="en-US" dirty="0"/>
              <a:t>Step 4: Compute the Eigenvectors of the covariance matrix for the associated with the Eigenvalues</a:t>
            </a:r>
          </a:p>
          <a:p>
            <a:r>
              <a:rPr lang="en-US" dirty="0"/>
              <a:t>Step 5: Keep terms corresponding to the K largest Eigenvalues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050394"/>
              </p:ext>
            </p:extLst>
          </p:nvPr>
        </p:nvGraphicFramePr>
        <p:xfrm>
          <a:off x="5370699" y="1825625"/>
          <a:ext cx="5610225" cy="407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27500589"/>
                  </p:ext>
                </p:extLst>
              </p:nvPr>
            </p:nvGraphicFramePr>
            <p:xfrm>
              <a:off x="1874254" y="1825625"/>
              <a:ext cx="2344272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  <a:gridCol w="1172136">
                      <a:extLst>
                        <a:ext uri="{9D8B030D-6E8A-4147-A177-3AD203B41FA5}">
                          <a16:colId xmlns:a16="http://schemas.microsoft.com/office/drawing/2014/main" xmlns="" val="262059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27500589"/>
                  </p:ext>
                </p:extLst>
              </p:nvPr>
            </p:nvGraphicFramePr>
            <p:xfrm>
              <a:off x="1874254" y="1825625"/>
              <a:ext cx="2344272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  <a:gridCol w="1172136">
                      <a:extLst>
                        <a:ext uri="{9D8B030D-6E8A-4147-A177-3AD203B41FA5}">
                          <a16:colId xmlns:a16="http://schemas.microsoft.com/office/drawing/2014/main" val="262059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1639" r="-101036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18" t="-1639" r="-1036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703675" y="2151529"/>
            <a:ext cx="3451544" cy="27288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969468" y="2893808"/>
            <a:ext cx="916348" cy="11590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79206319"/>
                  </p:ext>
                </p:extLst>
              </p:nvPr>
            </p:nvGraphicFramePr>
            <p:xfrm>
              <a:off x="3046390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xmlns="" val="262059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79206319"/>
                  </p:ext>
                </p:extLst>
              </p:nvPr>
            </p:nvGraphicFramePr>
            <p:xfrm>
              <a:off x="3046390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val="262059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" t="-1639" r="-1031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01752496"/>
                  </p:ext>
                </p:extLst>
              </p:nvPr>
            </p:nvGraphicFramePr>
            <p:xfrm>
              <a:off x="1874254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01752496"/>
                  </p:ext>
                </p:extLst>
              </p:nvPr>
            </p:nvGraphicFramePr>
            <p:xfrm>
              <a:off x="1874254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8" t="-1639" r="-1036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22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765638" y="2829262"/>
            <a:ext cx="2323652" cy="2033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11400824"/>
                  </p:ext>
                </p:extLst>
              </p:nvPr>
            </p:nvGraphicFramePr>
            <p:xfrm>
              <a:off x="7636402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0.828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-1.778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0.992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0.274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1.676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0.913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-0.099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-1.145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-0.438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-1.224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11400824"/>
                  </p:ext>
                </p:extLst>
              </p:nvPr>
            </p:nvGraphicFramePr>
            <p:xfrm>
              <a:off x="7636402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639" r="-1554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0.828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-1.778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0.992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0.274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1.676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0.913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-0.099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-1.145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-0.438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-1.224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73000145"/>
                  </p:ext>
                </p:extLst>
              </p:nvPr>
            </p:nvGraphicFramePr>
            <p:xfrm>
              <a:off x="8808538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-0.175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0.142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0.385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0.130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-0.209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0.175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-0.350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0.046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0.018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-0.163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73000145"/>
                  </p:ext>
                </p:extLst>
              </p:nvPr>
            </p:nvGraphicFramePr>
            <p:xfrm>
              <a:off x="8808538" y="1811692"/>
              <a:ext cx="1172136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5" t="-1639" r="-1031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-0.175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0.142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0.385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0.130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-0.209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0.175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-0.350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0.046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0.018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-0.163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58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04805 -0.0016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4805 -4.0740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Calculate 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13388393"/>
                  </p:ext>
                </p:extLst>
              </p:nvPr>
            </p:nvGraphicFramePr>
            <p:xfrm>
              <a:off x="1874254" y="1825625"/>
              <a:ext cx="2344272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  <a:gridCol w="1172136">
                      <a:extLst>
                        <a:ext uri="{9D8B030D-6E8A-4147-A177-3AD203B41FA5}">
                          <a16:colId xmlns:a16="http://schemas.microsoft.com/office/drawing/2014/main" xmlns="" val="262059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18.100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19.100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68421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13388393"/>
                  </p:ext>
                </p:extLst>
              </p:nvPr>
            </p:nvGraphicFramePr>
            <p:xfrm>
              <a:off x="1874254" y="1825625"/>
              <a:ext cx="2344272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72136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  <a:gridCol w="1172136">
                      <a:extLst>
                        <a:ext uri="{9D8B030D-6E8A-4147-A177-3AD203B41FA5}">
                          <a16:colId xmlns:a16="http://schemas.microsoft.com/office/drawing/2014/main" val="262059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1639" r="-101036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18" t="-1639" r="-1036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2.4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2.9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1.9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3.0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1.6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1.1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 smtClean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18.1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19.1</a:t>
                          </a:r>
                          <a:r>
                            <a:rPr lang="en-US" dirty="0" smtClean="0"/>
                            <a:t>00</a:t>
                          </a:r>
                          <a:endParaRPr lang="en-US" dirty="0" smtClean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8421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5737" y="5906373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Sum: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46686" y="1825625"/>
                <a:ext cx="2890920" cy="925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86" y="1825625"/>
                <a:ext cx="2890920" cy="925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06547" y="2944778"/>
                <a:ext cx="411907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18.1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=1.81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547" y="2944778"/>
                <a:ext cx="4119076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37741" y="4091422"/>
                <a:ext cx="2889381" cy="925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741" y="4091422"/>
                <a:ext cx="2889381" cy="925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94429" y="5241657"/>
                <a:ext cx="411907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19.1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=1.91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29" y="5241657"/>
                <a:ext cx="4119076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2a: Calculate Variances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072544005"/>
                  </p:ext>
                </p:extLst>
              </p:nvPr>
            </p:nvGraphicFramePr>
            <p:xfrm>
              <a:off x="556427" y="1825625"/>
              <a:ext cx="6136332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22722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2620594249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4092930843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3135291920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2735524401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1098911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0.476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0.240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0.700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-1.210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1.716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1.464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2.900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0.152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0.980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1.900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0.008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0.084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1.664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1.188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2.300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2.700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0.240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0.624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0.036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-0.710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-1.010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0.504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1.020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sz="1800" b="1" dirty="0" smtClean="0"/>
                            <a:t>Sum:</a:t>
                          </a:r>
                          <a:endParaRPr lang="en-US" sz="1800" b="1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5.549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6.449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68421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072544005"/>
                  </p:ext>
                </p:extLst>
              </p:nvPr>
            </p:nvGraphicFramePr>
            <p:xfrm>
              <a:off x="556427" y="1825625"/>
              <a:ext cx="6136332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22722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2620594249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4092930843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3135291920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2735524401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1098911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" t="-1639" r="-5005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5" t="-1639" r="-4005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5" t="-1639" r="-3005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395" t="-1639" r="-2023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639" r="-10119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639" r="-1190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0.476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0.240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0.5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0.7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1.716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1.464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0.152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0.980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0.008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0.084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1.664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1.188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2.3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2.7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0.240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0.624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0.036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1.5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 smtClean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0.504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1.020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sz="1800" b="1" dirty="0" smtClean="0"/>
                            <a:t>Sum:</a:t>
                          </a:r>
                          <a:endParaRPr lang="en-US" sz="1800" b="1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5.549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6.449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8421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510916" y="1867170"/>
                <a:ext cx="3227678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16" y="1867170"/>
                <a:ext cx="3227678" cy="1017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33825" y="3088276"/>
                <a:ext cx="3493520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5.549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=0.617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825" y="3088276"/>
                <a:ext cx="3493520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10916" y="4131393"/>
                <a:ext cx="3235949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16" y="4131393"/>
                <a:ext cx="3235949" cy="1017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33824" y="5270415"/>
                <a:ext cx="3493520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6.449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=0.717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824" y="5270415"/>
                <a:ext cx="3493520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87055641"/>
                  </p:ext>
                </p:extLst>
              </p:nvPr>
            </p:nvGraphicFramePr>
            <p:xfrm>
              <a:off x="556427" y="1825625"/>
              <a:ext cx="6136332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22722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2620594249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4092930843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3135291920"/>
                        </a:ext>
                      </a:extLst>
                    </a:gridCol>
                    <a:gridCol w="2045444">
                      <a:extLst>
                        <a:ext uri="{9D8B030D-6E8A-4147-A177-3AD203B41FA5}">
                          <a16:colId xmlns:a16="http://schemas.microsoft.com/office/drawing/2014/main" xmlns="" val="27355244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0.338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0.700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-1.210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1.585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2.900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0.386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1.900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0.026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1.406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2.300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2.700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0.387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-0.059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-0.710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-1.010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0.717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sz="1800" b="1" dirty="0" smtClean="0"/>
                            <a:t>Sum:</a:t>
                          </a:r>
                          <a:endParaRPr lang="en-US" sz="1800" b="1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5.539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68421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87055641"/>
                  </p:ext>
                </p:extLst>
              </p:nvPr>
            </p:nvGraphicFramePr>
            <p:xfrm>
              <a:off x="556427" y="1825625"/>
              <a:ext cx="6136332" cy="445008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22722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2620594249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4092930843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3135291920"/>
                        </a:ext>
                      </a:extLst>
                    </a:gridCol>
                    <a:gridCol w="2045444">
                      <a:extLst>
                        <a:ext uri="{9D8B030D-6E8A-4147-A177-3AD203B41FA5}">
                          <a16:colId xmlns:a16="http://schemas.microsoft.com/office/drawing/2014/main" val="27355244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" t="-1639" r="-5005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5" t="-1639" r="-4005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5" t="-1639" r="-3005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395" t="-1639" r="-20239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39" r="-595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0.338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0.5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0.7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1.585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0.386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0.026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1.406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2.3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2.7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0.387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-0.059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0.656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1.5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0.096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 smtClean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0.717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sz="1800" b="1" dirty="0" smtClean="0"/>
                            <a:t>Sum:</a:t>
                          </a:r>
                          <a:endParaRPr lang="en-US" sz="1800" b="1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 smtClean="0"/>
                        </a:p>
                      </a:txBody>
                      <a:tcPr marL="200974" marR="20097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5.539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8421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2b: Calculate Covariance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07094" y="3117210"/>
                <a:ext cx="4075090" cy="797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200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94" y="3117210"/>
                <a:ext cx="4075090" cy="797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07094" y="4297376"/>
                <a:ext cx="3362202" cy="735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5.539</m:t>
                          </m:r>
                        </m:num>
                        <m:den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200" i="0">
                          <a:latin typeface="Cambria Math" panose="02040503050406030204" pitchFamily="18" charset="0"/>
                        </a:rPr>
                        <m:t>=0.615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94" y="4297376"/>
                <a:ext cx="3362202" cy="735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2c: Construct Variance/Covariance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0226553"/>
                  </p:ext>
                </p:extLst>
              </p:nvPr>
            </p:nvGraphicFramePr>
            <p:xfrm>
              <a:off x="3183568" y="2704521"/>
              <a:ext cx="4524543" cy="173736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508181">
                      <a:extLst>
                        <a:ext uri="{9D8B030D-6E8A-4147-A177-3AD203B41FA5}">
                          <a16:colId xmlns:a16="http://schemas.microsoft.com/office/drawing/2014/main" xmlns="" val="397449770"/>
                        </a:ext>
                      </a:extLst>
                    </a:gridCol>
                    <a:gridCol w="1508181">
                      <a:extLst>
                        <a:ext uri="{9D8B030D-6E8A-4147-A177-3AD203B41FA5}">
                          <a16:colId xmlns:a16="http://schemas.microsoft.com/office/drawing/2014/main" xmlns="" val="2097343646"/>
                        </a:ext>
                      </a:extLst>
                    </a:gridCol>
                    <a:gridCol w="1508181">
                      <a:extLst>
                        <a:ext uri="{9D8B030D-6E8A-4147-A177-3AD203B41FA5}">
                          <a16:colId xmlns:a16="http://schemas.microsoft.com/office/drawing/2014/main" xmlns="" val="20147241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17176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0.617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0.615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7101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0.615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0.717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45565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0226553"/>
                  </p:ext>
                </p:extLst>
              </p:nvPr>
            </p:nvGraphicFramePr>
            <p:xfrm>
              <a:off x="3183568" y="2704521"/>
              <a:ext cx="4524543" cy="173736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508181">
                      <a:extLst>
                        <a:ext uri="{9D8B030D-6E8A-4147-A177-3AD203B41FA5}">
                          <a16:colId xmlns:a16="http://schemas.microsoft.com/office/drawing/2014/main" val="397449770"/>
                        </a:ext>
                      </a:extLst>
                    </a:gridCol>
                    <a:gridCol w="1508181">
                      <a:extLst>
                        <a:ext uri="{9D8B030D-6E8A-4147-A177-3AD203B41FA5}">
                          <a16:colId xmlns:a16="http://schemas.microsoft.com/office/drawing/2014/main" val="2097343646"/>
                        </a:ext>
                      </a:extLst>
                    </a:gridCol>
                    <a:gridCol w="1508181">
                      <a:extLst>
                        <a:ext uri="{9D8B030D-6E8A-4147-A177-3AD203B41FA5}">
                          <a16:colId xmlns:a16="http://schemas.microsoft.com/office/drawing/2014/main" val="201472415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0" t="-1053" r="-101215" b="-2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53" r="-806" b="-2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71768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" t="-100000" r="-200403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0.617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0.615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10113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" t="-202105" r="-200403" b="-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0.615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0.717</a:t>
                          </a:r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55656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89704" y="1645920"/>
            <a:ext cx="3915783" cy="1796527"/>
            <a:chOff x="989704" y="1645920"/>
            <a:chExt cx="3915783" cy="1796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89704" y="1645920"/>
                  <a:ext cx="1968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Variance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704" y="1645920"/>
                  <a:ext cx="196864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371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2958353" y="1876753"/>
              <a:ext cx="1947134" cy="15656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422776" y="4260028"/>
            <a:ext cx="2970905" cy="1184221"/>
            <a:chOff x="7422776" y="4260028"/>
            <a:chExt cx="2970905" cy="1184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25032" y="4982584"/>
                  <a:ext cx="1968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Variance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032" y="4982584"/>
                  <a:ext cx="196864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02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0" idx="1"/>
            </p:cNvCxnSpPr>
            <p:nvPr/>
          </p:nvCxnSpPr>
          <p:spPr>
            <a:xfrm flipH="1" flipV="1">
              <a:off x="7422776" y="4260028"/>
              <a:ext cx="1002256" cy="953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443779" y="3786692"/>
            <a:ext cx="4262076" cy="2119222"/>
            <a:chOff x="2443779" y="3786692"/>
            <a:chExt cx="4262076" cy="2119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43779" y="5444249"/>
                  <a:ext cx="3128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Covariance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 smtClean="0"/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779" y="5444249"/>
                  <a:ext cx="312868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14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V="1">
              <a:off x="4008120" y="3786692"/>
              <a:ext cx="2697735" cy="16575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</p:cNvCxnSpPr>
            <p:nvPr/>
          </p:nvCxnSpPr>
          <p:spPr>
            <a:xfrm flipV="1">
              <a:off x="4008120" y="4356847"/>
              <a:ext cx="1348867" cy="1087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 Compute Eigenvalues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</a:t>
                </a:r>
                <a:r>
                  <a:rPr lang="en-US" dirty="0">
                    <a:solidFill>
                      <a:srgbClr val="FFC000"/>
                    </a:solidFill>
                  </a:rPr>
                  <a:t>Eigenvalue</a:t>
                </a:r>
                <a:r>
                  <a:rPr lang="en-US" dirty="0"/>
                  <a:t> is a measure of the variation within the data along a particular path (Eigenvector)</a:t>
                </a:r>
              </a:p>
              <a:p>
                <a:r>
                  <a:rPr lang="en-US" dirty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Scalar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Identity Matrix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Non-singular matrix (our variance/covariance matrix)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what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1631" y="4568053"/>
                <a:ext cx="6823983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.617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0.717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31" y="4568053"/>
                <a:ext cx="6823983" cy="819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53032" y="5765194"/>
                <a:ext cx="5352940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.617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0.717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32" y="5765194"/>
                <a:ext cx="5352940" cy="819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Compute Eigenvalues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6666" y="1828860"/>
                <a:ext cx="5145511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.617−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0.615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0.717−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1828860"/>
                <a:ext cx="5145511" cy="819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6666" y="3275082"/>
                <a:ext cx="63357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0.617−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0.717−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0.615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3275082"/>
                <a:ext cx="63357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76666" y="5669048"/>
                <a:ext cx="4449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−1.333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+0.063=0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5669048"/>
                <a:ext cx="44496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648055" y="2715890"/>
            <a:ext cx="1661302" cy="1157420"/>
            <a:chOff x="2798111" y="2701921"/>
            <a:chExt cx="1661302" cy="1157420"/>
          </a:xfrm>
        </p:grpSpPr>
        <p:sp>
          <p:nvSpPr>
            <p:cNvPr id="10" name="Arc 9"/>
            <p:cNvSpPr/>
            <p:nvPr/>
          </p:nvSpPr>
          <p:spPr>
            <a:xfrm>
              <a:off x="2798111" y="2952397"/>
              <a:ext cx="1661302" cy="906944"/>
            </a:xfrm>
            <a:prstGeom prst="arc">
              <a:avLst>
                <a:gd name="adj1" fmla="val 10928359"/>
                <a:gd name="adj2" fmla="val 2135188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6271" y="2701921"/>
              <a:ext cx="34977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23223" y="5009648"/>
            <a:ext cx="34977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69891" y="3263902"/>
            <a:ext cx="3103867" cy="1373851"/>
            <a:chOff x="2676990" y="3342529"/>
            <a:chExt cx="3103867" cy="1373851"/>
          </a:xfrm>
        </p:grpSpPr>
        <p:sp>
          <p:nvSpPr>
            <p:cNvPr id="14" name="Arc 13"/>
            <p:cNvSpPr/>
            <p:nvPr/>
          </p:nvSpPr>
          <p:spPr>
            <a:xfrm flipV="1">
              <a:off x="2676990" y="3342529"/>
              <a:ext cx="3103867" cy="1118144"/>
            </a:xfrm>
            <a:prstGeom prst="arc">
              <a:avLst>
                <a:gd name="adj1" fmla="val 10789907"/>
                <a:gd name="adj2" fmla="val 147433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3570" y="4193160"/>
              <a:ext cx="4219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O</a:t>
              </a:r>
              <a:endParaRPr lang="en-US" sz="2800" dirty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76666" y="4471807"/>
                <a:ext cx="82950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0.442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0.617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0.717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0.615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6" y="4471807"/>
                <a:ext cx="82950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393002" y="5009648"/>
            <a:ext cx="4219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O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94786" y="3395696"/>
            <a:ext cx="765279" cy="875539"/>
            <a:chOff x="3846283" y="3470158"/>
            <a:chExt cx="765279" cy="875539"/>
          </a:xfrm>
        </p:grpSpPr>
        <p:sp>
          <p:nvSpPr>
            <p:cNvPr id="19" name="Arc 18"/>
            <p:cNvSpPr/>
            <p:nvPr/>
          </p:nvSpPr>
          <p:spPr>
            <a:xfrm flipV="1">
              <a:off x="3846283" y="3470158"/>
              <a:ext cx="765279" cy="664055"/>
            </a:xfrm>
            <a:prstGeom prst="arc">
              <a:avLst>
                <a:gd name="adj1" fmla="val 10930466"/>
                <a:gd name="adj2" fmla="val 147433"/>
              </a:avLst>
            </a:prstGeom>
            <a:ln w="28575">
              <a:solidFill>
                <a:srgbClr val="5A35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41126" y="3822477"/>
              <a:ext cx="27443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5A3584"/>
                  </a:solidFill>
                  <a:latin typeface="Calibri" panose="020F0502020204030204" pitchFamily="34" charset="0"/>
                </a:rPr>
                <a:t>I</a:t>
              </a:r>
              <a:endParaRPr lang="en-US" sz="2800" dirty="0">
                <a:solidFill>
                  <a:srgbClr val="5A3584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08713" y="5009539"/>
            <a:ext cx="2744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A3584"/>
                </a:solidFill>
                <a:latin typeface="Calibri" panose="020F0502020204030204" pitchFamily="34" charset="0"/>
              </a:rPr>
              <a:t>I</a:t>
            </a:r>
            <a:endParaRPr lang="en-US" sz="2800" dirty="0">
              <a:solidFill>
                <a:srgbClr val="5A3584"/>
              </a:solidFill>
              <a:latin typeface="Calibri" panose="020F0502020204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41231" y="2696314"/>
            <a:ext cx="1903542" cy="1172314"/>
            <a:chOff x="3877316" y="2698161"/>
            <a:chExt cx="1903542" cy="1172314"/>
          </a:xfrm>
        </p:grpSpPr>
        <p:sp>
          <p:nvSpPr>
            <p:cNvPr id="23" name="Arc 22"/>
            <p:cNvSpPr/>
            <p:nvPr/>
          </p:nvSpPr>
          <p:spPr>
            <a:xfrm>
              <a:off x="3877316" y="2963531"/>
              <a:ext cx="1903542" cy="906944"/>
            </a:xfrm>
            <a:prstGeom prst="arc">
              <a:avLst>
                <a:gd name="adj1" fmla="val 10928359"/>
                <a:gd name="adj2" fmla="val 2135188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413" y="2698161"/>
              <a:ext cx="3353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L</a:t>
              </a:r>
              <a:endParaRPr lang="en-US" sz="2800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74439" y="5005155"/>
            <a:ext cx="335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L</a:t>
            </a:r>
            <a:endParaRPr lang="en-US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98876" y="3382803"/>
            <a:ext cx="3021114" cy="369332"/>
            <a:chOff x="7798876" y="3382803"/>
            <a:chExt cx="302111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8380796" y="3382803"/>
              <a:ext cx="2439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Characteristic Equation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7798876" y="3567469"/>
              <a:ext cx="581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256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 animBg="1"/>
      <p:bldP spid="16" grpId="0"/>
      <p:bldP spid="17" grpId="0" animBg="1"/>
      <p:bldP spid="21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Compute Eigenvalues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05266" y="2312023"/>
                <a:ext cx="3458126" cy="1014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66" y="2312023"/>
                <a:ext cx="3458126" cy="1014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39809" y="2158454"/>
                <a:ext cx="11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9" y="2158454"/>
                <a:ext cx="11812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39808" y="2591137"/>
                <a:ext cx="20720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=−1.333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8" y="2591137"/>
                <a:ext cx="207204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39808" y="3023820"/>
                <a:ext cx="17790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=0.063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08" y="3023820"/>
                <a:ext cx="177901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05264" y="3799915"/>
                <a:ext cx="8560613" cy="1102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−1.333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(−1.333)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−4(1)(0.063)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=1.284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64" y="3799915"/>
                <a:ext cx="8560613" cy="11028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05265" y="5392067"/>
                <a:ext cx="8568884" cy="1102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−1.333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(−1.333)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−4(1)(0.063)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65" y="5392067"/>
                <a:ext cx="8568884" cy="11028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68798" y="1540306"/>
                <a:ext cx="4449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−1.333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+0.063=0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798" y="1540306"/>
                <a:ext cx="444961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3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1872" y="3444032"/>
            <a:ext cx="8595360" cy="436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write Eigenvalues as a percentage of trace(A)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15804" y="1167063"/>
                <a:ext cx="3341428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.617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0.717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04" y="1167063"/>
                <a:ext cx="3341428" cy="819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17958" y="2090586"/>
                <a:ext cx="59433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0.617+0.717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=1.334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2090586"/>
                <a:ext cx="594335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17958" y="2758482"/>
                <a:ext cx="58140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1.284+0.050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=1.334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2758482"/>
                <a:ext cx="58140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17958" y="3889777"/>
                <a:ext cx="6526338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1.284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1.334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∗100=96.25%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3889777"/>
                <a:ext cx="6526338" cy="987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17958" y="4896758"/>
                <a:ext cx="6327566" cy="987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0.050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1.334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∗100=3.75%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58" y="4896758"/>
                <a:ext cx="6327566" cy="987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261872" y="6063916"/>
                <a:ext cx="8595360" cy="481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Tx/>
                  <a:buSzPct val="80000"/>
                  <a:buFont typeface="Arial" pitchFamily="34" charset="0"/>
                  <a:buChar char="•"/>
                  <a:defRPr sz="2000" kern="1200" spc="1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+mn-lt"/>
                  </a:rPr>
                  <a:t>The largest Eigenvalue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</a:rPr>
                  <a:t>) is referred to as the </a:t>
                </a:r>
                <a:r>
                  <a:rPr lang="en-US" sz="2400" dirty="0">
                    <a:solidFill>
                      <a:srgbClr val="FFC000"/>
                    </a:solidFill>
                    <a:latin typeface="+mn-lt"/>
                  </a:rPr>
                  <a:t>principal Eigenvalue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6063916"/>
                <a:ext cx="8595360" cy="481263"/>
              </a:xfrm>
              <a:prstGeom prst="rect">
                <a:avLst/>
              </a:prstGeom>
              <a:blipFill>
                <a:blip r:embed="rId7"/>
                <a:stretch>
                  <a:fillRect l="-1064" t="-13924" r="-780" b="-20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9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product of the Eigenvalues is the determinant of the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40468" y="2320260"/>
                <a:ext cx="3341428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.617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0.717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8" y="2320260"/>
                <a:ext cx="3341428" cy="819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0468" y="3659692"/>
                <a:ext cx="83167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0.617∗0.717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−(0.615∗0.615)=0.064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8" y="3659692"/>
                <a:ext cx="83167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40468" y="4664474"/>
                <a:ext cx="57047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1.284∗0.050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=0.064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68" y="4664474"/>
                <a:ext cx="570470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Calculate Eigenvectors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</a:t>
                </a:r>
                <a:r>
                  <a:rPr lang="en-US" dirty="0">
                    <a:solidFill>
                      <a:srgbClr val="FFC000"/>
                    </a:solidFill>
                  </a:rPr>
                  <a:t>Eigenvector</a:t>
                </a:r>
                <a:r>
                  <a:rPr lang="en-US" dirty="0"/>
                  <a:t> is the magnitude and direction of a path through the data</a:t>
                </a:r>
              </a:p>
              <a:p>
                <a:r>
                  <a:rPr lang="en-US" dirty="0"/>
                  <a:t>For each </a:t>
                </a:r>
                <a:r>
                  <a:rPr lang="en-US" dirty="0" smtClean="0"/>
                  <a:t>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there is a set of associated Eigenvectors</a:t>
                </a:r>
              </a:p>
              <a:p>
                <a:pPr lvl="1"/>
                <a:r>
                  <a:rPr lang="en-US" dirty="0"/>
                  <a:t>The number of Eigenvectors in the set is infinite</a:t>
                </a:r>
              </a:p>
              <a:p>
                <a:pPr lvl="1"/>
                <a:r>
                  <a:rPr lang="en-US" dirty="0"/>
                  <a:t>Eigenvectors corresponding to different Eigenvalues are linearly independent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r>
                  <a:rPr lang="en-US" dirty="0" smtClean="0"/>
                  <a:t>such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08301" y="4557027"/>
                <a:ext cx="5156283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.617−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0.717−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01" y="4557027"/>
                <a:ext cx="5156283" cy="72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Calculate Eigenvectors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1980" y="2417874"/>
                <a:ext cx="8810745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−1.284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.617−1.284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0.717−1.284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2417874"/>
                <a:ext cx="8810745" cy="72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1980" y="3433021"/>
                <a:ext cx="3361241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0.667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−0.567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3433021"/>
                <a:ext cx="3361241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1980" y="4516425"/>
                <a:ext cx="7554184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−0.667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−0.567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4516425"/>
                <a:ext cx="7554184" cy="72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8684" y="5615472"/>
                <a:ext cx="3333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−0.667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+0.615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4" y="5615472"/>
                <a:ext cx="3333797" cy="369332"/>
              </a:xfrm>
              <a:prstGeom prst="rect">
                <a:avLst/>
              </a:prstGeom>
              <a:blipFill>
                <a:blip r:embed="rId6"/>
                <a:stretch>
                  <a:fillRect r="-91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8684" y="6205988"/>
                <a:ext cx="3590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0.615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+(−0.567)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4" y="6205988"/>
                <a:ext cx="3590277" cy="369332"/>
              </a:xfrm>
              <a:prstGeom prst="rect">
                <a:avLst/>
              </a:prstGeom>
              <a:blipFill>
                <a:blip r:embed="rId7"/>
                <a:stretch>
                  <a:fillRect l="-849" r="-67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2365" y="5886728"/>
                <a:ext cx="2135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=0.922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65" y="5886728"/>
                <a:ext cx="213596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395241"/>
                  </p:ext>
                </p:extLst>
              </p:nvPr>
            </p:nvGraphicFramePr>
            <p:xfrm>
              <a:off x="6861738" y="5644971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xmlns="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2394063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0.922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1.844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2.766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61833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86295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395241"/>
                  </p:ext>
                </p:extLst>
              </p:nvPr>
            </p:nvGraphicFramePr>
            <p:xfrm>
              <a:off x="6861738" y="5644971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23940633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58" t="-2632" r="-40227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0.922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1.844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2.766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1833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58" t="-104000" r="-40227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6295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18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Calculate Eigenvectors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1980" y="2417874"/>
                <a:ext cx="8801384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−0.050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.617−0.050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0.717−0.050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2417874"/>
                <a:ext cx="8801384" cy="72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1980" y="3433021"/>
                <a:ext cx="2808205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.567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3433021"/>
                <a:ext cx="2808205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1980" y="4516425"/>
                <a:ext cx="7137723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0.567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0.667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0" y="4516425"/>
                <a:ext cx="7137723" cy="72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8684" y="5615472"/>
                <a:ext cx="3050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0.567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+0.615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4" y="5615472"/>
                <a:ext cx="3050707" cy="369332"/>
              </a:xfrm>
              <a:prstGeom prst="rect">
                <a:avLst/>
              </a:prstGeom>
              <a:blipFill>
                <a:blip r:embed="rId6"/>
                <a:stretch>
                  <a:fillRect l="-2000" r="-2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8684" y="6205988"/>
                <a:ext cx="3050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0.615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+0.667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4" y="6205988"/>
                <a:ext cx="3050707" cy="369332"/>
              </a:xfrm>
              <a:prstGeom prst="rect">
                <a:avLst/>
              </a:prstGeom>
              <a:blipFill>
                <a:blip r:embed="rId7"/>
                <a:stretch>
                  <a:fillRect l="-2000" r="-2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21482" y="5886727"/>
                <a:ext cx="23402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=1.085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82" y="5886727"/>
                <a:ext cx="234025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833535"/>
                  </p:ext>
                </p:extLst>
              </p:nvPr>
            </p:nvGraphicFramePr>
            <p:xfrm>
              <a:off x="6861738" y="5644971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xmlns="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2394063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-1.085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-2.170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-3.255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61833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86295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833535"/>
                  </p:ext>
                </p:extLst>
              </p:nvPr>
            </p:nvGraphicFramePr>
            <p:xfrm>
              <a:off x="6861738" y="5644971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23940633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58" t="-2632" r="-40227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-1.085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-2.170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-3.255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1833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58" t="-104000" r="-40227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6295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473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infinite sets is difficult</a:t>
            </a:r>
          </a:p>
          <a:p>
            <a:r>
              <a:rPr lang="en-US" dirty="0" smtClean="0"/>
              <a:t>Statistical packages typically normalize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94288" y="1487934"/>
                <a:ext cx="3065198" cy="951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8" y="1487934"/>
                <a:ext cx="3065198" cy="951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25653" y="3156620"/>
                <a:ext cx="4287584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0.922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0.922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53" y="3156620"/>
                <a:ext cx="4287584" cy="729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25653" y="3918197"/>
                <a:ext cx="4292905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0.922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53" y="3918197"/>
                <a:ext cx="4292905" cy="729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25653" y="4930698"/>
                <a:ext cx="4633833" cy="734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−1.085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−1.085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=−0.735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53" y="4930698"/>
                <a:ext cx="4633833" cy="73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25653" y="5705373"/>
                <a:ext cx="4466031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−1.085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53" y="5705373"/>
                <a:ext cx="4466031" cy="729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1778" y="3789024"/>
                <a:ext cx="4524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78" y="3789024"/>
                <a:ext cx="45249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2769" y="5454312"/>
                <a:ext cx="4524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69" y="5454312"/>
                <a:ext cx="45249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186179"/>
                  </p:ext>
                </p:extLst>
              </p:nvPr>
            </p:nvGraphicFramePr>
            <p:xfrm>
              <a:off x="1229639" y="3547267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xmlns="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2394063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0.922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1.844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2.766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61833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86295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186179"/>
                  </p:ext>
                </p:extLst>
              </p:nvPr>
            </p:nvGraphicFramePr>
            <p:xfrm>
              <a:off x="1229639" y="3547267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23940633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58" t="-1316" r="-40227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0.922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1.844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2.766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1833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58" t="-102667" r="-40227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62953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3716"/>
                  </p:ext>
                </p:extLst>
              </p:nvPr>
            </p:nvGraphicFramePr>
            <p:xfrm>
              <a:off x="1229638" y="5208123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xmlns="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xmlns="" val="2394063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-1.085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-2.170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-3.255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61833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86295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3716"/>
                  </p:ext>
                </p:extLst>
              </p:nvPr>
            </p:nvGraphicFramePr>
            <p:xfrm>
              <a:off x="1229638" y="5208123"/>
              <a:ext cx="4020445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4089">
                      <a:extLst>
                        <a:ext uri="{9D8B030D-6E8A-4147-A177-3AD203B41FA5}">
                          <a16:colId xmlns:a16="http://schemas.microsoft.com/office/drawing/2014/main" val="2144598525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3439713433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05825449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4205005942"/>
                        </a:ext>
                      </a:extLst>
                    </a:gridCol>
                    <a:gridCol w="804089">
                      <a:extLst>
                        <a:ext uri="{9D8B030D-6E8A-4147-A177-3AD203B41FA5}">
                          <a16:colId xmlns:a16="http://schemas.microsoft.com/office/drawing/2014/main" val="23940633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58" t="-1316" r="-40227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-1.085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-2.170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-3.255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1833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58" t="-102667" r="-40227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6295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44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and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clear that PC1 is associated with significantly more variation than PC2</a:t>
            </a:r>
          </a:p>
          <a:p>
            <a:r>
              <a:rPr lang="en-US" dirty="0" smtClean="0"/>
              <a:t>Discarding PC2 allows us to reduce dimensions (2 </a:t>
            </a:r>
            <a:r>
              <a:rPr lang="en-US" dirty="0" smtClean="0">
                <a:sym typeface="Wingdings" panose="05000000000000000000" pitchFamily="2" charset="2"/>
              </a:rPr>
              <a:t> 1) and doesn’t cost us much information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an example with two dimensions this is easy… what if we had two hundred dimensions?  How many should we keep?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27907"/>
              </p:ext>
            </p:extLst>
          </p:nvPr>
        </p:nvGraphicFramePr>
        <p:xfrm>
          <a:off x="1698513" y="205361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1457432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174991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55772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937090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Eigenvalue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Normalized Eigenvectors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594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1.284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7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-0.735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26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3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common approaches for choosing how many principal components to keep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Threshold </a:t>
            </a:r>
            <a:r>
              <a:rPr lang="en-US" dirty="0" smtClean="0"/>
              <a:t>– Determine how much of the information you want to retain, keep enough components to satisfy that threshold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Scree Plot </a:t>
            </a:r>
            <a:r>
              <a:rPr lang="en-US" dirty="0" smtClean="0"/>
              <a:t>– Order Eigenvalues in descending order </a:t>
            </a:r>
          </a:p>
          <a:p>
            <a:pPr marL="738188" lvl="1" indent="0">
              <a:buNone/>
            </a:pPr>
            <a:r>
              <a:rPr lang="en-US" dirty="0" smtClean="0"/>
              <a:t>and plot the kth Eigenvalue against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2" descr="Scree Plot and Proportion of Variance Explaine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69727" y="3939236"/>
            <a:ext cx="3172998" cy="277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9496" y="3185440"/>
                <a:ext cx="5235408" cy="753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𝑇h𝑟𝑒𝑠h𝑜𝑙𝑑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., 0.9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0.95)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96" y="3185440"/>
                <a:ext cx="5235408" cy="753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Principal Component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reduced dimension are created by multiplying the matrix of retained Eigenvectors by a matrix of the original dimensions minus their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4267991"/>
                  </p:ext>
                </p:extLst>
              </p:nvPr>
            </p:nvGraphicFramePr>
            <p:xfrm>
              <a:off x="461319" y="2414616"/>
              <a:ext cx="4090888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22722">
                      <a:extLst>
                        <a:ext uri="{9D8B030D-6E8A-4147-A177-3AD203B41FA5}">
                          <a16:colId xmlns:a16="http://schemas.microsoft.com/office/drawing/2014/main" xmlns="" val="1835897826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2620594249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4092930843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xmlns="" val="3135291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0.700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-1.210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2.900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1.900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2.300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2.700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1.000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0.900</a:t>
                          </a:r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-0.710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-1.010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720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4267991"/>
                  </p:ext>
                </p:extLst>
              </p:nvPr>
            </p:nvGraphicFramePr>
            <p:xfrm>
              <a:off x="461319" y="2414616"/>
              <a:ext cx="4090888" cy="40792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22722">
                      <a:extLst>
                        <a:ext uri="{9D8B030D-6E8A-4147-A177-3AD203B41FA5}">
                          <a16:colId xmlns:a16="http://schemas.microsoft.com/office/drawing/2014/main" val="1835897826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2620594249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4092930843"/>
                        </a:ext>
                      </a:extLst>
                    </a:gridCol>
                    <a:gridCol w="1022722">
                      <a:extLst>
                        <a:ext uri="{9D8B030D-6E8A-4147-A177-3AD203B41FA5}">
                          <a16:colId xmlns:a16="http://schemas.microsoft.com/office/drawing/2014/main" val="3135291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" t="-1639" r="-301190" b="-10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5" t="-1639" r="-201190" b="-10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5" t="-1639" r="-101190" b="-10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95" t="-1639" r="-1190" b="-10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327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2.500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0.690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229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0.5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0.7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2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0.990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4248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281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1.290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0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2.3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2.7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0.490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0.190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842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1.0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0.810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2669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1.5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0.310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1.1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0.9</a:t>
                          </a:r>
                          <a:r>
                            <a:rPr lang="en-US" sz="1600" dirty="0" smtClean="0"/>
                            <a:t>00</a:t>
                          </a:r>
                          <a:endParaRPr lang="en-US" sz="1600" dirty="0" smtClean="0"/>
                        </a:p>
                      </a:txBody>
                      <a:tcPr marL="200974" marR="2009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0.710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n-US" sz="1600" dirty="0" smtClean="0">
                              <a:latin typeface="Calibri" panose="020F0502020204030204" pitchFamily="34" charset="0"/>
                            </a:rPr>
                            <a:t>1.010</a:t>
                          </a:r>
                          <a:endParaRPr 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L="94834" marR="9483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2048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/>
          <p:cNvGrpSpPr/>
          <p:nvPr/>
        </p:nvGrpSpPr>
        <p:grpSpPr>
          <a:xfrm>
            <a:off x="4771540" y="2508096"/>
            <a:ext cx="6110644" cy="3985760"/>
            <a:chOff x="4771540" y="2364875"/>
            <a:chExt cx="6110644" cy="3985760"/>
          </a:xfrm>
        </p:grpSpPr>
        <p:grpSp>
          <p:nvGrpSpPr>
            <p:cNvPr id="6" name="Group 5"/>
            <p:cNvGrpSpPr/>
            <p:nvPr/>
          </p:nvGrpSpPr>
          <p:grpSpPr>
            <a:xfrm>
              <a:off x="5553738" y="2364875"/>
              <a:ext cx="5328446" cy="3985760"/>
              <a:chOff x="5422392" y="2584756"/>
              <a:chExt cx="5328446" cy="398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422392" y="3068275"/>
                    <a:ext cx="5328446" cy="35022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.69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−1.31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−1.21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0.39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0.99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0.09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0.29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1.29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1.09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0.79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0.19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−0.31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−0.81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−0.81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−0.31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−0.31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−0.71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−1.01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0.6779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0.7352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.828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−1.778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0.992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0.274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1.676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0.913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−0.099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−1.145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−0.438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−1.224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2392" y="3068275"/>
                    <a:ext cx="5328446" cy="35022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5934456" y="2584756"/>
                <a:ext cx="1435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alibri" panose="020F0502020204030204" pitchFamily="34" charset="0"/>
                  </a:rPr>
                  <a:t>Dimensions</a:t>
                </a:r>
                <a:endParaRPr lang="en-US" sz="20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726542" y="2584756"/>
                <a:ext cx="1435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alibri" panose="020F0502020204030204" pitchFamily="34" charset="0"/>
                  </a:rPr>
                  <a:t>Eigenvector</a:t>
                </a:r>
                <a:endParaRPr lang="en-US" sz="20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263010" y="2584756"/>
                <a:ext cx="1435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alibri" panose="020F0502020204030204" pitchFamily="34" charset="0"/>
                  </a:rPr>
                  <a:t>Component</a:t>
                </a:r>
                <a:endParaRPr lang="en-US" sz="2000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4771540" y="3963983"/>
              <a:ext cx="782198" cy="694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857888" y="2414616"/>
            <a:ext cx="1374247" cy="4306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32135" y="2414616"/>
            <a:ext cx="1597829" cy="4306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a Component Matrix (Loadings)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Loadings are Eigenvectors normalized to their respective Eigenvalues</a:t>
            </a:r>
          </a:p>
          <a:p>
            <a:r>
              <a:rPr lang="en-US" dirty="0" smtClean="0"/>
              <a:t>Loadings generally tell you how strongly a given independent variable is associated with a given component</a:t>
            </a:r>
          </a:p>
          <a:p>
            <a:r>
              <a:rPr lang="en-US" dirty="0" smtClean="0"/>
              <a:t>General Formula is:</a:t>
            </a:r>
          </a:p>
          <a:p>
            <a:endParaRPr lang="en-US" dirty="0"/>
          </a:p>
          <a:p>
            <a:r>
              <a:rPr lang="en-US" dirty="0" smtClean="0"/>
              <a:t>For our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81547" y="2905872"/>
                <a:ext cx="268374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47" y="2905872"/>
                <a:ext cx="2683748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21274"/>
                  </p:ext>
                </p:extLst>
              </p:nvPr>
            </p:nvGraphicFramePr>
            <p:xfrm>
              <a:off x="461319" y="4386262"/>
              <a:ext cx="4975524" cy="21526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17586">
                      <a:extLst>
                        <a:ext uri="{9D8B030D-6E8A-4147-A177-3AD203B41FA5}">
                          <a16:colId xmlns:a16="http://schemas.microsoft.com/office/drawing/2014/main" xmlns="" val="3040849051"/>
                        </a:ext>
                      </a:extLst>
                    </a:gridCol>
                    <a:gridCol w="2389517">
                      <a:extLst>
                        <a:ext uri="{9D8B030D-6E8A-4147-A177-3AD203B41FA5}">
                          <a16:colId xmlns:a16="http://schemas.microsoft.com/office/drawing/2014/main" xmlns="" val="51750791"/>
                        </a:ext>
                      </a:extLst>
                    </a:gridCol>
                    <a:gridCol w="2068421">
                      <a:extLst>
                        <a:ext uri="{9D8B030D-6E8A-4147-A177-3AD203B41FA5}">
                          <a16:colId xmlns:a16="http://schemas.microsoft.com/office/drawing/2014/main" xmlns="" val="350861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PC1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PC2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51589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=1.284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=0.678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=0.735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=0.050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=−0.735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=0.678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01843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1859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313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21274"/>
                  </p:ext>
                </p:extLst>
              </p:nvPr>
            </p:nvGraphicFramePr>
            <p:xfrm>
              <a:off x="461319" y="4386262"/>
              <a:ext cx="4975524" cy="21526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17586">
                      <a:extLst>
                        <a:ext uri="{9D8B030D-6E8A-4147-A177-3AD203B41FA5}">
                          <a16:colId xmlns:a16="http://schemas.microsoft.com/office/drawing/2014/main" val="3040849051"/>
                        </a:ext>
                      </a:extLst>
                    </a:gridCol>
                    <a:gridCol w="2389517">
                      <a:extLst>
                        <a:ext uri="{9D8B030D-6E8A-4147-A177-3AD203B41FA5}">
                          <a16:colId xmlns:a16="http://schemas.microsoft.com/office/drawing/2014/main" val="51750791"/>
                        </a:ext>
                      </a:extLst>
                    </a:gridCol>
                    <a:gridCol w="2068421">
                      <a:extLst>
                        <a:ext uri="{9D8B030D-6E8A-4147-A177-3AD203B41FA5}">
                          <a16:colId xmlns:a16="http://schemas.microsoft.com/office/drawing/2014/main" val="350861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PC1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PC2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58975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39" t="-44000" r="-87245" b="-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588" t="-44000" r="-588" b="-9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84323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39" t="-300000" r="-87245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588" t="-300000" r="-588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979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39" t="-405634" r="-87245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588" t="-405634" r="-588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134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5432"/>
              </p:ext>
            </p:extLst>
          </p:nvPr>
        </p:nvGraphicFramePr>
        <p:xfrm>
          <a:off x="7010000" y="4906327"/>
          <a:ext cx="377378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850">
                  <a:extLst>
                    <a:ext uri="{9D8B030D-6E8A-4147-A177-3AD203B41FA5}">
                      <a16:colId xmlns:a16="http://schemas.microsoft.com/office/drawing/2014/main" xmlns="" val="3040849051"/>
                    </a:ext>
                  </a:extLst>
                </a:gridCol>
                <a:gridCol w="1601100">
                  <a:extLst>
                    <a:ext uri="{9D8B030D-6E8A-4147-A177-3AD203B41FA5}">
                      <a16:colId xmlns:a16="http://schemas.microsoft.com/office/drawing/2014/main" xmlns="" val="51750791"/>
                    </a:ext>
                  </a:extLst>
                </a:gridCol>
                <a:gridCol w="1568835">
                  <a:extLst>
                    <a:ext uri="{9D8B030D-6E8A-4147-A177-3AD203B41FA5}">
                      <a16:colId xmlns:a16="http://schemas.microsoft.com/office/drawing/2014/main" xmlns="" val="350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158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85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1341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808149" y="5156349"/>
            <a:ext cx="830544" cy="61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15351" y="6101176"/>
                <a:ext cx="3773785" cy="71141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dirty="0" smtClean="0"/>
                  <a:t>Unstandardized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351" y="6101176"/>
                <a:ext cx="3773785" cy="711413"/>
              </a:xfrm>
              <a:prstGeom prst="rect">
                <a:avLst/>
              </a:prstGeom>
              <a:blipFill>
                <a:blip r:embed="rId4"/>
                <a:stretch>
                  <a:fillRect l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2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 is </a:t>
            </a:r>
            <a:r>
              <a:rPr lang="en-US" dirty="0" smtClean="0"/>
              <a:t>a set of techniques used to reduce the amount of data necessary for prediction while still providing accurate models</a:t>
            </a:r>
            <a:endParaRPr lang="en-US" dirty="0"/>
          </a:p>
          <a:p>
            <a:r>
              <a:rPr lang="en-US" dirty="0"/>
              <a:t>Many data mining techniques are not effective for high-dimensional data </a:t>
            </a:r>
          </a:p>
          <a:p>
            <a:r>
              <a:rPr lang="en-US" dirty="0" smtClean="0"/>
              <a:t>Intrinsic </a:t>
            </a:r>
            <a:r>
              <a:rPr lang="en-US" dirty="0"/>
              <a:t>dimension often small, we may not need too many explanatory variables</a:t>
            </a:r>
          </a:p>
          <a:p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5627191"/>
              </p:ext>
            </p:extLst>
          </p:nvPr>
        </p:nvGraphicFramePr>
        <p:xfrm>
          <a:off x="5017237" y="1828800"/>
          <a:ext cx="6699045" cy="462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6363391" y="5104015"/>
            <a:ext cx="4006735" cy="1348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PCA and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works well when the target variable is interval</a:t>
            </a:r>
          </a:p>
          <a:p>
            <a:r>
              <a:rPr lang="en-US" dirty="0" smtClean="0"/>
              <a:t>If the target is nominal, care must be used if PCA will be employed on the independent variables</a:t>
            </a:r>
          </a:p>
          <a:p>
            <a:pPr lvl="1"/>
            <a:r>
              <a:rPr lang="en-US" dirty="0" smtClean="0"/>
              <a:t>Projection axes chosen by PCA may not give good discrimination power</a:t>
            </a:r>
          </a:p>
          <a:p>
            <a:pPr lvl="1"/>
            <a:r>
              <a:rPr lang="en-US" dirty="0" smtClean="0"/>
              <a:t>PCA maintains what is common in the data, not what differentiates them</a:t>
            </a:r>
          </a:p>
          <a:p>
            <a:pPr lvl="1"/>
            <a:r>
              <a:rPr lang="en-US" dirty="0" smtClean="0"/>
              <a:t>Thus, PCA may reduce the efficacy of classification algorithms if not used with care</a:t>
            </a:r>
          </a:p>
          <a:p>
            <a:r>
              <a:rPr lang="en-US" dirty="0" smtClean="0"/>
              <a:t>Linear discriminant analysis may be advisable in these situations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is sensitive to large values</a:t>
            </a:r>
          </a:p>
          <a:p>
            <a:pPr lvl="1"/>
            <a:r>
              <a:rPr lang="en-US" dirty="0" smtClean="0"/>
              <a:t>Dimensions with large scales dominate</a:t>
            </a:r>
          </a:p>
          <a:p>
            <a:pPr lvl="1"/>
            <a:r>
              <a:rPr lang="en-US" dirty="0" smtClean="0"/>
              <a:t>Such dimensions are likely to become principal components</a:t>
            </a:r>
          </a:p>
          <a:p>
            <a:pPr lvl="1"/>
            <a:r>
              <a:rPr lang="en-US" dirty="0" smtClean="0"/>
              <a:t>Normalization can help reduce this issue</a:t>
            </a:r>
          </a:p>
          <a:p>
            <a:r>
              <a:rPr lang="en-US" dirty="0" smtClean="0"/>
              <a:t>PCA assumes the underlying subspace is linear and thus transformations may be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Eigenvalue and Eigenvector Calculator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Principal Component Analysis 4 Dummies: Eigenvectors, Eigenvalues and Dimension Reduction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Curse of Dimensionality (Bellman 1961)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Statistical methods count observations that occur in a given space </a:t>
            </a:r>
          </a:p>
          <a:p>
            <a:endParaRPr lang="en-US" dirty="0" smtClean="0"/>
          </a:p>
          <a:p>
            <a:r>
              <a:rPr lang="en-US" dirty="0" smtClean="0"/>
              <a:t>As dimension increase</a:t>
            </a:r>
          </a:p>
          <a:p>
            <a:pPr lvl="1"/>
            <a:r>
              <a:rPr lang="en-US" dirty="0" smtClean="0"/>
              <a:t>The data needed to make accurate inferences grows exponentially</a:t>
            </a:r>
          </a:p>
          <a:p>
            <a:pPr lvl="1"/>
            <a:r>
              <a:rPr lang="en-US" dirty="0" smtClean="0"/>
              <a:t>The observations become sparser </a:t>
            </a:r>
          </a:p>
          <a:p>
            <a:endParaRPr lang="en-US" dirty="0" smtClean="0"/>
          </a:p>
          <a:p>
            <a:r>
              <a:rPr lang="en-US" dirty="0" smtClean="0"/>
              <a:t>Model performance often suffers as dimensionality increases 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48792" y="6176963"/>
            <a:ext cx="217527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smtClean="0"/>
              <a:t>Dimensionality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45941" y="3785850"/>
            <a:ext cx="32585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smtClean="0"/>
              <a:t>Classifier Performance</a:t>
            </a:r>
            <a:endParaRPr lang="en-US" sz="2800" dirty="0"/>
          </a:p>
        </p:txBody>
      </p:sp>
      <p:sp>
        <p:nvSpPr>
          <p:cNvPr id="24" name="Freeform 23"/>
          <p:cNvSpPr/>
          <p:nvPr/>
        </p:nvSpPr>
        <p:spPr>
          <a:xfrm>
            <a:off x="6200775" y="2266715"/>
            <a:ext cx="4686300" cy="3924535"/>
          </a:xfrm>
          <a:custGeom>
            <a:avLst/>
            <a:gdLst>
              <a:gd name="connsiteX0" fmla="*/ 0 w 4686300"/>
              <a:gd name="connsiteY0" fmla="*/ 3410764 h 3410764"/>
              <a:gd name="connsiteX1" fmla="*/ 533400 w 4686300"/>
              <a:gd name="connsiteY1" fmla="*/ 19864 h 3410764"/>
              <a:gd name="connsiteX2" fmla="*/ 1647825 w 4686300"/>
              <a:gd name="connsiteY2" fmla="*/ 2067739 h 3410764"/>
              <a:gd name="connsiteX3" fmla="*/ 4686300 w 4686300"/>
              <a:gd name="connsiteY3" fmla="*/ 3267889 h 341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6300" h="3410764">
                <a:moveTo>
                  <a:pt x="0" y="3410764"/>
                </a:moveTo>
                <a:cubicBezTo>
                  <a:pt x="129381" y="1827232"/>
                  <a:pt x="258763" y="243701"/>
                  <a:pt x="533400" y="19864"/>
                </a:cubicBezTo>
                <a:cubicBezTo>
                  <a:pt x="808037" y="-203973"/>
                  <a:pt x="955675" y="1526401"/>
                  <a:pt x="1647825" y="2067739"/>
                </a:cubicBezTo>
                <a:cubicBezTo>
                  <a:pt x="2339975" y="2609076"/>
                  <a:pt x="3513137" y="2938482"/>
                  <a:pt x="4686300" y="3267889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6190676" y="1825625"/>
            <a:ext cx="4691508" cy="4351338"/>
          </a:xfrm>
          <a:prstGeom prst="bentConnector3">
            <a:avLst>
              <a:gd name="adj1" fmla="val -8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 reduction is useful anytime there is high-dimension data that may be simplified</a:t>
            </a:r>
          </a:p>
          <a:p>
            <a:pPr lvl="1"/>
            <a:r>
              <a:rPr lang="en-US" dirty="0" smtClean="0"/>
              <a:t>Text mining</a:t>
            </a:r>
          </a:p>
          <a:p>
            <a:pPr lvl="1"/>
            <a:r>
              <a:rPr lang="en-US" dirty="0" smtClean="0"/>
              <a:t>Image retrieval</a:t>
            </a:r>
          </a:p>
          <a:p>
            <a:pPr lvl="1"/>
            <a:r>
              <a:rPr lang="en-US" dirty="0" smtClean="0"/>
              <a:t>Intelligent character recognition</a:t>
            </a:r>
          </a:p>
          <a:p>
            <a:pPr lvl="1"/>
            <a:r>
              <a:rPr lang="en-US" dirty="0" smtClean="0"/>
              <a:t>Facial recognition</a:t>
            </a:r>
          </a:p>
          <a:p>
            <a:r>
              <a:rPr lang="en-US" dirty="0" smtClean="0"/>
              <a:t>Dimension reduction is used in the business world when producing models with large datasets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Manual Feature Selection </a:t>
            </a:r>
            <a:r>
              <a:rPr lang="en-US" dirty="0"/>
              <a:t>– The data analyst can examine the available dimensions and exclude those they feel are not useful for modeling purposes</a:t>
            </a:r>
          </a:p>
          <a:p>
            <a:r>
              <a:rPr lang="en-US" dirty="0">
                <a:solidFill>
                  <a:srgbClr val="FFC000"/>
                </a:solidFill>
              </a:rPr>
              <a:t>Feature Selection based on Objective Function </a:t>
            </a:r>
            <a:r>
              <a:rPr lang="en-US" dirty="0"/>
              <a:t>– A modeling approach is used to identify the features that appear to have the most influence on the dependent variable</a:t>
            </a:r>
          </a:p>
          <a:p>
            <a:r>
              <a:rPr lang="en-US" dirty="0">
                <a:solidFill>
                  <a:srgbClr val="FFC000"/>
                </a:solidFill>
              </a:rPr>
              <a:t>Feature Extraction </a:t>
            </a:r>
            <a:r>
              <a:rPr lang="en-US" dirty="0"/>
              <a:t>– Maps high dimensional data onto a lower dimensional subspace (i.e., combines variables)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dimensionality</a:t>
            </a:r>
          </a:p>
          <a:p>
            <a:r>
              <a:rPr lang="en-US" dirty="0" smtClean="0"/>
              <a:t>Reduce noise</a:t>
            </a:r>
          </a:p>
          <a:p>
            <a:r>
              <a:rPr lang="en-US" dirty="0" smtClean="0"/>
              <a:t>Improve speed of learning</a:t>
            </a:r>
          </a:p>
          <a:p>
            <a:r>
              <a:rPr lang="en-US" dirty="0" smtClean="0"/>
              <a:t>Improve predictive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6A9C-CF19-486F-9A39-76891C8C8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UNT2">
  <a:themeElements>
    <a:clrScheme name="UN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4B1CD"/>
      </a:accent1>
      <a:accent2>
        <a:srgbClr val="887A68"/>
      </a:accent2>
      <a:accent3>
        <a:srgbClr val="E5DBAE"/>
      </a:accent3>
      <a:accent4>
        <a:srgbClr val="008265"/>
      </a:accent4>
      <a:accent5>
        <a:srgbClr val="C0DB37"/>
      </a:accent5>
      <a:accent6>
        <a:srgbClr val="BFBFBF"/>
      </a:accent6>
      <a:hlink>
        <a:srgbClr val="00853E"/>
      </a:hlink>
      <a:folHlink>
        <a:srgbClr val="72B8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NT2" id="{44BFC795-35BF-4FB9-89A4-25E4B2C30A17}" vid="{903D5FA6-4951-48A5-A6F8-605BBA69E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myUNT2</Template>
  <TotalTime>1446</TotalTime>
  <Words>1717</Words>
  <Application>Microsoft Office PowerPoint</Application>
  <PresentationFormat>Widescreen</PresentationFormat>
  <Paragraphs>691</Paragraphs>
  <Slides>42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Wingdings</vt:lpstr>
      <vt:lpstr>myUNT2</vt:lpstr>
      <vt:lpstr>Dimension Reduction</vt:lpstr>
      <vt:lpstr>PowerPoint Presentation</vt:lpstr>
      <vt:lpstr>Dimension Reduction</vt:lpstr>
      <vt:lpstr>Dimensionality Reduction</vt:lpstr>
      <vt:lpstr>The Curse of Dimensionality (Bellman 1961)</vt:lpstr>
      <vt:lpstr>Applications</vt:lpstr>
      <vt:lpstr>Main Approaches</vt:lpstr>
      <vt:lpstr>Goal</vt:lpstr>
      <vt:lpstr>Principal Components Analysis</vt:lpstr>
      <vt:lpstr>Dimension Reduction and PCA</vt:lpstr>
      <vt:lpstr>PCA Requirements</vt:lpstr>
      <vt:lpstr>PowerPoint Presentation</vt:lpstr>
      <vt:lpstr>Some Matrix Terminology</vt:lpstr>
      <vt:lpstr>More Matrix Terminology</vt:lpstr>
      <vt:lpstr>Matrix Operations</vt:lpstr>
      <vt:lpstr>Matrix Operations</vt:lpstr>
      <vt:lpstr>Matrix Operations</vt:lpstr>
      <vt:lpstr>Determinant</vt:lpstr>
      <vt:lpstr>Determinant Example</vt:lpstr>
      <vt:lpstr>PCA Methodology</vt:lpstr>
      <vt:lpstr>Example Data</vt:lpstr>
      <vt:lpstr>Example Data</vt:lpstr>
      <vt:lpstr>Step 1: Calculate Means</vt:lpstr>
      <vt:lpstr>Step 2a: Calculate Variances</vt:lpstr>
      <vt:lpstr>Step 2b: Calculate Covariance</vt:lpstr>
      <vt:lpstr>Step 2c: Construct Variance/Covariance Matrix</vt:lpstr>
      <vt:lpstr>Step 3:  Compute Eigenvalues</vt:lpstr>
      <vt:lpstr>Step 3: Compute Eigenvalues</vt:lpstr>
      <vt:lpstr>Step 3: Compute Eigenvalues</vt:lpstr>
      <vt:lpstr>Observation</vt:lpstr>
      <vt:lpstr>Another Observation</vt:lpstr>
      <vt:lpstr>Step 4: Calculate Eigenvectors</vt:lpstr>
      <vt:lpstr>Step 4: Calculate Eigenvectors</vt:lpstr>
      <vt:lpstr>Step 4: Calculate Eigenvectors</vt:lpstr>
      <vt:lpstr>Normalizing Eigenvectors</vt:lpstr>
      <vt:lpstr>Eigenvalues and Eigenvectors</vt:lpstr>
      <vt:lpstr>Choosing K</vt:lpstr>
      <vt:lpstr>Calculating Principal Component Values</vt:lpstr>
      <vt:lpstr>Calculating a Component Matrix (Loadings)</vt:lpstr>
      <vt:lpstr>A Note on PCA and Classification</vt:lpstr>
      <vt:lpstr>Some Issues</vt:lpstr>
      <vt:lpstr>Some Useful Resources</vt:lpstr>
    </vt:vector>
  </TitlesOfParts>
  <Company>University of North Texas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Acquisition, Preparation, and Cleaning</dc:title>
  <dc:creator>Torres, Russell</dc:creator>
  <cp:lastModifiedBy>rtorres</cp:lastModifiedBy>
  <cp:revision>113</cp:revision>
  <dcterms:created xsi:type="dcterms:W3CDTF">2017-08-17T18:42:11Z</dcterms:created>
  <dcterms:modified xsi:type="dcterms:W3CDTF">2018-01-15T19:55:11Z</dcterms:modified>
</cp:coreProperties>
</file>