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84" r:id="rId7"/>
    <p:sldId id="263" r:id="rId8"/>
    <p:sldId id="283" r:id="rId9"/>
    <p:sldId id="269" r:id="rId10"/>
    <p:sldId id="271" r:id="rId11"/>
    <p:sldId id="265" r:id="rId12"/>
    <p:sldId id="266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5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B37"/>
    <a:srgbClr val="00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>
        <p:scale>
          <a:sx n="70" d="100"/>
          <a:sy n="70" d="100"/>
        </p:scale>
        <p:origin x="2664" y="1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/>
              <a:t>Russell R. Torres</a:t>
            </a:r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Naïve Bayes </a:t>
                </a:r>
                <a:r>
                  <a:rPr lang="en-US" dirty="0"/>
                  <a:t>is a probability based classification algorithm </a:t>
                </a:r>
              </a:p>
              <a:p>
                <a:r>
                  <a:rPr lang="en-US" dirty="0"/>
                  <a:t>It is based on </a:t>
                </a:r>
                <a:r>
                  <a:rPr lang="en-US" dirty="0">
                    <a:solidFill>
                      <a:srgbClr val="FFC000"/>
                    </a:solidFill>
                  </a:rPr>
                  <a:t>Bayes’ theorem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independent probabilities of observing events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respectively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observing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observing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true</a:t>
                </a:r>
              </a:p>
              <a:p>
                <a:r>
                  <a:rPr lang="en-US" dirty="0"/>
                  <a:t>Makes the assumption that variables aren’t correlated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3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9761" y="2773609"/>
                <a:ext cx="467672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61" y="2773609"/>
                <a:ext cx="4676729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Naïve Bayes </a:t>
            </a:r>
            <a:r>
              <a:rPr lang="en-US" dirty="0"/>
              <a:t>is called “</a:t>
            </a:r>
            <a:r>
              <a:rPr lang="en-US" dirty="0">
                <a:solidFill>
                  <a:srgbClr val="FFC000"/>
                </a:solidFill>
              </a:rPr>
              <a:t>naïve</a:t>
            </a:r>
            <a:r>
              <a:rPr lang="en-US" dirty="0"/>
              <a:t>” because it relies on the assumption that predictors are </a:t>
            </a:r>
            <a:r>
              <a:rPr lang="en-US" dirty="0">
                <a:solidFill>
                  <a:srgbClr val="FFC000"/>
                </a:solidFill>
              </a:rPr>
              <a:t>statistically independent</a:t>
            </a:r>
          </a:p>
          <a:p>
            <a:pPr lvl="1"/>
            <a:r>
              <a:rPr lang="en-US" dirty="0"/>
              <a:t>This is generally not the case</a:t>
            </a:r>
          </a:p>
          <a:p>
            <a:pPr lvl="1"/>
            <a:r>
              <a:rPr lang="en-US" dirty="0"/>
              <a:t>Predictors almost always have some degree of correlation with one another</a:t>
            </a:r>
          </a:p>
          <a:p>
            <a:r>
              <a:rPr lang="en-US" dirty="0"/>
              <a:t>Remember that if A and B are independent: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relevant due to the way the algorithm works…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6378" y="4431696"/>
                <a:ext cx="6643485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78" y="4431696"/>
                <a:ext cx="6643485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5159" y="3639156"/>
                <a:ext cx="3845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159" y="3639156"/>
                <a:ext cx="38459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6478438" y="4431696"/>
            <a:ext cx="897147" cy="10374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75383" y="4070043"/>
            <a:ext cx="1003055" cy="45789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Probabilistic Modeling using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C000"/>
                    </a:solidFill>
                  </a:rPr>
                  <a:t>posterior probability </a:t>
                </a:r>
                <a:r>
                  <a:rPr lang="en-US" dirty="0"/>
                  <a:t>of a class given a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C000"/>
                    </a:solidFill>
                  </a:rPr>
                  <a:t>class prior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C000"/>
                    </a:solidFill>
                  </a:rPr>
                  <a:t>likelihood</a:t>
                </a:r>
                <a:r>
                  <a:rPr lang="en-US" dirty="0"/>
                  <a:t> of the predictor given a class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C000"/>
                    </a:solidFill>
                  </a:rPr>
                  <a:t>predictor prior probability </a:t>
                </a:r>
                <a:r>
                  <a:rPr lang="en-US" dirty="0"/>
                  <a:t>(Not always available)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one or more predictors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968" y="1951351"/>
            <a:ext cx="3281732" cy="1287478"/>
            <a:chOff x="3918686" y="1937584"/>
            <a:chExt cx="3281732" cy="12874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18686" y="2442797"/>
                  <a:ext cx="3281732" cy="782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86" y="2442797"/>
                  <a:ext cx="3281732" cy="7822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918686" y="1937584"/>
              <a:ext cx="3281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53E"/>
                  </a:solidFill>
                  <a:latin typeface="Calibri" panose="020F0502020204030204" pitchFamily="34" charset="0"/>
                </a:rPr>
                <a:t>Bayes’ Theorem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33288" y="1951351"/>
            <a:ext cx="4581767" cy="1705827"/>
            <a:chOff x="6108192" y="1896487"/>
            <a:chExt cx="4581767" cy="170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75500" y="2401700"/>
                  <a:ext cx="3111301" cy="782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500" y="2401700"/>
                  <a:ext cx="3111301" cy="7822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6575500" y="1896487"/>
              <a:ext cx="3281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53E"/>
                  </a:solidFill>
                  <a:latin typeface="Calibri" panose="020F0502020204030204" pitchFamily="34" charset="0"/>
                </a:rPr>
                <a:t>Naïve Bayes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108192" y="3325315"/>
                  <a:ext cx="45817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92" y="3325315"/>
                  <a:ext cx="458176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32" r="-1197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ight Arrow 11"/>
          <p:cNvSpPr/>
          <p:nvPr/>
        </p:nvSpPr>
        <p:spPr>
          <a:xfrm>
            <a:off x="4727654" y="2527970"/>
            <a:ext cx="1058238" cy="63945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Naïve Bayes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2164207"/>
              </p:ext>
            </p:extLst>
          </p:nvPr>
        </p:nvGraphicFramePr>
        <p:xfrm>
          <a:off x="804672" y="1425146"/>
          <a:ext cx="5461000" cy="5045335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Hot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Normal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False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Mild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580145" y="3781592"/>
            <a:ext cx="2133600" cy="923330"/>
            <a:chOff x="7823200" y="2844800"/>
            <a:chExt cx="21336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7823200" y="28448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9 Yes</a:t>
              </a:r>
            </a:p>
            <a:p>
              <a:r>
                <a:rPr lang="en-US" dirty="0">
                  <a:solidFill>
                    <a:srgbClr val="00853E"/>
                  </a:solidFill>
                  <a:latin typeface="Calibri" panose="020F0502020204030204" pitchFamily="34" charset="0"/>
                </a:rPr>
                <a:t>5 No</a:t>
              </a:r>
            </a:p>
            <a:p>
              <a:r>
                <a:rPr lang="en-US" dirty="0">
                  <a:latin typeface="Calibri" panose="020F0502020204030204" pitchFamily="34" charset="0"/>
                </a:rPr>
                <a:t>14 Total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823200" y="3429000"/>
              <a:ext cx="966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80145" y="189906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Task: Develop a decision to predict if John will play tennis</a:t>
            </a:r>
          </a:p>
        </p:txBody>
      </p:sp>
    </p:spTree>
    <p:extLst>
      <p:ext uri="{BB962C8B-B14F-4D97-AF65-F5344CB8AC3E}">
        <p14:creationId xmlns:p14="http://schemas.microsoft.com/office/powerpoint/2010/main" val="47306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70487"/>
              </p:ext>
            </p:extLst>
          </p:nvPr>
        </p:nvGraphicFramePr>
        <p:xfrm>
          <a:off x="3232488" y="2622018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665347" y="1801088"/>
            <a:ext cx="3618876" cy="1404502"/>
            <a:chOff x="5271522" y="1646975"/>
            <a:chExt cx="3618876" cy="14045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71522" y="1646975"/>
                  <a:ext cx="3618876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=0.22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522" y="1646975"/>
                  <a:ext cx="3618876" cy="520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5735194" y="2056789"/>
              <a:ext cx="1169039" cy="994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67604" y="4267259"/>
            <a:ext cx="2817374" cy="1169083"/>
            <a:chOff x="4973779" y="4113146"/>
            <a:chExt cx="2817374" cy="1169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73779" y="4763625"/>
                  <a:ext cx="2817374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779" y="4763625"/>
                  <a:ext cx="2817374" cy="5186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778488" y="4113146"/>
              <a:ext cx="355184" cy="787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52755" y="5866420"/>
                <a:ext cx="46880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×0.64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55" y="5866420"/>
                <a:ext cx="468807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441282" y="2883181"/>
            <a:ext cx="3866217" cy="524182"/>
            <a:chOff x="6441282" y="2883181"/>
            <a:chExt cx="3866217" cy="524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184978" y="2883181"/>
                  <a:ext cx="3122521" cy="5241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78" y="2883181"/>
                  <a:ext cx="3122521" cy="5241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6441282" y="3169774"/>
              <a:ext cx="7215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Group 2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82636"/>
              </p:ext>
            </p:extLst>
          </p:nvPr>
        </p:nvGraphicFramePr>
        <p:xfrm>
          <a:off x="713283" y="1425146"/>
          <a:ext cx="2266950" cy="5045335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Rainy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53E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53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0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Bayes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1602"/>
              </p:ext>
            </p:extLst>
          </p:nvPr>
        </p:nvGraphicFramePr>
        <p:xfrm>
          <a:off x="1261871" y="216393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486971"/>
              </p:ext>
            </p:extLst>
          </p:nvPr>
        </p:nvGraphicFramePr>
        <p:xfrm>
          <a:off x="6479432" y="216393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473365"/>
              </p:ext>
            </p:extLst>
          </p:nvPr>
        </p:nvGraphicFramePr>
        <p:xfrm>
          <a:off x="1261870" y="4681258"/>
          <a:ext cx="327911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35287"/>
              </p:ext>
            </p:extLst>
          </p:nvPr>
        </p:nvGraphicFramePr>
        <p:xfrm>
          <a:off x="6479431" y="4681258"/>
          <a:ext cx="327911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926015"/>
              </p:ext>
            </p:extLst>
          </p:nvPr>
        </p:nvGraphicFramePr>
        <p:xfrm>
          <a:off x="655268" y="5125121"/>
          <a:ext cx="2399801" cy="155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90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5659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209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765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807199"/>
              </p:ext>
            </p:extLst>
          </p:nvPr>
        </p:nvGraphicFramePr>
        <p:xfrm>
          <a:off x="3149849" y="5129100"/>
          <a:ext cx="2399801" cy="155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7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610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6201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88264"/>
              </p:ext>
            </p:extLst>
          </p:nvPr>
        </p:nvGraphicFramePr>
        <p:xfrm>
          <a:off x="5644430" y="5125121"/>
          <a:ext cx="2456723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33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81046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55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4791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60806"/>
              </p:ext>
            </p:extLst>
          </p:nvPr>
        </p:nvGraphicFramePr>
        <p:xfrm>
          <a:off x="8195933" y="5125121"/>
          <a:ext cx="2456724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69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8632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22114946"/>
              </p:ext>
            </p:extLst>
          </p:nvPr>
        </p:nvGraphicFramePr>
        <p:xfrm>
          <a:off x="2992732" y="2031099"/>
          <a:ext cx="5461000" cy="686617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6072" y="3250562"/>
                <a:ext cx="9579033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𝐶𝑜𝑜𝑙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72" y="3250562"/>
                <a:ext cx="9579033" cy="265650"/>
              </a:xfrm>
              <a:prstGeom prst="rect">
                <a:avLst/>
              </a:prstGeom>
              <a:blipFill>
                <a:blip r:embed="rId2"/>
                <a:stretch>
                  <a:fillRect r="-1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522275" y="3570643"/>
            <a:ext cx="1827475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89777" y="3571595"/>
            <a:ext cx="1478961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4953" y="3570408"/>
            <a:ext cx="1807366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15837" y="3571001"/>
            <a:ext cx="1593051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6030" y="4136481"/>
                <a:ext cx="405399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=0.005291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30" y="4136481"/>
                <a:ext cx="4053995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9859536" y="3570408"/>
            <a:ext cx="625639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5925" y="4161995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7995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0065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92610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45154" y="4165600"/>
            <a:ext cx="257701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0123" y="5401470"/>
            <a:ext cx="524401" cy="318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3819" y="6040670"/>
            <a:ext cx="521494" cy="3267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50806" y="5429251"/>
            <a:ext cx="478632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05759" y="5429251"/>
            <a:ext cx="466854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99646" y="6362499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89509" y="6364981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35065" y="6035799"/>
            <a:ext cx="510114" cy="2906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984129" y="6047759"/>
            <a:ext cx="510114" cy="2667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55268" y="5125121"/>
          <a:ext cx="2399801" cy="155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90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5659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209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765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/>
          </p:nvPr>
        </p:nvGraphicFramePr>
        <p:xfrm>
          <a:off x="3149849" y="5129100"/>
          <a:ext cx="2399801" cy="155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7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610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6201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01579"/>
              </p:ext>
            </p:extLst>
          </p:nvPr>
        </p:nvGraphicFramePr>
        <p:xfrm>
          <a:off x="5644430" y="5125121"/>
          <a:ext cx="2456723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33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81046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55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4791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/>
          </p:nvPr>
        </p:nvGraphicFramePr>
        <p:xfrm>
          <a:off x="8195933" y="5125121"/>
          <a:ext cx="2456724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69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8632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Group 21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2992732" y="2031099"/>
          <a:ext cx="5461000" cy="686617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Sunny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6072" y="3250562"/>
                <a:ext cx="9280489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𝐶𝑜𝑜𝑙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72" y="3250562"/>
                <a:ext cx="9280489" cy="265650"/>
              </a:xfrm>
              <a:prstGeom prst="rect">
                <a:avLst/>
              </a:prstGeom>
              <a:blipFill>
                <a:blip r:embed="rId2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522275" y="3570643"/>
            <a:ext cx="1721921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99623" y="3570408"/>
            <a:ext cx="1423207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755" y="3570408"/>
            <a:ext cx="1729392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1192" y="3571001"/>
            <a:ext cx="1571421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95044" y="3570408"/>
            <a:ext cx="549620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90047" y="4161995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52117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4187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6732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19276" y="4165600"/>
            <a:ext cx="257701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16110" y="5398898"/>
            <a:ext cx="541340" cy="318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05973" y="6047759"/>
            <a:ext cx="550202" cy="314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4860" y="5423036"/>
            <a:ext cx="562769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78834" y="5429251"/>
            <a:ext cx="560516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31723" y="6358519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29259" y="6364981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58940" y="6035799"/>
            <a:ext cx="510114" cy="2906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04829" y="6047759"/>
            <a:ext cx="510114" cy="2667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6072" y="4137573"/>
                <a:ext cx="3928961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=0.020571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72" y="4137573"/>
                <a:ext cx="3928961" cy="467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1872" y="2197535"/>
                <a:ext cx="8734507" cy="76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0.005291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0.005291+0.020571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2197535"/>
                <a:ext cx="8734507" cy="763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1871" y="3196096"/>
                <a:ext cx="2661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04583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3196096"/>
                <a:ext cx="2661947" cy="369332"/>
              </a:xfrm>
              <a:prstGeom prst="rect">
                <a:avLst/>
              </a:prstGeom>
              <a:blipFill>
                <a:blip r:embed="rId3"/>
                <a:stretch>
                  <a:fillRect l="-2059" r="-251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1871" y="3797613"/>
                <a:ext cx="8643585" cy="76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0.015429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0.005291+0.020571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3797613"/>
                <a:ext cx="8643585" cy="763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61871" y="4796119"/>
                <a:ext cx="2587055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ar-AE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ar-AE" sz="24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95417</m:t>
                      </m:r>
                    </m:oMath>
                  </m:oMathPara>
                </a14:m>
                <a:endParaRPr lang="ar-AE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4796119"/>
                <a:ext cx="2587055" cy="646331"/>
              </a:xfrm>
              <a:prstGeom prst="rect">
                <a:avLst/>
              </a:prstGeom>
              <a:blipFill>
                <a:blip r:embed="rId5"/>
                <a:stretch>
                  <a:fillRect l="-1887" r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22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Overcast Days?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64113"/>
              </p:ext>
            </p:extLst>
          </p:nvPr>
        </p:nvGraphicFramePr>
        <p:xfrm>
          <a:off x="1261871" y="216393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134075"/>
              </p:ext>
            </p:extLst>
          </p:nvPr>
        </p:nvGraphicFramePr>
        <p:xfrm>
          <a:off x="6479432" y="216393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854754"/>
              </p:ext>
            </p:extLst>
          </p:nvPr>
        </p:nvGraphicFramePr>
        <p:xfrm>
          <a:off x="1261870" y="4681258"/>
          <a:ext cx="327911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70458"/>
              </p:ext>
            </p:extLst>
          </p:nvPr>
        </p:nvGraphicFramePr>
        <p:xfrm>
          <a:off x="6479431" y="4681258"/>
          <a:ext cx="327911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308979" y="2905298"/>
            <a:ext cx="593845" cy="3635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5857" y="2132989"/>
            <a:ext cx="2525237" cy="954107"/>
            <a:chOff x="3815857" y="2132989"/>
            <a:chExt cx="2525237" cy="954107"/>
          </a:xfrm>
        </p:grpSpPr>
        <p:sp>
          <p:nvSpPr>
            <p:cNvPr id="11" name="TextBox 10"/>
            <p:cNvSpPr txBox="1"/>
            <p:nvPr/>
          </p:nvSpPr>
          <p:spPr>
            <a:xfrm>
              <a:off x="4679323" y="2132989"/>
              <a:ext cx="16617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This is a problem!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9" idx="7"/>
            </p:cNvCxnSpPr>
            <p:nvPr/>
          </p:nvCxnSpPr>
          <p:spPr>
            <a:xfrm flipH="1">
              <a:off x="3815857" y="2610043"/>
              <a:ext cx="863466" cy="348502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But to us, probability is the very guide of life.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/>
              <a:t>Bishop Joseph Butler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55268" y="5125121"/>
          <a:ext cx="2399801" cy="155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90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5659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209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765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/>
          </p:nvPr>
        </p:nvGraphicFramePr>
        <p:xfrm>
          <a:off x="3149849" y="5129100"/>
          <a:ext cx="2399801" cy="1558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7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5610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587148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6201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1/5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2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/>
          <p:cNvGraphicFramePr>
            <a:graphicFrameLocks/>
          </p:cNvGraphicFramePr>
          <p:nvPr>
            <p:extLst/>
          </p:nvPr>
        </p:nvGraphicFramePr>
        <p:xfrm>
          <a:off x="5644430" y="5125121"/>
          <a:ext cx="2456723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33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81046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554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4791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/>
          </p:nvPr>
        </p:nvGraphicFramePr>
        <p:xfrm>
          <a:off x="8195933" y="5125121"/>
          <a:ext cx="2456724" cy="121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692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08632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3027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8/14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02706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Overcast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Group 2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2863649"/>
              </p:ext>
            </p:extLst>
          </p:nvPr>
        </p:nvGraphicFramePr>
        <p:xfrm>
          <a:off x="2992732" y="2031099"/>
          <a:ext cx="5461000" cy="686617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Outlook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Temp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Humidity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Windy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Play?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7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Overcast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Cool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High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True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623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?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F62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3" marB="45723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6072" y="3250562"/>
                <a:ext cx="9400073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𝑂𝑣𝑒𝑟𝑐𝑎𝑠𝑡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𝐶𝑜𝑜𝑙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𝑊𝑖𝑛𝑑𝑦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72" y="3250562"/>
                <a:ext cx="9400073" cy="265650"/>
              </a:xfrm>
              <a:prstGeom prst="rect">
                <a:avLst/>
              </a:prstGeom>
              <a:blipFill>
                <a:blip r:embed="rId2"/>
                <a:stretch>
                  <a:fillRect l="-519" r="-77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405771" y="3570408"/>
            <a:ext cx="2023488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18698" y="3570408"/>
            <a:ext cx="1407057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68630" y="3570408"/>
            <a:ext cx="1729392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91692" y="3571001"/>
            <a:ext cx="1503352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95069" y="3570408"/>
            <a:ext cx="571076" cy="0"/>
          </a:xfrm>
          <a:prstGeom prst="line">
            <a:avLst/>
          </a:prstGeom>
          <a:ln w="28575">
            <a:solidFill>
              <a:srgbClr val="0085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90047" y="4161995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52117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4187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6732" y="4159889"/>
            <a:ext cx="129644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19276" y="4165600"/>
            <a:ext cx="257701" cy="4392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16110" y="5722748"/>
            <a:ext cx="541340" cy="318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05973" y="6047759"/>
            <a:ext cx="550202" cy="314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3405" y="5429251"/>
            <a:ext cx="562769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478834" y="5429251"/>
            <a:ext cx="560516" cy="3024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31723" y="6358519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29259" y="6364981"/>
            <a:ext cx="510114" cy="3253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58940" y="6035799"/>
            <a:ext cx="510114" cy="2906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04829" y="6047759"/>
            <a:ext cx="510114" cy="2667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447" y="4137573"/>
                <a:ext cx="331520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47" y="4137573"/>
                <a:ext cx="3315203" cy="467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1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Frequency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given scenario for a single predictor has not been observed, its frequency is zero</a:t>
            </a:r>
          </a:p>
          <a:p>
            <a:r>
              <a:rPr lang="en-US" dirty="0"/>
              <a:t>Therefore the likelihood associated with the overall scenario is estimated at zero, regardless of what other predictors suggest</a:t>
            </a:r>
          </a:p>
          <a:p>
            <a:r>
              <a:rPr lang="en-US" dirty="0"/>
              <a:t>The solution is to prevent zero frequencies</a:t>
            </a:r>
          </a:p>
          <a:p>
            <a:pPr lvl="1"/>
            <a:r>
              <a:rPr lang="en-US" dirty="0"/>
              <a:t>Variety of possible solutions exist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Most common is Laplace smoothing – add a small positive number to all frequencies (almost always 1) ASSURES WE WILL NEVER HAVE A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50760"/>
              </p:ext>
            </p:extLst>
          </p:nvPr>
        </p:nvGraphicFramePr>
        <p:xfrm>
          <a:off x="418189" y="2258826"/>
          <a:ext cx="3279114" cy="179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67751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9/14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794996"/>
              </p:ext>
            </p:extLst>
          </p:nvPr>
        </p:nvGraphicFramePr>
        <p:xfrm>
          <a:off x="5675107" y="4713367"/>
          <a:ext cx="3279114" cy="179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65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773307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12/20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620"/>
              </p:ext>
            </p:extLst>
          </p:nvPr>
        </p:nvGraphicFramePr>
        <p:xfrm>
          <a:off x="3837612" y="2258826"/>
          <a:ext cx="3268781" cy="179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909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822860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795549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19463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2+1=3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3+1=4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4+1=5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0+1=1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3+1=4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2+1=3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521991"/>
              </p:ext>
            </p:extLst>
          </p:nvPr>
        </p:nvGraphicFramePr>
        <p:xfrm>
          <a:off x="7246703" y="2258826"/>
          <a:ext cx="3674341" cy="179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646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98583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96320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3+4=7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5+1=6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4+3=7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3+5+4=12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4+1+3=8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86622"/>
              </p:ext>
            </p:extLst>
          </p:nvPr>
        </p:nvGraphicFramePr>
        <p:xfrm>
          <a:off x="2014076" y="4713367"/>
          <a:ext cx="3551863" cy="179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51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905772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12+8=20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4527" y="1743472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8783" y="1743472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0654" y="1743472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6788" y="4205344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45" y="4205344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Smoothed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962042" y="1828398"/>
            <a:ext cx="1655927" cy="25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323403" y="1802920"/>
            <a:ext cx="1655927" cy="25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199715" y="4260947"/>
            <a:ext cx="1655927" cy="25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43787" y="4266087"/>
            <a:ext cx="1655927" cy="25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9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975540"/>
              </p:ext>
            </p:extLst>
          </p:nvPr>
        </p:nvGraphicFramePr>
        <p:xfrm>
          <a:off x="1261871" y="214602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65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773307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37749485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12/20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56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387729"/>
              </p:ext>
            </p:extLst>
          </p:nvPr>
        </p:nvGraphicFramePr>
        <p:xfrm>
          <a:off x="6479432" y="2146023"/>
          <a:ext cx="3279114" cy="188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144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750128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621421">
                  <a:extLst>
                    <a:ext uri="{9D8B030D-6E8A-4147-A177-3AD203B41FA5}">
                      <a16:colId xmlns:a16="http://schemas.microsoft.com/office/drawing/2014/main" val="3812949850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34547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12/20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0458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263335"/>
              </p:ext>
            </p:extLst>
          </p:nvPr>
        </p:nvGraphicFramePr>
        <p:xfrm>
          <a:off x="1261870" y="4663348"/>
          <a:ext cx="343296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66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2688855671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11/18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1456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266562"/>
              </p:ext>
            </p:extLst>
          </p:nvPr>
        </p:nvGraphicFramePr>
        <p:xfrm>
          <a:off x="6479431" y="4663348"/>
          <a:ext cx="3497082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145">
                  <a:extLst>
                    <a:ext uri="{9D8B030D-6E8A-4147-A177-3AD203B41FA5}">
                      <a16:colId xmlns:a16="http://schemas.microsoft.com/office/drawing/2014/main" val="2460840480"/>
                    </a:ext>
                  </a:extLst>
                </a:gridCol>
                <a:gridCol w="764275">
                  <a:extLst>
                    <a:ext uri="{9D8B030D-6E8A-4147-A177-3AD203B41FA5}">
                      <a16:colId xmlns:a16="http://schemas.microsoft.com/office/drawing/2014/main" val="373140055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402136298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743082899"/>
                    </a:ext>
                  </a:extLst>
                </a:gridCol>
              </a:tblGrid>
              <a:tr h="2249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75380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61199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49112"/>
                  </a:ext>
                </a:extLst>
              </a:tr>
              <a:tr h="22495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11/18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7/18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3169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Frequency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build</a:t>
            </a:r>
          </a:p>
          <a:p>
            <a:r>
              <a:rPr lang="en-US" dirty="0"/>
              <a:t>Easy to understand</a:t>
            </a:r>
          </a:p>
          <a:p>
            <a:r>
              <a:rPr lang="en-US" dirty="0">
                <a:solidFill>
                  <a:srgbClr val="FF0000"/>
                </a:solidFill>
              </a:rPr>
              <a:t>Fast/useful for large datasets</a:t>
            </a:r>
          </a:p>
          <a:p>
            <a:r>
              <a:rPr lang="en-US" dirty="0"/>
              <a:t>Robust to irrelevant features</a:t>
            </a:r>
          </a:p>
          <a:p>
            <a:r>
              <a:rPr lang="en-US" dirty="0"/>
              <a:t>Handles both nominal and interval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Assumes (often incorrectly) independence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Probability: a numerical measurement of the likelihood of an event occurring</a:t>
            </a:r>
          </a:p>
          <a:p>
            <a:r>
              <a:rPr lang="en-US" dirty="0">
                <a:solidFill>
                  <a:srgbClr val="FF0000"/>
                </a:solidFill>
              </a:rPr>
              <a:t>Probabilities range from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0: We are certain the event </a:t>
            </a:r>
            <a:r>
              <a:rPr lang="en-US" u="sng" dirty="0">
                <a:solidFill>
                  <a:srgbClr val="FF0000"/>
                </a:solidFill>
              </a:rPr>
              <a:t>will not</a:t>
            </a:r>
            <a:r>
              <a:rPr lang="en-US" dirty="0">
                <a:solidFill>
                  <a:srgbClr val="FF0000"/>
                </a:solidFill>
              </a:rPr>
              <a:t> occur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1: We are certain the event </a:t>
            </a:r>
            <a:r>
              <a:rPr lang="en-US" u="sng" dirty="0">
                <a:solidFill>
                  <a:srgbClr val="FF0000"/>
                </a:solidFill>
              </a:rPr>
              <a:t>will</a:t>
            </a:r>
            <a:r>
              <a:rPr lang="en-US" dirty="0">
                <a:solidFill>
                  <a:srgbClr val="FF0000"/>
                </a:solidFill>
              </a:rPr>
              <a:t> occur </a:t>
            </a:r>
          </a:p>
          <a:p>
            <a:r>
              <a:rPr lang="en-US" dirty="0"/>
              <a:t>We often use probabilities to reduce uncertainty in decision making</a:t>
            </a:r>
          </a:p>
          <a:p>
            <a:pPr lvl="1"/>
            <a:r>
              <a:rPr lang="en-US" dirty="0"/>
              <a:t>Should I take that class?</a:t>
            </a:r>
          </a:p>
          <a:p>
            <a:pPr marL="914400" lvl="2" indent="0">
              <a:buNone/>
            </a:pPr>
            <a:r>
              <a:rPr lang="en-US" dirty="0"/>
              <a:t>What is the probability that I will get an A?</a:t>
            </a:r>
          </a:p>
          <a:p>
            <a:pPr lvl="1"/>
            <a:r>
              <a:rPr lang="en-US" dirty="0"/>
              <a:t>Should I speed while driving?</a:t>
            </a:r>
          </a:p>
          <a:p>
            <a:pPr marL="914400" lvl="2" indent="0">
              <a:buNone/>
            </a:pPr>
            <a:r>
              <a:rPr lang="en-US" dirty="0"/>
              <a:t>What is the probability I will get a ticket?</a:t>
            </a:r>
          </a:p>
          <a:p>
            <a:pPr lvl="1"/>
            <a:r>
              <a:rPr lang="en-US" dirty="0"/>
              <a:t>Should my company extend a loan to that customer?</a:t>
            </a:r>
          </a:p>
          <a:p>
            <a:pPr marL="914400" lvl="2" indent="0">
              <a:buNone/>
            </a:pPr>
            <a:r>
              <a:rPr lang="en-US" dirty="0"/>
              <a:t>What is the probability they will not default?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Probability can be applied to discrete or continuous 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Discrete variables – Have a finite number of values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Nominal variables are discrete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Ex. State in which a customer may live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Continuous variables – Have an infinite number of possible values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Interval variables are continuous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Ex. Outstanding debt held by a customer</a:t>
            </a:r>
          </a:p>
          <a:p>
            <a:endParaRPr lang="en-US" dirty="0"/>
          </a:p>
          <a:p>
            <a:r>
              <a:rPr lang="en-US" dirty="0"/>
              <a:t>We will focus on discrete probabilities, but naïve </a:t>
            </a:r>
            <a:r>
              <a:rPr lang="en-US" dirty="0" err="1"/>
              <a:t>bayes</a:t>
            </a:r>
            <a:r>
              <a:rPr lang="en-US" dirty="0"/>
              <a:t> can be applied to either type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Discrete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55535" y="1616369"/>
                <a:ext cx="3032432" cy="636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𝑖𝑛𝑡𝑒𝑟𝑒𝑠𝑡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35" y="1616369"/>
                <a:ext cx="3032432" cy="636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05" y="3876241"/>
            <a:ext cx="791910" cy="798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85" y="5098153"/>
            <a:ext cx="958064" cy="1341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9" y="2775788"/>
            <a:ext cx="798796" cy="7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2155" y="2887094"/>
                <a:ext cx="226472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55" y="2887094"/>
                <a:ext cx="2264723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2155" y="3986521"/>
                <a:ext cx="252639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55" y="3986521"/>
                <a:ext cx="2526397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2155" y="5479711"/>
                <a:ext cx="2356479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55" y="5479711"/>
                <a:ext cx="2356479" cy="5781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often concerned with patterns of events</a:t>
            </a:r>
          </a:p>
          <a:p>
            <a:r>
              <a:rPr lang="en-US" dirty="0"/>
              <a:t>Sometimes the occurrence of one event influences the likelihood of another event</a:t>
            </a:r>
          </a:p>
          <a:p>
            <a:r>
              <a:rPr lang="en-US" dirty="0"/>
              <a:t>Consider a customer making purchases</a:t>
            </a:r>
          </a:p>
          <a:p>
            <a:pPr lvl="1"/>
            <a:r>
              <a:rPr lang="en-US" dirty="0"/>
              <a:t>Chips &amp; Salsa</a:t>
            </a:r>
          </a:p>
          <a:p>
            <a:pPr lvl="1"/>
            <a:r>
              <a:rPr lang="en-US" dirty="0"/>
              <a:t>Hot dogs &amp; hot dog buns</a:t>
            </a:r>
          </a:p>
          <a:p>
            <a:pPr lvl="1"/>
            <a:r>
              <a:rPr lang="en-US" dirty="0"/>
              <a:t>Lettuce &amp; DVD player</a:t>
            </a:r>
          </a:p>
          <a:p>
            <a:r>
              <a:rPr lang="en-US" dirty="0"/>
              <a:t>This same notion of relationships among events often occurs in our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0342" y="5305425"/>
                <a:ext cx="90955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purchase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Income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Homeowner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Carowner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42" y="5305425"/>
                <a:ext cx="909556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4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69" y="1532238"/>
            <a:ext cx="10428115" cy="118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events A and B are </a:t>
            </a:r>
            <a:r>
              <a:rPr lang="en-US" dirty="0">
                <a:solidFill>
                  <a:srgbClr val="FFC000"/>
                </a:solidFill>
              </a:rPr>
              <a:t>statistically independent</a:t>
            </a:r>
            <a:r>
              <a:rPr lang="en-US" dirty="0"/>
              <a:t>, the probability of both events occurring is equal to the product of their individual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7269" y="2609534"/>
                <a:ext cx="3845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69" y="2609534"/>
                <a:ext cx="384592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03" y="3565889"/>
            <a:ext cx="798796" cy="79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20" y="3565889"/>
            <a:ext cx="798796" cy="7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693" y="4948037"/>
                <a:ext cx="9856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𝐻𝑒𝑎𝑑𝑠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3" y="4948037"/>
                <a:ext cx="98568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2638" y="436468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855" y="436468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6912" y="5688949"/>
                <a:ext cx="73866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=0.5∗0.5=0.25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12" y="5688949"/>
                <a:ext cx="73866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672638" y="3510185"/>
            <a:ext cx="887228" cy="887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67203" y="3510185"/>
            <a:ext cx="887228" cy="887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69" y="1532238"/>
            <a:ext cx="10428115" cy="118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events A and B are </a:t>
            </a:r>
            <a:r>
              <a:rPr lang="en-US" dirty="0">
                <a:solidFill>
                  <a:srgbClr val="FFC000"/>
                </a:solidFill>
              </a:rPr>
              <a:t>statistically independent</a:t>
            </a:r>
            <a:r>
              <a:rPr lang="en-US" dirty="0"/>
              <a:t>, the probability of event B occurring given that event A has already occurred is equal to the probability of event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25411" y="2597024"/>
                <a:ext cx="25287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11" y="2597024"/>
                <a:ext cx="2528706" cy="430887"/>
              </a:xfrm>
              <a:prstGeom prst="rect">
                <a:avLst/>
              </a:prstGeom>
              <a:blipFill>
                <a:blip r:embed="rId2"/>
                <a:stretch>
                  <a:fillRect l="-1000" t="-2941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03" y="3565889"/>
            <a:ext cx="798796" cy="79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20" y="3565889"/>
            <a:ext cx="798796" cy="79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10638" y="5036469"/>
                <a:ext cx="6958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𝐻𝑒𝑎𝑑𝑠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38" y="5036469"/>
                <a:ext cx="69582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2638" y="436468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855" y="436468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2</a:t>
            </a:r>
          </a:p>
        </p:txBody>
      </p:sp>
      <p:sp>
        <p:nvSpPr>
          <p:cNvPr id="13" name="Oval 12"/>
          <p:cNvSpPr/>
          <p:nvPr/>
        </p:nvSpPr>
        <p:spPr>
          <a:xfrm>
            <a:off x="6067203" y="3491072"/>
            <a:ext cx="887228" cy="887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2552" y="5671051"/>
                <a:ext cx="5154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𝐻𝑒𝑎𝑑𝑠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52" y="5671051"/>
                <a:ext cx="515442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6074DC-6FBE-2248-B12C-6ABCF9E22C73}"/>
              </a:ext>
            </a:extLst>
          </p:cNvPr>
          <p:cNvSpPr txBox="1"/>
          <p:nvPr/>
        </p:nvSpPr>
        <p:spPr>
          <a:xfrm>
            <a:off x="2076950" y="2961031"/>
            <a:ext cx="718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me buying a DVD player(b) has nothing to do with lettuce (a)</a:t>
            </a:r>
          </a:p>
        </p:txBody>
      </p:sp>
    </p:spTree>
    <p:extLst>
      <p:ext uri="{BB962C8B-B14F-4D97-AF65-F5344CB8AC3E}">
        <p14:creationId xmlns:p14="http://schemas.microsoft.com/office/powerpoint/2010/main" val="845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Naïve Bayes </a:t>
            </a:r>
            <a:r>
              <a:rPr lang="en-US" dirty="0"/>
              <a:t>is a type of </a:t>
            </a:r>
            <a:r>
              <a:rPr lang="en-US" dirty="0">
                <a:solidFill>
                  <a:srgbClr val="FFC000"/>
                </a:solidFill>
              </a:rPr>
              <a:t>Bayesian classifier</a:t>
            </a:r>
          </a:p>
          <a:p>
            <a:r>
              <a:rPr lang="en-US" dirty="0"/>
              <a:t>Bayesian classifiers use a </a:t>
            </a:r>
            <a:r>
              <a:rPr lang="en-US" dirty="0">
                <a:solidFill>
                  <a:srgbClr val="FFC000"/>
                </a:solidFill>
              </a:rPr>
              <a:t>probabilistic</a:t>
            </a:r>
            <a:r>
              <a:rPr lang="en-US" dirty="0"/>
              <a:t> approach to identify to what class a given observation belongs</a:t>
            </a:r>
          </a:p>
          <a:p>
            <a:pPr lvl="1"/>
            <a:r>
              <a:rPr lang="en-US" dirty="0"/>
              <a:t>Examine existing evidence</a:t>
            </a:r>
          </a:p>
          <a:p>
            <a:pPr lvl="1"/>
            <a:r>
              <a:rPr lang="en-US" dirty="0"/>
              <a:t>For each dependent variable level (class), compute probability</a:t>
            </a:r>
          </a:p>
          <a:p>
            <a:pPr lvl="1"/>
            <a:r>
              <a:rPr lang="en-US" dirty="0"/>
              <a:t>Choose the class with the largest probability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32449" y="4334774"/>
                <a:ext cx="3071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=⁡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49" y="4334774"/>
                <a:ext cx="307135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38727"/>
      </p:ext>
    </p:extLst>
  </p:cSld>
  <p:clrMapOvr>
    <a:masterClrMapping/>
  </p:clrMapOvr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1033</TotalTime>
  <Words>1728</Words>
  <Application>Microsoft Macintosh PowerPoint</Application>
  <PresentationFormat>Widescreen</PresentationFormat>
  <Paragraphs>776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myUNT</vt:lpstr>
      <vt:lpstr>Naïve Bayes</vt:lpstr>
      <vt:lpstr>PowerPoint Presentation</vt:lpstr>
      <vt:lpstr>Probability</vt:lpstr>
      <vt:lpstr>Probability</vt:lpstr>
      <vt:lpstr>Calculating Discrete Probabilities</vt:lpstr>
      <vt:lpstr>Statistical Independence</vt:lpstr>
      <vt:lpstr>Joint Probabilities</vt:lpstr>
      <vt:lpstr>Conditional Probabilities</vt:lpstr>
      <vt:lpstr>Naïve Bayes</vt:lpstr>
      <vt:lpstr>Naïve Bayes</vt:lpstr>
      <vt:lpstr>Assumptions of Naïve Bayes</vt:lpstr>
      <vt:lpstr>Probabilistic Modeling using Naïve Bayes</vt:lpstr>
      <vt:lpstr>An Example of Naïve Bayes Classification</vt:lpstr>
      <vt:lpstr>Calculating Probability</vt:lpstr>
      <vt:lpstr>Example of Naïve Bayes Prediction</vt:lpstr>
      <vt:lpstr>Likelihood of Yes</vt:lpstr>
      <vt:lpstr>Likelihood of No</vt:lpstr>
      <vt:lpstr>Standardization</vt:lpstr>
      <vt:lpstr>What about Overcast Days?</vt:lpstr>
      <vt:lpstr>Likelihood of Overcast No</vt:lpstr>
      <vt:lpstr>Zero Frequency Problem</vt:lpstr>
      <vt:lpstr>Laplace Smoothing</vt:lpstr>
      <vt:lpstr>Zero Frequency Problem</vt:lpstr>
      <vt:lpstr>Advantages and Disadvantages</vt:lpstr>
    </vt:vector>
  </TitlesOfParts>
  <Company>University of North Texas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Microsoft Office User</cp:lastModifiedBy>
  <cp:revision>54</cp:revision>
  <dcterms:created xsi:type="dcterms:W3CDTF">2017-08-30T19:07:04Z</dcterms:created>
  <dcterms:modified xsi:type="dcterms:W3CDTF">2018-02-27T21:18:15Z</dcterms:modified>
</cp:coreProperties>
</file>