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C0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chap4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 smtClean="0"/>
              <a:t>Russell R.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2228341" y="1893888"/>
            <a:ext cx="989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5260467" y="1893888"/>
            <a:ext cx="111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8111617" y="1893888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2228342" y="2943225"/>
            <a:ext cx="527050" cy="493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68"/>
          <p:cNvSpPr>
            <a:spLocks noChangeArrowheads="1"/>
          </p:cNvSpPr>
          <p:nvPr/>
        </p:nvSpPr>
        <p:spPr bwMode="auto">
          <a:xfrm>
            <a:off x="2163254" y="4659313"/>
            <a:ext cx="527050" cy="493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69"/>
          <p:cNvSpPr>
            <a:spLocks noChangeArrowheads="1"/>
          </p:cNvSpPr>
          <p:nvPr/>
        </p:nvSpPr>
        <p:spPr bwMode="auto">
          <a:xfrm>
            <a:off x="5392229" y="2386013"/>
            <a:ext cx="592138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70"/>
          <p:cNvSpPr>
            <a:spLocks noChangeArrowheads="1"/>
          </p:cNvSpPr>
          <p:nvPr/>
        </p:nvSpPr>
        <p:spPr bwMode="auto">
          <a:xfrm>
            <a:off x="5457317" y="3868738"/>
            <a:ext cx="527050" cy="493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71"/>
          <p:cNvSpPr>
            <a:spLocks noChangeArrowheads="1"/>
          </p:cNvSpPr>
          <p:nvPr/>
        </p:nvSpPr>
        <p:spPr bwMode="auto">
          <a:xfrm>
            <a:off x="5457317" y="5597525"/>
            <a:ext cx="527050" cy="4953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8225917" y="3806825"/>
            <a:ext cx="592138" cy="493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73"/>
          <p:cNvCxnSpPr>
            <a:cxnSpLocks noChangeShapeType="1"/>
            <a:stCxn id="11" idx="6"/>
            <a:endCxn id="14" idx="1"/>
          </p:cNvCxnSpPr>
          <p:nvPr/>
        </p:nvCxnSpPr>
        <p:spPr bwMode="auto">
          <a:xfrm>
            <a:off x="5984367" y="2633663"/>
            <a:ext cx="2327275" cy="1246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74"/>
          <p:cNvCxnSpPr>
            <a:cxnSpLocks noChangeShapeType="1"/>
            <a:stCxn id="12" idx="6"/>
            <a:endCxn id="14" idx="2"/>
          </p:cNvCxnSpPr>
          <p:nvPr/>
        </p:nvCxnSpPr>
        <p:spPr bwMode="auto">
          <a:xfrm flipV="1">
            <a:off x="5984367" y="4054475"/>
            <a:ext cx="2241550" cy="61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75"/>
          <p:cNvCxnSpPr>
            <a:cxnSpLocks noChangeShapeType="1"/>
            <a:stCxn id="13" idx="6"/>
            <a:endCxn id="14" idx="3"/>
          </p:cNvCxnSpPr>
          <p:nvPr/>
        </p:nvCxnSpPr>
        <p:spPr bwMode="auto">
          <a:xfrm flipV="1">
            <a:off x="5984367" y="4229100"/>
            <a:ext cx="2327275" cy="1616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77"/>
          <p:cNvSpPr txBox="1">
            <a:spLocks noChangeArrowheads="1"/>
          </p:cNvSpPr>
          <p:nvPr/>
        </p:nvSpPr>
        <p:spPr bwMode="auto">
          <a:xfrm>
            <a:off x="4711192" y="3057525"/>
            <a:ext cx="1142999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</a:p>
        </p:txBody>
      </p:sp>
      <p:sp>
        <p:nvSpPr>
          <p:cNvPr id="20" name="Text Box 78"/>
          <p:cNvSpPr txBox="1">
            <a:spLocks noChangeArrowheads="1"/>
          </p:cNvSpPr>
          <p:nvPr/>
        </p:nvSpPr>
        <p:spPr bwMode="auto">
          <a:xfrm>
            <a:off x="6160579" y="2378075"/>
            <a:ext cx="164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8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</a:p>
        </p:txBody>
      </p:sp>
      <p:sp>
        <p:nvSpPr>
          <p:cNvPr id="26" name="Rectangle 84"/>
          <p:cNvSpPr>
            <a:spLocks noChangeArrowheads="1"/>
          </p:cNvSpPr>
          <p:nvPr/>
        </p:nvSpPr>
        <p:spPr bwMode="auto">
          <a:xfrm>
            <a:off x="8113204" y="4443413"/>
            <a:ext cx="1138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  <a:endParaRPr lang="en-US" altLang="en-US" sz="1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85"/>
          <p:cNvSpPr>
            <a:spLocks noChangeArrowheads="1"/>
          </p:cNvSpPr>
          <p:nvPr/>
        </p:nvSpPr>
        <p:spPr bwMode="auto">
          <a:xfrm>
            <a:off x="4531804" y="4383088"/>
            <a:ext cx="1138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</a:p>
        </p:txBody>
      </p:sp>
      <p:sp>
        <p:nvSpPr>
          <p:cNvPr id="28" name="Text Box 86"/>
          <p:cNvSpPr txBox="1">
            <a:spLocks noChangeArrowheads="1"/>
          </p:cNvSpPr>
          <p:nvPr/>
        </p:nvSpPr>
        <p:spPr bwMode="auto">
          <a:xfrm>
            <a:off x="6160579" y="3523923"/>
            <a:ext cx="1319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8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</a:p>
        </p:txBody>
      </p:sp>
      <p:sp>
        <p:nvSpPr>
          <p:cNvPr id="29" name="Rectangle 87"/>
          <p:cNvSpPr>
            <a:spLocks noChangeArrowheads="1"/>
          </p:cNvSpPr>
          <p:nvPr/>
        </p:nvSpPr>
        <p:spPr bwMode="auto">
          <a:xfrm>
            <a:off x="4277804" y="5965825"/>
            <a:ext cx="1138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</a:p>
        </p:txBody>
      </p:sp>
      <p:sp>
        <p:nvSpPr>
          <p:cNvPr id="30" name="Rectangle 88"/>
          <p:cNvSpPr>
            <a:spLocks noChangeArrowheads="1"/>
          </p:cNvSpPr>
          <p:nvPr/>
        </p:nvSpPr>
        <p:spPr bwMode="auto">
          <a:xfrm>
            <a:off x="5987542" y="5857875"/>
            <a:ext cx="964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8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</a:p>
        </p:txBody>
      </p:sp>
      <p:cxnSp>
        <p:nvCxnSpPr>
          <p:cNvPr id="31" name="AutoShape 89"/>
          <p:cNvCxnSpPr>
            <a:cxnSpLocks noChangeShapeType="1"/>
            <a:stCxn id="9" idx="6"/>
            <a:endCxn id="11" idx="2"/>
          </p:cNvCxnSpPr>
          <p:nvPr/>
        </p:nvCxnSpPr>
        <p:spPr bwMode="auto">
          <a:xfrm flipV="1">
            <a:off x="2755392" y="2633663"/>
            <a:ext cx="2636838" cy="555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90"/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755392" y="3189288"/>
            <a:ext cx="2701925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91"/>
          <p:cNvCxnSpPr>
            <a:cxnSpLocks noChangeShapeType="1"/>
            <a:stCxn id="9" idx="6"/>
            <a:endCxn id="13" idx="2"/>
          </p:cNvCxnSpPr>
          <p:nvPr/>
        </p:nvCxnSpPr>
        <p:spPr bwMode="auto">
          <a:xfrm>
            <a:off x="2755392" y="3189288"/>
            <a:ext cx="2701925" cy="2655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92"/>
          <p:cNvCxnSpPr>
            <a:cxnSpLocks noChangeShapeType="1"/>
            <a:stCxn id="10" idx="6"/>
            <a:endCxn id="11" idx="2"/>
          </p:cNvCxnSpPr>
          <p:nvPr/>
        </p:nvCxnSpPr>
        <p:spPr bwMode="auto">
          <a:xfrm flipV="1">
            <a:off x="2690304" y="2633663"/>
            <a:ext cx="2701925" cy="2271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93"/>
          <p:cNvCxnSpPr>
            <a:cxnSpLocks noChangeShapeType="1"/>
          </p:cNvCxnSpPr>
          <p:nvPr/>
        </p:nvCxnSpPr>
        <p:spPr bwMode="auto">
          <a:xfrm flipV="1">
            <a:off x="2690304" y="4103688"/>
            <a:ext cx="2767013" cy="788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94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690304" y="4905375"/>
            <a:ext cx="2767013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2295017" y="2620963"/>
            <a:ext cx="922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</p:txBody>
      </p:sp>
      <p:sp>
        <p:nvSpPr>
          <p:cNvPr id="38" name="Text Box 96"/>
          <p:cNvSpPr txBox="1">
            <a:spLocks noChangeArrowheads="1"/>
          </p:cNvSpPr>
          <p:nvPr/>
        </p:nvSpPr>
        <p:spPr bwMode="auto">
          <a:xfrm>
            <a:off x="2096579" y="4349750"/>
            <a:ext cx="138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 Box 99"/>
          <p:cNvSpPr txBox="1">
            <a:spLocks noChangeArrowheads="1"/>
          </p:cNvSpPr>
          <p:nvPr/>
        </p:nvSpPr>
        <p:spPr bwMode="auto">
          <a:xfrm>
            <a:off x="8102092" y="3262313"/>
            <a:ext cx="2017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latin typeface="Calibri" panose="020F0502020204030204" pitchFamily="34" charset="0"/>
                <a:cs typeface="Calibri" panose="020F0502020204030204" pitchFamily="34" charset="0"/>
              </a:rPr>
              <a:t>RESPONSE TO PROMOTION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503588" y="3245147"/>
                <a:ext cx="143186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𝐴𝑔𝑒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𝐼𝑛𝑐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88" y="3245147"/>
                <a:ext cx="143186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292091" y="4531716"/>
                <a:ext cx="143032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𝐴𝑔𝑒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𝐼𝑛𝑐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91" y="4531716"/>
                <a:ext cx="1430327" cy="261610"/>
              </a:xfrm>
              <a:prstGeom prst="rect">
                <a:avLst/>
              </a:prstGeom>
              <a:blipFill rotWithShape="0"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30984" y="6148684"/>
                <a:ext cx="14319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𝐴𝑔𝑒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𝐼𝑛𝑐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84" y="6148684"/>
                <a:ext cx="1431930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29373" y="2586741"/>
                <a:ext cx="22403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10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𝐴𝑔𝑒</m:t>
                          </m:r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𝐼𝑛𝑐</m:t>
                          </m:r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73" y="2586741"/>
                <a:ext cx="2240357" cy="261610"/>
              </a:xfrm>
              <a:prstGeom prst="rect">
                <a:avLst/>
              </a:prstGeom>
              <a:blipFill rotWithShape="0"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879347" y="3764002"/>
                <a:ext cx="224446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10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𝐴𝑔𝑒</m:t>
                          </m:r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𝐼𝑛𝑐</m:t>
                          </m:r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47" y="3764002"/>
                <a:ext cx="2244461" cy="261610"/>
              </a:xfrm>
              <a:prstGeom prst="rect">
                <a:avLst/>
              </a:prstGeom>
              <a:blipFill rotWithShape="0"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35454" y="6073299"/>
                <a:ext cx="228453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10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1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𝐴𝑔𝑒</m:t>
                          </m:r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1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𝐼𝑛𝑐</m:t>
                          </m:r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454" y="6073299"/>
                <a:ext cx="2284536" cy="261610"/>
              </a:xfrm>
              <a:prstGeom prst="rect">
                <a:avLst/>
              </a:prstGeom>
              <a:blipFill rotWithShape="0"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050841" y="4650115"/>
                <a:ext cx="206896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1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altLang="en-US" sz="11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1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41" y="4650115"/>
                <a:ext cx="2068964" cy="261610"/>
              </a:xfrm>
              <a:prstGeom prst="rect">
                <a:avLst/>
              </a:prstGeom>
              <a:blipFill rotWithShape="0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as the Universal </a:t>
            </a:r>
            <a:r>
              <a:rPr lang="en-US" dirty="0" err="1" smtClean="0"/>
              <a:t>Approximator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287665" cy="468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Universal Approximation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standard multilayer feed-forward network with a single hidden layer, which contains finite number of hidden neurons, is a universal </a:t>
            </a:r>
            <a:r>
              <a:rPr lang="en-US" dirty="0" err="1"/>
              <a:t>approximator</a:t>
            </a:r>
            <a:r>
              <a:rPr lang="en-US" dirty="0"/>
              <a:t> among continuous functions on compact subsets of Rn, under mild assumptions on the activation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See: </a:t>
            </a:r>
            <a:r>
              <a:rPr lang="en-US" sz="1600" dirty="0">
                <a:hlinkClick r:id="rId2"/>
              </a:rPr>
              <a:t>http://neuralnetworksanddeeplearning.com/chap4.html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6047116" y="1487114"/>
            <a:ext cx="4835067" cy="4624388"/>
            <a:chOff x="576" y="960"/>
            <a:chExt cx="4625" cy="2913"/>
          </a:xfrm>
        </p:grpSpPr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606" y="2574"/>
              <a:ext cx="3514" cy="1266"/>
            </a:xfrm>
            <a:custGeom>
              <a:avLst/>
              <a:gdLst>
                <a:gd name="T0" fmla="*/ 0 w 12076"/>
                <a:gd name="T1" fmla="*/ 0 h 5337"/>
                <a:gd name="T2" fmla="*/ 0 w 12076"/>
                <a:gd name="T3" fmla="*/ 0 h 5337"/>
                <a:gd name="T4" fmla="*/ 0 w 12076"/>
                <a:gd name="T5" fmla="*/ 0 h 5337"/>
                <a:gd name="T6" fmla="*/ 0 w 12076"/>
                <a:gd name="T7" fmla="*/ 0 h 5337"/>
                <a:gd name="T8" fmla="*/ 0 w 12076"/>
                <a:gd name="T9" fmla="*/ 0 h 5337"/>
                <a:gd name="T10" fmla="*/ 0 w 12076"/>
                <a:gd name="T11" fmla="*/ 0 h 5337"/>
                <a:gd name="T12" fmla="*/ 0 w 12076"/>
                <a:gd name="T13" fmla="*/ 0 h 5337"/>
                <a:gd name="T14" fmla="*/ 0 w 12076"/>
                <a:gd name="T15" fmla="*/ 0 h 5337"/>
                <a:gd name="T16" fmla="*/ 0 w 12076"/>
                <a:gd name="T17" fmla="*/ 0 h 5337"/>
                <a:gd name="T18" fmla="*/ 0 w 12076"/>
                <a:gd name="T19" fmla="*/ 0 h 5337"/>
                <a:gd name="T20" fmla="*/ 0 w 12076"/>
                <a:gd name="T21" fmla="*/ 0 h 5337"/>
                <a:gd name="T22" fmla="*/ 0 w 12076"/>
                <a:gd name="T23" fmla="*/ 0 h 5337"/>
                <a:gd name="T24" fmla="*/ 0 w 12076"/>
                <a:gd name="T25" fmla="*/ 0 h 5337"/>
                <a:gd name="T26" fmla="*/ 0 w 12076"/>
                <a:gd name="T27" fmla="*/ 0 h 5337"/>
                <a:gd name="T28" fmla="*/ 0 w 12076"/>
                <a:gd name="T29" fmla="*/ 0 h 5337"/>
                <a:gd name="T30" fmla="*/ 0 w 12076"/>
                <a:gd name="T31" fmla="*/ 0 h 5337"/>
                <a:gd name="T32" fmla="*/ 0 w 12076"/>
                <a:gd name="T33" fmla="*/ 0 h 5337"/>
                <a:gd name="T34" fmla="*/ 0 w 12076"/>
                <a:gd name="T35" fmla="*/ 0 h 5337"/>
                <a:gd name="T36" fmla="*/ 0 w 12076"/>
                <a:gd name="T37" fmla="*/ 0 h 5337"/>
                <a:gd name="T38" fmla="*/ 0 w 12076"/>
                <a:gd name="T39" fmla="*/ 0 h 5337"/>
                <a:gd name="T40" fmla="*/ 0 w 12076"/>
                <a:gd name="T41" fmla="*/ 0 h 5337"/>
                <a:gd name="T42" fmla="*/ 0 w 12076"/>
                <a:gd name="T43" fmla="*/ 0 h 5337"/>
                <a:gd name="T44" fmla="*/ 0 w 12076"/>
                <a:gd name="T45" fmla="*/ 0 h 5337"/>
                <a:gd name="T46" fmla="*/ 0 w 12076"/>
                <a:gd name="T47" fmla="*/ 0 h 5337"/>
                <a:gd name="T48" fmla="*/ 0 w 12076"/>
                <a:gd name="T49" fmla="*/ 0 h 5337"/>
                <a:gd name="T50" fmla="*/ 0 w 12076"/>
                <a:gd name="T51" fmla="*/ 0 h 5337"/>
                <a:gd name="T52" fmla="*/ 0 w 12076"/>
                <a:gd name="T53" fmla="*/ 0 h 5337"/>
                <a:gd name="T54" fmla="*/ 0 w 12076"/>
                <a:gd name="T55" fmla="*/ 0 h 5337"/>
                <a:gd name="T56" fmla="*/ 0 w 12076"/>
                <a:gd name="T57" fmla="*/ 0 h 5337"/>
                <a:gd name="T58" fmla="*/ 0 w 12076"/>
                <a:gd name="T59" fmla="*/ 0 h 5337"/>
                <a:gd name="T60" fmla="*/ 0 w 12076"/>
                <a:gd name="T61" fmla="*/ 0 h 5337"/>
                <a:gd name="T62" fmla="*/ 0 w 12076"/>
                <a:gd name="T63" fmla="*/ 0 h 5337"/>
                <a:gd name="T64" fmla="*/ 0 w 12076"/>
                <a:gd name="T65" fmla="*/ 0 h 5337"/>
                <a:gd name="T66" fmla="*/ 0 w 12076"/>
                <a:gd name="T67" fmla="*/ 0 h 5337"/>
                <a:gd name="T68" fmla="*/ 0 w 12076"/>
                <a:gd name="T69" fmla="*/ 0 h 5337"/>
                <a:gd name="T70" fmla="*/ 0 w 12076"/>
                <a:gd name="T71" fmla="*/ 0 h 5337"/>
                <a:gd name="T72" fmla="*/ 0 w 12076"/>
                <a:gd name="T73" fmla="*/ 0 h 5337"/>
                <a:gd name="T74" fmla="*/ 0 w 12076"/>
                <a:gd name="T75" fmla="*/ 0 h 5337"/>
                <a:gd name="T76" fmla="*/ 0 w 12076"/>
                <a:gd name="T77" fmla="*/ 0 h 5337"/>
                <a:gd name="T78" fmla="*/ 0 w 12076"/>
                <a:gd name="T79" fmla="*/ 0 h 5337"/>
                <a:gd name="T80" fmla="*/ 0 w 12076"/>
                <a:gd name="T81" fmla="*/ 0 h 5337"/>
                <a:gd name="T82" fmla="*/ 0 w 12076"/>
                <a:gd name="T83" fmla="*/ 0 h 5337"/>
                <a:gd name="T84" fmla="*/ 0 w 12076"/>
                <a:gd name="T85" fmla="*/ 0 h 5337"/>
                <a:gd name="T86" fmla="*/ 0 w 12076"/>
                <a:gd name="T87" fmla="*/ 0 h 5337"/>
                <a:gd name="T88" fmla="*/ 0 w 12076"/>
                <a:gd name="T89" fmla="*/ 0 h 5337"/>
                <a:gd name="T90" fmla="*/ 0 w 12076"/>
                <a:gd name="T91" fmla="*/ 0 h 5337"/>
                <a:gd name="T92" fmla="*/ 0 w 12076"/>
                <a:gd name="T93" fmla="*/ 0 h 5337"/>
                <a:gd name="T94" fmla="*/ 0 w 12076"/>
                <a:gd name="T95" fmla="*/ 0 h 5337"/>
                <a:gd name="T96" fmla="*/ 0 w 12076"/>
                <a:gd name="T97" fmla="*/ 0 h 5337"/>
                <a:gd name="T98" fmla="*/ 0 w 12076"/>
                <a:gd name="T99" fmla="*/ 0 h 5337"/>
                <a:gd name="T100" fmla="*/ 0 w 12076"/>
                <a:gd name="T101" fmla="*/ 0 h 5337"/>
                <a:gd name="T102" fmla="*/ 0 w 12076"/>
                <a:gd name="T103" fmla="*/ 0 h 5337"/>
                <a:gd name="T104" fmla="*/ 0 w 12076"/>
                <a:gd name="T105" fmla="*/ 0 h 5337"/>
                <a:gd name="T106" fmla="*/ 0 w 12076"/>
                <a:gd name="T107" fmla="*/ 0 h 5337"/>
                <a:gd name="T108" fmla="*/ 0 w 12076"/>
                <a:gd name="T109" fmla="*/ 0 h 5337"/>
                <a:gd name="T110" fmla="*/ 1 w 12076"/>
                <a:gd name="T111" fmla="*/ 0 h 5337"/>
                <a:gd name="T112" fmla="*/ 1 w 12076"/>
                <a:gd name="T113" fmla="*/ 0 h 5337"/>
                <a:gd name="T114" fmla="*/ 1 w 12076"/>
                <a:gd name="T115" fmla="*/ 0 h 5337"/>
                <a:gd name="T116" fmla="*/ 1 w 12076"/>
                <a:gd name="T117" fmla="*/ 0 h 5337"/>
                <a:gd name="T118" fmla="*/ 1 w 12076"/>
                <a:gd name="T119" fmla="*/ 0 h 5337"/>
                <a:gd name="T120" fmla="*/ 1 w 12076"/>
                <a:gd name="T121" fmla="*/ 0 h 5337"/>
                <a:gd name="T122" fmla="*/ 1 w 12076"/>
                <a:gd name="T123" fmla="*/ 0 h 5337"/>
                <a:gd name="T124" fmla="*/ 1 w 12076"/>
                <a:gd name="T125" fmla="*/ 0 h 533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076"/>
                <a:gd name="T190" fmla="*/ 0 h 5337"/>
                <a:gd name="T191" fmla="*/ 12076 w 12076"/>
                <a:gd name="T192" fmla="*/ 5337 h 533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076" h="5337">
                  <a:moveTo>
                    <a:pt x="0" y="5337"/>
                  </a:moveTo>
                  <a:lnTo>
                    <a:pt x="158" y="5333"/>
                  </a:lnTo>
                  <a:lnTo>
                    <a:pt x="315" y="5326"/>
                  </a:lnTo>
                  <a:lnTo>
                    <a:pt x="471" y="5318"/>
                  </a:lnTo>
                  <a:lnTo>
                    <a:pt x="628" y="5307"/>
                  </a:lnTo>
                  <a:lnTo>
                    <a:pt x="785" y="5292"/>
                  </a:lnTo>
                  <a:lnTo>
                    <a:pt x="941" y="5271"/>
                  </a:lnTo>
                  <a:lnTo>
                    <a:pt x="1099" y="5244"/>
                  </a:lnTo>
                  <a:lnTo>
                    <a:pt x="1256" y="5208"/>
                  </a:lnTo>
                  <a:lnTo>
                    <a:pt x="1412" y="5159"/>
                  </a:lnTo>
                  <a:lnTo>
                    <a:pt x="1569" y="5096"/>
                  </a:lnTo>
                  <a:lnTo>
                    <a:pt x="1726" y="5013"/>
                  </a:lnTo>
                  <a:lnTo>
                    <a:pt x="1882" y="4905"/>
                  </a:lnTo>
                  <a:lnTo>
                    <a:pt x="2040" y="4766"/>
                  </a:lnTo>
                  <a:lnTo>
                    <a:pt x="2197" y="4591"/>
                  </a:lnTo>
                  <a:lnTo>
                    <a:pt x="2353" y="4374"/>
                  </a:lnTo>
                  <a:lnTo>
                    <a:pt x="2510" y="4111"/>
                  </a:lnTo>
                  <a:lnTo>
                    <a:pt x="2667" y="3803"/>
                  </a:lnTo>
                  <a:lnTo>
                    <a:pt x="2823" y="3454"/>
                  </a:lnTo>
                  <a:lnTo>
                    <a:pt x="2981" y="3073"/>
                  </a:lnTo>
                  <a:lnTo>
                    <a:pt x="3294" y="2277"/>
                  </a:lnTo>
                  <a:lnTo>
                    <a:pt x="3451" y="1895"/>
                  </a:lnTo>
                  <a:lnTo>
                    <a:pt x="3608" y="1546"/>
                  </a:lnTo>
                  <a:lnTo>
                    <a:pt x="3764" y="1239"/>
                  </a:lnTo>
                  <a:lnTo>
                    <a:pt x="3921" y="975"/>
                  </a:lnTo>
                  <a:lnTo>
                    <a:pt x="4079" y="759"/>
                  </a:lnTo>
                  <a:lnTo>
                    <a:pt x="4235" y="583"/>
                  </a:lnTo>
                  <a:lnTo>
                    <a:pt x="4392" y="445"/>
                  </a:lnTo>
                  <a:lnTo>
                    <a:pt x="4549" y="337"/>
                  </a:lnTo>
                  <a:lnTo>
                    <a:pt x="4705" y="254"/>
                  </a:lnTo>
                  <a:lnTo>
                    <a:pt x="4862" y="190"/>
                  </a:lnTo>
                  <a:lnTo>
                    <a:pt x="5020" y="143"/>
                  </a:lnTo>
                  <a:lnTo>
                    <a:pt x="5176" y="106"/>
                  </a:lnTo>
                  <a:lnTo>
                    <a:pt x="5333" y="79"/>
                  </a:lnTo>
                  <a:lnTo>
                    <a:pt x="5490" y="59"/>
                  </a:lnTo>
                  <a:lnTo>
                    <a:pt x="5646" y="44"/>
                  </a:lnTo>
                  <a:lnTo>
                    <a:pt x="5803" y="33"/>
                  </a:lnTo>
                  <a:lnTo>
                    <a:pt x="5960" y="24"/>
                  </a:lnTo>
                  <a:lnTo>
                    <a:pt x="6117" y="18"/>
                  </a:lnTo>
                  <a:lnTo>
                    <a:pt x="6274" y="14"/>
                  </a:lnTo>
                  <a:lnTo>
                    <a:pt x="6430" y="10"/>
                  </a:lnTo>
                  <a:lnTo>
                    <a:pt x="6587" y="8"/>
                  </a:lnTo>
                  <a:lnTo>
                    <a:pt x="6744" y="6"/>
                  </a:lnTo>
                  <a:lnTo>
                    <a:pt x="6901" y="4"/>
                  </a:lnTo>
                  <a:lnTo>
                    <a:pt x="7058" y="3"/>
                  </a:lnTo>
                  <a:lnTo>
                    <a:pt x="7215" y="3"/>
                  </a:lnTo>
                  <a:lnTo>
                    <a:pt x="7371" y="2"/>
                  </a:lnTo>
                  <a:lnTo>
                    <a:pt x="7528" y="2"/>
                  </a:lnTo>
                  <a:lnTo>
                    <a:pt x="7685" y="1"/>
                  </a:lnTo>
                  <a:lnTo>
                    <a:pt x="7842" y="1"/>
                  </a:lnTo>
                  <a:lnTo>
                    <a:pt x="7999" y="1"/>
                  </a:lnTo>
                  <a:lnTo>
                    <a:pt x="8156" y="1"/>
                  </a:lnTo>
                  <a:lnTo>
                    <a:pt x="8312" y="1"/>
                  </a:lnTo>
                  <a:lnTo>
                    <a:pt x="8469" y="1"/>
                  </a:lnTo>
                  <a:lnTo>
                    <a:pt x="8626" y="0"/>
                  </a:lnTo>
                  <a:lnTo>
                    <a:pt x="8940" y="0"/>
                  </a:lnTo>
                  <a:lnTo>
                    <a:pt x="9253" y="0"/>
                  </a:lnTo>
                  <a:lnTo>
                    <a:pt x="9567" y="0"/>
                  </a:lnTo>
                  <a:lnTo>
                    <a:pt x="9881" y="0"/>
                  </a:lnTo>
                  <a:lnTo>
                    <a:pt x="10351" y="0"/>
                  </a:lnTo>
                  <a:lnTo>
                    <a:pt x="10979" y="0"/>
                  </a:lnTo>
                  <a:lnTo>
                    <a:pt x="11605" y="0"/>
                  </a:lnTo>
                  <a:lnTo>
                    <a:pt x="12076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5"/>
            <p:cNvSpPr>
              <a:spLocks/>
            </p:cNvSpPr>
            <p:nvPr/>
          </p:nvSpPr>
          <p:spPr bwMode="auto">
            <a:xfrm>
              <a:off x="4120" y="2574"/>
              <a:ext cx="1050" cy="1"/>
            </a:xfrm>
            <a:custGeom>
              <a:avLst/>
              <a:gdLst>
                <a:gd name="T0" fmla="*/ 0 w 3608"/>
                <a:gd name="T1" fmla="*/ 0 h 1"/>
                <a:gd name="T2" fmla="*/ 0 w 3608"/>
                <a:gd name="T3" fmla="*/ 0 h 1"/>
                <a:gd name="T4" fmla="*/ 0 w 3608"/>
                <a:gd name="T5" fmla="*/ 0 h 1"/>
                <a:gd name="T6" fmla="*/ 0 w 3608"/>
                <a:gd name="T7" fmla="*/ 0 h 1"/>
                <a:gd name="T8" fmla="*/ 0 w 3608"/>
                <a:gd name="T9" fmla="*/ 0 h 1"/>
                <a:gd name="T10" fmla="*/ 0 w 3608"/>
                <a:gd name="T11" fmla="*/ 0 h 1"/>
                <a:gd name="T12" fmla="*/ 0 w 360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8"/>
                <a:gd name="T22" fmla="*/ 0 h 1"/>
                <a:gd name="T23" fmla="*/ 3608 w 360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8" h="1">
                  <a:moveTo>
                    <a:pt x="0" y="0"/>
                  </a:moveTo>
                  <a:lnTo>
                    <a:pt x="628" y="0"/>
                  </a:lnTo>
                  <a:lnTo>
                    <a:pt x="1255" y="0"/>
                  </a:lnTo>
                  <a:lnTo>
                    <a:pt x="1882" y="0"/>
                  </a:lnTo>
                  <a:lnTo>
                    <a:pt x="2510" y="0"/>
                  </a:lnTo>
                  <a:lnTo>
                    <a:pt x="3137" y="0"/>
                  </a:lnTo>
                  <a:lnTo>
                    <a:pt x="360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6"/>
            <p:cNvSpPr>
              <a:spLocks/>
            </p:cNvSpPr>
            <p:nvPr/>
          </p:nvSpPr>
          <p:spPr bwMode="auto">
            <a:xfrm>
              <a:off x="606" y="2770"/>
              <a:ext cx="3150" cy="597"/>
            </a:xfrm>
            <a:custGeom>
              <a:avLst/>
              <a:gdLst>
                <a:gd name="T0" fmla="*/ 0 w 10822"/>
                <a:gd name="T1" fmla="*/ 0 h 2522"/>
                <a:gd name="T2" fmla="*/ 0 w 10822"/>
                <a:gd name="T3" fmla="*/ 0 h 2522"/>
                <a:gd name="T4" fmla="*/ 0 w 10822"/>
                <a:gd name="T5" fmla="*/ 0 h 2522"/>
                <a:gd name="T6" fmla="*/ 0 w 10822"/>
                <a:gd name="T7" fmla="*/ 0 h 2522"/>
                <a:gd name="T8" fmla="*/ 0 w 10822"/>
                <a:gd name="T9" fmla="*/ 0 h 2522"/>
                <a:gd name="T10" fmla="*/ 0 w 10822"/>
                <a:gd name="T11" fmla="*/ 0 h 2522"/>
                <a:gd name="T12" fmla="*/ 0 w 10822"/>
                <a:gd name="T13" fmla="*/ 0 h 2522"/>
                <a:gd name="T14" fmla="*/ 0 w 10822"/>
                <a:gd name="T15" fmla="*/ 0 h 2522"/>
                <a:gd name="T16" fmla="*/ 0 w 10822"/>
                <a:gd name="T17" fmla="*/ 0 h 2522"/>
                <a:gd name="T18" fmla="*/ 0 w 10822"/>
                <a:gd name="T19" fmla="*/ 0 h 2522"/>
                <a:gd name="T20" fmla="*/ 0 w 10822"/>
                <a:gd name="T21" fmla="*/ 0 h 2522"/>
                <a:gd name="T22" fmla="*/ 0 w 10822"/>
                <a:gd name="T23" fmla="*/ 0 h 2522"/>
                <a:gd name="T24" fmla="*/ 0 w 10822"/>
                <a:gd name="T25" fmla="*/ 0 h 2522"/>
                <a:gd name="T26" fmla="*/ 0 w 10822"/>
                <a:gd name="T27" fmla="*/ 0 h 2522"/>
                <a:gd name="T28" fmla="*/ 0 w 10822"/>
                <a:gd name="T29" fmla="*/ 0 h 2522"/>
                <a:gd name="T30" fmla="*/ 0 w 10822"/>
                <a:gd name="T31" fmla="*/ 0 h 2522"/>
                <a:gd name="T32" fmla="*/ 0 w 10822"/>
                <a:gd name="T33" fmla="*/ 0 h 2522"/>
                <a:gd name="T34" fmla="*/ 0 w 10822"/>
                <a:gd name="T35" fmla="*/ 0 h 2522"/>
                <a:gd name="T36" fmla="*/ 0 w 10822"/>
                <a:gd name="T37" fmla="*/ 0 h 2522"/>
                <a:gd name="T38" fmla="*/ 0 w 10822"/>
                <a:gd name="T39" fmla="*/ 0 h 2522"/>
                <a:gd name="T40" fmla="*/ 0 w 10822"/>
                <a:gd name="T41" fmla="*/ 0 h 2522"/>
                <a:gd name="T42" fmla="*/ 0 w 10822"/>
                <a:gd name="T43" fmla="*/ 0 h 2522"/>
                <a:gd name="T44" fmla="*/ 0 w 10822"/>
                <a:gd name="T45" fmla="*/ 0 h 2522"/>
                <a:gd name="T46" fmla="*/ 0 w 10822"/>
                <a:gd name="T47" fmla="*/ 0 h 2522"/>
                <a:gd name="T48" fmla="*/ 0 w 10822"/>
                <a:gd name="T49" fmla="*/ 0 h 2522"/>
                <a:gd name="T50" fmla="*/ 0 w 10822"/>
                <a:gd name="T51" fmla="*/ 0 h 2522"/>
                <a:gd name="T52" fmla="*/ 0 w 10822"/>
                <a:gd name="T53" fmla="*/ 0 h 2522"/>
                <a:gd name="T54" fmla="*/ 0 w 10822"/>
                <a:gd name="T55" fmla="*/ 0 h 2522"/>
                <a:gd name="T56" fmla="*/ 0 w 10822"/>
                <a:gd name="T57" fmla="*/ 0 h 2522"/>
                <a:gd name="T58" fmla="*/ 0 w 10822"/>
                <a:gd name="T59" fmla="*/ 0 h 2522"/>
                <a:gd name="T60" fmla="*/ 0 w 10822"/>
                <a:gd name="T61" fmla="*/ 0 h 2522"/>
                <a:gd name="T62" fmla="*/ 0 w 10822"/>
                <a:gd name="T63" fmla="*/ 0 h 2522"/>
                <a:gd name="T64" fmla="*/ 0 w 10822"/>
                <a:gd name="T65" fmla="*/ 0 h 2522"/>
                <a:gd name="T66" fmla="*/ 0 w 10822"/>
                <a:gd name="T67" fmla="*/ 0 h 2522"/>
                <a:gd name="T68" fmla="*/ 0 w 10822"/>
                <a:gd name="T69" fmla="*/ 0 h 2522"/>
                <a:gd name="T70" fmla="*/ 0 w 10822"/>
                <a:gd name="T71" fmla="*/ 0 h 2522"/>
                <a:gd name="T72" fmla="*/ 0 w 10822"/>
                <a:gd name="T73" fmla="*/ 0 h 2522"/>
                <a:gd name="T74" fmla="*/ 0 w 10822"/>
                <a:gd name="T75" fmla="*/ 0 h 2522"/>
                <a:gd name="T76" fmla="*/ 0 w 10822"/>
                <a:gd name="T77" fmla="*/ 0 h 2522"/>
                <a:gd name="T78" fmla="*/ 0 w 10822"/>
                <a:gd name="T79" fmla="*/ 0 h 2522"/>
                <a:gd name="T80" fmla="*/ 0 w 10822"/>
                <a:gd name="T81" fmla="*/ 0 h 2522"/>
                <a:gd name="T82" fmla="*/ 0 w 10822"/>
                <a:gd name="T83" fmla="*/ 0 h 2522"/>
                <a:gd name="T84" fmla="*/ 0 w 10822"/>
                <a:gd name="T85" fmla="*/ 0 h 2522"/>
                <a:gd name="T86" fmla="*/ 0 w 10822"/>
                <a:gd name="T87" fmla="*/ 0 h 2522"/>
                <a:gd name="T88" fmla="*/ 0 w 10822"/>
                <a:gd name="T89" fmla="*/ 0 h 2522"/>
                <a:gd name="T90" fmla="*/ 0 w 10822"/>
                <a:gd name="T91" fmla="*/ 0 h 2522"/>
                <a:gd name="T92" fmla="*/ 0 w 10822"/>
                <a:gd name="T93" fmla="*/ 0 h 2522"/>
                <a:gd name="T94" fmla="*/ 0 w 10822"/>
                <a:gd name="T95" fmla="*/ 0 h 2522"/>
                <a:gd name="T96" fmla="*/ 0 w 10822"/>
                <a:gd name="T97" fmla="*/ 0 h 2522"/>
                <a:gd name="T98" fmla="*/ 0 w 10822"/>
                <a:gd name="T99" fmla="*/ 0 h 2522"/>
                <a:gd name="T100" fmla="*/ 1 w 10822"/>
                <a:gd name="T101" fmla="*/ 0 h 2522"/>
                <a:gd name="T102" fmla="*/ 1 w 10822"/>
                <a:gd name="T103" fmla="*/ 0 h 2522"/>
                <a:gd name="T104" fmla="*/ 1 w 10822"/>
                <a:gd name="T105" fmla="*/ 0 h 2522"/>
                <a:gd name="T106" fmla="*/ 1 w 10822"/>
                <a:gd name="T107" fmla="*/ 0 h 2522"/>
                <a:gd name="T108" fmla="*/ 1 w 10822"/>
                <a:gd name="T109" fmla="*/ 0 h 2522"/>
                <a:gd name="T110" fmla="*/ 1 w 10822"/>
                <a:gd name="T111" fmla="*/ 0 h 2522"/>
                <a:gd name="T112" fmla="*/ 1 w 10822"/>
                <a:gd name="T113" fmla="*/ 0 h 2522"/>
                <a:gd name="T114" fmla="*/ 1 w 10822"/>
                <a:gd name="T115" fmla="*/ 0 h 2522"/>
                <a:gd name="T116" fmla="*/ 1 w 10822"/>
                <a:gd name="T117" fmla="*/ 0 h 2522"/>
                <a:gd name="T118" fmla="*/ 1 w 10822"/>
                <a:gd name="T119" fmla="*/ 0 h 2522"/>
                <a:gd name="T120" fmla="*/ 1 w 10822"/>
                <a:gd name="T121" fmla="*/ 0 h 2522"/>
                <a:gd name="T122" fmla="*/ 1 w 10822"/>
                <a:gd name="T123" fmla="*/ 0 h 2522"/>
                <a:gd name="T124" fmla="*/ 1 w 10822"/>
                <a:gd name="T125" fmla="*/ 0 h 252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822"/>
                <a:gd name="T190" fmla="*/ 0 h 2522"/>
                <a:gd name="T191" fmla="*/ 10822 w 10822"/>
                <a:gd name="T192" fmla="*/ 2522 h 252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822" h="2522">
                  <a:moveTo>
                    <a:pt x="0" y="2522"/>
                  </a:moveTo>
                  <a:lnTo>
                    <a:pt x="941" y="2522"/>
                  </a:lnTo>
                  <a:lnTo>
                    <a:pt x="1256" y="2522"/>
                  </a:lnTo>
                  <a:lnTo>
                    <a:pt x="1569" y="2522"/>
                  </a:lnTo>
                  <a:lnTo>
                    <a:pt x="1726" y="2522"/>
                  </a:lnTo>
                  <a:lnTo>
                    <a:pt x="1882" y="2522"/>
                  </a:lnTo>
                  <a:lnTo>
                    <a:pt x="2040" y="2521"/>
                  </a:lnTo>
                  <a:lnTo>
                    <a:pt x="2197" y="2521"/>
                  </a:lnTo>
                  <a:lnTo>
                    <a:pt x="2353" y="2521"/>
                  </a:lnTo>
                  <a:lnTo>
                    <a:pt x="2510" y="2521"/>
                  </a:lnTo>
                  <a:lnTo>
                    <a:pt x="2667" y="2521"/>
                  </a:lnTo>
                  <a:lnTo>
                    <a:pt x="2823" y="2520"/>
                  </a:lnTo>
                  <a:lnTo>
                    <a:pt x="2981" y="2520"/>
                  </a:lnTo>
                  <a:lnTo>
                    <a:pt x="3138" y="2520"/>
                  </a:lnTo>
                  <a:lnTo>
                    <a:pt x="3294" y="2519"/>
                  </a:lnTo>
                  <a:lnTo>
                    <a:pt x="3451" y="2518"/>
                  </a:lnTo>
                  <a:lnTo>
                    <a:pt x="3608" y="2518"/>
                  </a:lnTo>
                  <a:lnTo>
                    <a:pt x="3764" y="2517"/>
                  </a:lnTo>
                  <a:lnTo>
                    <a:pt x="3921" y="2515"/>
                  </a:lnTo>
                  <a:lnTo>
                    <a:pt x="4079" y="2514"/>
                  </a:lnTo>
                  <a:lnTo>
                    <a:pt x="4235" y="2512"/>
                  </a:lnTo>
                  <a:lnTo>
                    <a:pt x="4392" y="2510"/>
                  </a:lnTo>
                  <a:lnTo>
                    <a:pt x="4549" y="2507"/>
                  </a:lnTo>
                  <a:lnTo>
                    <a:pt x="4705" y="2504"/>
                  </a:lnTo>
                  <a:lnTo>
                    <a:pt x="4862" y="2500"/>
                  </a:lnTo>
                  <a:lnTo>
                    <a:pt x="5020" y="2495"/>
                  </a:lnTo>
                  <a:lnTo>
                    <a:pt x="5176" y="2490"/>
                  </a:lnTo>
                  <a:lnTo>
                    <a:pt x="5333" y="2483"/>
                  </a:lnTo>
                  <a:lnTo>
                    <a:pt x="5490" y="2474"/>
                  </a:lnTo>
                  <a:lnTo>
                    <a:pt x="5646" y="2464"/>
                  </a:lnTo>
                  <a:lnTo>
                    <a:pt x="5803" y="2451"/>
                  </a:lnTo>
                  <a:lnTo>
                    <a:pt x="5960" y="2436"/>
                  </a:lnTo>
                  <a:lnTo>
                    <a:pt x="6117" y="2417"/>
                  </a:lnTo>
                  <a:lnTo>
                    <a:pt x="6274" y="2395"/>
                  </a:lnTo>
                  <a:lnTo>
                    <a:pt x="6430" y="2369"/>
                  </a:lnTo>
                  <a:lnTo>
                    <a:pt x="6587" y="2337"/>
                  </a:lnTo>
                  <a:lnTo>
                    <a:pt x="6744" y="2300"/>
                  </a:lnTo>
                  <a:lnTo>
                    <a:pt x="6901" y="2254"/>
                  </a:lnTo>
                  <a:lnTo>
                    <a:pt x="7058" y="2202"/>
                  </a:lnTo>
                  <a:lnTo>
                    <a:pt x="7215" y="2142"/>
                  </a:lnTo>
                  <a:lnTo>
                    <a:pt x="7371" y="2072"/>
                  </a:lnTo>
                  <a:lnTo>
                    <a:pt x="7528" y="1992"/>
                  </a:lnTo>
                  <a:lnTo>
                    <a:pt x="7685" y="1902"/>
                  </a:lnTo>
                  <a:lnTo>
                    <a:pt x="7842" y="1802"/>
                  </a:lnTo>
                  <a:lnTo>
                    <a:pt x="7999" y="1692"/>
                  </a:lnTo>
                  <a:lnTo>
                    <a:pt x="8156" y="1574"/>
                  </a:lnTo>
                  <a:lnTo>
                    <a:pt x="8312" y="1449"/>
                  </a:lnTo>
                  <a:lnTo>
                    <a:pt x="8469" y="1318"/>
                  </a:lnTo>
                  <a:lnTo>
                    <a:pt x="8626" y="1184"/>
                  </a:lnTo>
                  <a:lnTo>
                    <a:pt x="8783" y="1051"/>
                  </a:lnTo>
                  <a:lnTo>
                    <a:pt x="8940" y="920"/>
                  </a:lnTo>
                  <a:lnTo>
                    <a:pt x="9097" y="794"/>
                  </a:lnTo>
                  <a:lnTo>
                    <a:pt x="9253" y="676"/>
                  </a:lnTo>
                  <a:lnTo>
                    <a:pt x="9410" y="566"/>
                  </a:lnTo>
                  <a:lnTo>
                    <a:pt x="9567" y="466"/>
                  </a:lnTo>
                  <a:lnTo>
                    <a:pt x="9724" y="376"/>
                  </a:lnTo>
                  <a:lnTo>
                    <a:pt x="9881" y="296"/>
                  </a:lnTo>
                  <a:lnTo>
                    <a:pt x="10038" y="227"/>
                  </a:lnTo>
                  <a:lnTo>
                    <a:pt x="10194" y="166"/>
                  </a:lnTo>
                  <a:lnTo>
                    <a:pt x="10351" y="113"/>
                  </a:lnTo>
                  <a:lnTo>
                    <a:pt x="10508" y="69"/>
                  </a:lnTo>
                  <a:lnTo>
                    <a:pt x="10664" y="31"/>
                  </a:lnTo>
                  <a:lnTo>
                    <a:pt x="1082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7"/>
            <p:cNvSpPr>
              <a:spLocks/>
            </p:cNvSpPr>
            <p:nvPr/>
          </p:nvSpPr>
          <p:spPr bwMode="auto">
            <a:xfrm>
              <a:off x="3756" y="2734"/>
              <a:ext cx="1414" cy="36"/>
            </a:xfrm>
            <a:custGeom>
              <a:avLst/>
              <a:gdLst>
                <a:gd name="T0" fmla="*/ 0 w 4862"/>
                <a:gd name="T1" fmla="*/ 0 h 153"/>
                <a:gd name="T2" fmla="*/ 0 w 4862"/>
                <a:gd name="T3" fmla="*/ 0 h 153"/>
                <a:gd name="T4" fmla="*/ 0 w 4862"/>
                <a:gd name="T5" fmla="*/ 0 h 153"/>
                <a:gd name="T6" fmla="*/ 0 w 4862"/>
                <a:gd name="T7" fmla="*/ 0 h 153"/>
                <a:gd name="T8" fmla="*/ 0 w 4862"/>
                <a:gd name="T9" fmla="*/ 0 h 153"/>
                <a:gd name="T10" fmla="*/ 0 w 4862"/>
                <a:gd name="T11" fmla="*/ 0 h 153"/>
                <a:gd name="T12" fmla="*/ 0 w 4862"/>
                <a:gd name="T13" fmla="*/ 0 h 153"/>
                <a:gd name="T14" fmla="*/ 0 w 4862"/>
                <a:gd name="T15" fmla="*/ 0 h 153"/>
                <a:gd name="T16" fmla="*/ 0 w 4862"/>
                <a:gd name="T17" fmla="*/ 0 h 153"/>
                <a:gd name="T18" fmla="*/ 0 w 4862"/>
                <a:gd name="T19" fmla="*/ 0 h 153"/>
                <a:gd name="T20" fmla="*/ 0 w 4862"/>
                <a:gd name="T21" fmla="*/ 0 h 153"/>
                <a:gd name="T22" fmla="*/ 0 w 4862"/>
                <a:gd name="T23" fmla="*/ 0 h 153"/>
                <a:gd name="T24" fmla="*/ 0 w 4862"/>
                <a:gd name="T25" fmla="*/ 0 h 153"/>
                <a:gd name="T26" fmla="*/ 0 w 4862"/>
                <a:gd name="T27" fmla="*/ 0 h 153"/>
                <a:gd name="T28" fmla="*/ 0 w 4862"/>
                <a:gd name="T29" fmla="*/ 0 h 153"/>
                <a:gd name="T30" fmla="*/ 0 w 4862"/>
                <a:gd name="T31" fmla="*/ 0 h 153"/>
                <a:gd name="T32" fmla="*/ 0 w 4862"/>
                <a:gd name="T33" fmla="*/ 0 h 153"/>
                <a:gd name="T34" fmla="*/ 0 w 4862"/>
                <a:gd name="T35" fmla="*/ 0 h 153"/>
                <a:gd name="T36" fmla="*/ 0 w 4862"/>
                <a:gd name="T37" fmla="*/ 0 h 153"/>
                <a:gd name="T38" fmla="*/ 0 w 4862"/>
                <a:gd name="T39" fmla="*/ 0 h 153"/>
                <a:gd name="T40" fmla="*/ 0 w 4862"/>
                <a:gd name="T41" fmla="*/ 0 h 153"/>
                <a:gd name="T42" fmla="*/ 0 w 4862"/>
                <a:gd name="T43" fmla="*/ 0 h 153"/>
                <a:gd name="T44" fmla="*/ 0 w 4862"/>
                <a:gd name="T45" fmla="*/ 0 h 153"/>
                <a:gd name="T46" fmla="*/ 0 w 4862"/>
                <a:gd name="T47" fmla="*/ 0 h 153"/>
                <a:gd name="T48" fmla="*/ 0 w 4862"/>
                <a:gd name="T49" fmla="*/ 0 h 153"/>
                <a:gd name="T50" fmla="*/ 0 w 4862"/>
                <a:gd name="T51" fmla="*/ 0 h 153"/>
                <a:gd name="T52" fmla="*/ 0 w 4862"/>
                <a:gd name="T53" fmla="*/ 0 h 153"/>
                <a:gd name="T54" fmla="*/ 0 w 4862"/>
                <a:gd name="T55" fmla="*/ 0 h 153"/>
                <a:gd name="T56" fmla="*/ 0 w 4862"/>
                <a:gd name="T57" fmla="*/ 0 h 153"/>
                <a:gd name="T58" fmla="*/ 0 w 4862"/>
                <a:gd name="T59" fmla="*/ 0 h 153"/>
                <a:gd name="T60" fmla="*/ 0 w 4862"/>
                <a:gd name="T61" fmla="*/ 0 h 153"/>
                <a:gd name="T62" fmla="*/ 0 w 4862"/>
                <a:gd name="T63" fmla="*/ 0 h 1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62"/>
                <a:gd name="T97" fmla="*/ 0 h 153"/>
                <a:gd name="T98" fmla="*/ 4862 w 4862"/>
                <a:gd name="T99" fmla="*/ 153 h 15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62" h="153">
                  <a:moveTo>
                    <a:pt x="0" y="153"/>
                  </a:moveTo>
                  <a:lnTo>
                    <a:pt x="157" y="126"/>
                  </a:lnTo>
                  <a:lnTo>
                    <a:pt x="313" y="104"/>
                  </a:lnTo>
                  <a:lnTo>
                    <a:pt x="470" y="86"/>
                  </a:lnTo>
                  <a:lnTo>
                    <a:pt x="627" y="71"/>
                  </a:lnTo>
                  <a:lnTo>
                    <a:pt x="783" y="58"/>
                  </a:lnTo>
                  <a:lnTo>
                    <a:pt x="941" y="48"/>
                  </a:lnTo>
                  <a:lnTo>
                    <a:pt x="1098" y="39"/>
                  </a:lnTo>
                  <a:lnTo>
                    <a:pt x="1254" y="32"/>
                  </a:lnTo>
                  <a:lnTo>
                    <a:pt x="1411" y="26"/>
                  </a:lnTo>
                  <a:lnTo>
                    <a:pt x="1568" y="21"/>
                  </a:lnTo>
                  <a:lnTo>
                    <a:pt x="1724" y="17"/>
                  </a:lnTo>
                  <a:lnTo>
                    <a:pt x="1882" y="14"/>
                  </a:lnTo>
                  <a:lnTo>
                    <a:pt x="2039" y="11"/>
                  </a:lnTo>
                  <a:lnTo>
                    <a:pt x="2195" y="9"/>
                  </a:lnTo>
                  <a:lnTo>
                    <a:pt x="2352" y="8"/>
                  </a:lnTo>
                  <a:lnTo>
                    <a:pt x="2509" y="6"/>
                  </a:lnTo>
                  <a:lnTo>
                    <a:pt x="2665" y="5"/>
                  </a:lnTo>
                  <a:lnTo>
                    <a:pt x="2823" y="4"/>
                  </a:lnTo>
                  <a:lnTo>
                    <a:pt x="2980" y="3"/>
                  </a:lnTo>
                  <a:lnTo>
                    <a:pt x="3136" y="2"/>
                  </a:lnTo>
                  <a:lnTo>
                    <a:pt x="3293" y="2"/>
                  </a:lnTo>
                  <a:lnTo>
                    <a:pt x="3450" y="1"/>
                  </a:lnTo>
                  <a:lnTo>
                    <a:pt x="3606" y="1"/>
                  </a:lnTo>
                  <a:lnTo>
                    <a:pt x="3764" y="1"/>
                  </a:lnTo>
                  <a:lnTo>
                    <a:pt x="3921" y="1"/>
                  </a:lnTo>
                  <a:lnTo>
                    <a:pt x="4077" y="0"/>
                  </a:lnTo>
                  <a:lnTo>
                    <a:pt x="4234" y="0"/>
                  </a:lnTo>
                  <a:lnTo>
                    <a:pt x="4391" y="0"/>
                  </a:lnTo>
                  <a:lnTo>
                    <a:pt x="4547" y="0"/>
                  </a:lnTo>
                  <a:lnTo>
                    <a:pt x="4705" y="0"/>
                  </a:lnTo>
                  <a:lnTo>
                    <a:pt x="486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8"/>
            <p:cNvSpPr>
              <a:spLocks/>
            </p:cNvSpPr>
            <p:nvPr/>
          </p:nvSpPr>
          <p:spPr bwMode="auto">
            <a:xfrm>
              <a:off x="606" y="3367"/>
              <a:ext cx="4564" cy="318"/>
            </a:xfrm>
            <a:custGeom>
              <a:avLst/>
              <a:gdLst>
                <a:gd name="T0" fmla="*/ 0 w 15684"/>
                <a:gd name="T1" fmla="*/ 0 h 1337"/>
                <a:gd name="T2" fmla="*/ 0 w 15684"/>
                <a:gd name="T3" fmla="*/ 0 h 1337"/>
                <a:gd name="T4" fmla="*/ 0 w 15684"/>
                <a:gd name="T5" fmla="*/ 0 h 1337"/>
                <a:gd name="T6" fmla="*/ 0 w 15684"/>
                <a:gd name="T7" fmla="*/ 0 h 1337"/>
                <a:gd name="T8" fmla="*/ 0 w 15684"/>
                <a:gd name="T9" fmla="*/ 0 h 1337"/>
                <a:gd name="T10" fmla="*/ 0 w 15684"/>
                <a:gd name="T11" fmla="*/ 0 h 1337"/>
                <a:gd name="T12" fmla="*/ 0 w 15684"/>
                <a:gd name="T13" fmla="*/ 0 h 1337"/>
                <a:gd name="T14" fmla="*/ 0 w 15684"/>
                <a:gd name="T15" fmla="*/ 0 h 1337"/>
                <a:gd name="T16" fmla="*/ 0 w 15684"/>
                <a:gd name="T17" fmla="*/ 0 h 1337"/>
                <a:gd name="T18" fmla="*/ 0 w 15684"/>
                <a:gd name="T19" fmla="*/ 0 h 1337"/>
                <a:gd name="T20" fmla="*/ 0 w 15684"/>
                <a:gd name="T21" fmla="*/ 0 h 1337"/>
                <a:gd name="T22" fmla="*/ 0 w 15684"/>
                <a:gd name="T23" fmla="*/ 0 h 1337"/>
                <a:gd name="T24" fmla="*/ 0 w 15684"/>
                <a:gd name="T25" fmla="*/ 0 h 1337"/>
                <a:gd name="T26" fmla="*/ 0 w 15684"/>
                <a:gd name="T27" fmla="*/ 0 h 1337"/>
                <a:gd name="T28" fmla="*/ 0 w 15684"/>
                <a:gd name="T29" fmla="*/ 0 h 1337"/>
                <a:gd name="T30" fmla="*/ 1 w 15684"/>
                <a:gd name="T31" fmla="*/ 0 h 1337"/>
                <a:gd name="T32" fmla="*/ 1 w 15684"/>
                <a:gd name="T33" fmla="*/ 0 h 1337"/>
                <a:gd name="T34" fmla="*/ 1 w 15684"/>
                <a:gd name="T35" fmla="*/ 0 h 1337"/>
                <a:gd name="T36" fmla="*/ 1 w 15684"/>
                <a:gd name="T37" fmla="*/ 0 h 1337"/>
                <a:gd name="T38" fmla="*/ 1 w 15684"/>
                <a:gd name="T39" fmla="*/ 0 h 1337"/>
                <a:gd name="T40" fmla="*/ 1 w 15684"/>
                <a:gd name="T41" fmla="*/ 0 h 1337"/>
                <a:gd name="T42" fmla="*/ 1 w 15684"/>
                <a:gd name="T43" fmla="*/ 0 h 1337"/>
                <a:gd name="T44" fmla="*/ 1 w 15684"/>
                <a:gd name="T45" fmla="*/ 0 h 1337"/>
                <a:gd name="T46" fmla="*/ 1 w 15684"/>
                <a:gd name="T47" fmla="*/ 0 h 1337"/>
                <a:gd name="T48" fmla="*/ 1 w 15684"/>
                <a:gd name="T49" fmla="*/ 0 h 1337"/>
                <a:gd name="T50" fmla="*/ 1 w 15684"/>
                <a:gd name="T51" fmla="*/ 0 h 1337"/>
                <a:gd name="T52" fmla="*/ 1 w 15684"/>
                <a:gd name="T53" fmla="*/ 0 h 1337"/>
                <a:gd name="T54" fmla="*/ 1 w 15684"/>
                <a:gd name="T55" fmla="*/ 0 h 1337"/>
                <a:gd name="T56" fmla="*/ 1 w 15684"/>
                <a:gd name="T57" fmla="*/ 0 h 1337"/>
                <a:gd name="T58" fmla="*/ 1 w 15684"/>
                <a:gd name="T59" fmla="*/ 0 h 1337"/>
                <a:gd name="T60" fmla="*/ 1 w 15684"/>
                <a:gd name="T61" fmla="*/ 0 h 1337"/>
                <a:gd name="T62" fmla="*/ 1 w 15684"/>
                <a:gd name="T63" fmla="*/ 0 h 1337"/>
                <a:gd name="T64" fmla="*/ 1 w 15684"/>
                <a:gd name="T65" fmla="*/ 0 h 1337"/>
                <a:gd name="T66" fmla="*/ 1 w 15684"/>
                <a:gd name="T67" fmla="*/ 0 h 1337"/>
                <a:gd name="T68" fmla="*/ 1 w 15684"/>
                <a:gd name="T69" fmla="*/ 0 h 1337"/>
                <a:gd name="T70" fmla="*/ 1 w 15684"/>
                <a:gd name="T71" fmla="*/ 0 h 1337"/>
                <a:gd name="T72" fmla="*/ 1 w 15684"/>
                <a:gd name="T73" fmla="*/ 0 h 1337"/>
                <a:gd name="T74" fmla="*/ 1 w 15684"/>
                <a:gd name="T75" fmla="*/ 0 h 1337"/>
                <a:gd name="T76" fmla="*/ 1 w 15684"/>
                <a:gd name="T77" fmla="*/ 0 h 1337"/>
                <a:gd name="T78" fmla="*/ 1 w 15684"/>
                <a:gd name="T79" fmla="*/ 0 h 1337"/>
                <a:gd name="T80" fmla="*/ 1 w 15684"/>
                <a:gd name="T81" fmla="*/ 0 h 1337"/>
                <a:gd name="T82" fmla="*/ 1 w 15684"/>
                <a:gd name="T83" fmla="*/ 0 h 1337"/>
                <a:gd name="T84" fmla="*/ 1 w 15684"/>
                <a:gd name="T85" fmla="*/ 0 h 1337"/>
                <a:gd name="T86" fmla="*/ 1 w 15684"/>
                <a:gd name="T87" fmla="*/ 0 h 1337"/>
                <a:gd name="T88" fmla="*/ 1 w 15684"/>
                <a:gd name="T89" fmla="*/ 0 h 1337"/>
                <a:gd name="T90" fmla="*/ 1 w 15684"/>
                <a:gd name="T91" fmla="*/ 0 h 1337"/>
                <a:gd name="T92" fmla="*/ 1 w 15684"/>
                <a:gd name="T93" fmla="*/ 0 h 1337"/>
                <a:gd name="T94" fmla="*/ 1 w 15684"/>
                <a:gd name="T95" fmla="*/ 0 h 133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5684"/>
                <a:gd name="T145" fmla="*/ 0 h 1337"/>
                <a:gd name="T146" fmla="*/ 15684 w 15684"/>
                <a:gd name="T147" fmla="*/ 1337 h 13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5684" h="1337">
                  <a:moveTo>
                    <a:pt x="0" y="1337"/>
                  </a:moveTo>
                  <a:lnTo>
                    <a:pt x="4079" y="1337"/>
                  </a:lnTo>
                  <a:lnTo>
                    <a:pt x="5176" y="1337"/>
                  </a:lnTo>
                  <a:lnTo>
                    <a:pt x="5490" y="1337"/>
                  </a:lnTo>
                  <a:lnTo>
                    <a:pt x="5803" y="1337"/>
                  </a:lnTo>
                  <a:lnTo>
                    <a:pt x="5960" y="1337"/>
                  </a:lnTo>
                  <a:lnTo>
                    <a:pt x="6274" y="1337"/>
                  </a:lnTo>
                  <a:lnTo>
                    <a:pt x="6587" y="1337"/>
                  </a:lnTo>
                  <a:lnTo>
                    <a:pt x="6901" y="1337"/>
                  </a:lnTo>
                  <a:lnTo>
                    <a:pt x="7215" y="1337"/>
                  </a:lnTo>
                  <a:lnTo>
                    <a:pt x="7528" y="1337"/>
                  </a:lnTo>
                  <a:lnTo>
                    <a:pt x="7999" y="1337"/>
                  </a:lnTo>
                  <a:lnTo>
                    <a:pt x="8312" y="1337"/>
                  </a:lnTo>
                  <a:lnTo>
                    <a:pt x="8626" y="1337"/>
                  </a:lnTo>
                  <a:lnTo>
                    <a:pt x="8783" y="1337"/>
                  </a:lnTo>
                  <a:lnTo>
                    <a:pt x="8940" y="1337"/>
                  </a:lnTo>
                  <a:lnTo>
                    <a:pt x="9097" y="1337"/>
                  </a:lnTo>
                  <a:lnTo>
                    <a:pt x="9253" y="1337"/>
                  </a:lnTo>
                  <a:lnTo>
                    <a:pt x="9410" y="1337"/>
                  </a:lnTo>
                  <a:lnTo>
                    <a:pt x="9567" y="1336"/>
                  </a:lnTo>
                  <a:lnTo>
                    <a:pt x="9724" y="1335"/>
                  </a:lnTo>
                  <a:lnTo>
                    <a:pt x="9881" y="1332"/>
                  </a:lnTo>
                  <a:lnTo>
                    <a:pt x="10038" y="1326"/>
                  </a:lnTo>
                  <a:lnTo>
                    <a:pt x="10194" y="1313"/>
                  </a:lnTo>
                  <a:lnTo>
                    <a:pt x="10351" y="1285"/>
                  </a:lnTo>
                  <a:lnTo>
                    <a:pt x="10508" y="1226"/>
                  </a:lnTo>
                  <a:lnTo>
                    <a:pt x="10664" y="1113"/>
                  </a:lnTo>
                  <a:lnTo>
                    <a:pt x="10822" y="923"/>
                  </a:lnTo>
                  <a:lnTo>
                    <a:pt x="10979" y="668"/>
                  </a:lnTo>
                  <a:lnTo>
                    <a:pt x="11135" y="414"/>
                  </a:lnTo>
                  <a:lnTo>
                    <a:pt x="11292" y="225"/>
                  </a:lnTo>
                  <a:lnTo>
                    <a:pt x="11449" y="111"/>
                  </a:lnTo>
                  <a:lnTo>
                    <a:pt x="11605" y="52"/>
                  </a:lnTo>
                  <a:lnTo>
                    <a:pt x="11763" y="24"/>
                  </a:lnTo>
                  <a:lnTo>
                    <a:pt x="11920" y="11"/>
                  </a:lnTo>
                  <a:lnTo>
                    <a:pt x="12076" y="5"/>
                  </a:lnTo>
                  <a:lnTo>
                    <a:pt x="12233" y="2"/>
                  </a:lnTo>
                  <a:lnTo>
                    <a:pt x="12390" y="1"/>
                  </a:lnTo>
                  <a:lnTo>
                    <a:pt x="12546" y="0"/>
                  </a:lnTo>
                  <a:lnTo>
                    <a:pt x="12704" y="0"/>
                  </a:lnTo>
                  <a:lnTo>
                    <a:pt x="12861" y="0"/>
                  </a:lnTo>
                  <a:lnTo>
                    <a:pt x="13017" y="0"/>
                  </a:lnTo>
                  <a:lnTo>
                    <a:pt x="13174" y="0"/>
                  </a:lnTo>
                  <a:lnTo>
                    <a:pt x="13331" y="0"/>
                  </a:lnTo>
                  <a:lnTo>
                    <a:pt x="13958" y="0"/>
                  </a:lnTo>
                  <a:lnTo>
                    <a:pt x="14586" y="0"/>
                  </a:lnTo>
                  <a:lnTo>
                    <a:pt x="15213" y="0"/>
                  </a:lnTo>
                  <a:lnTo>
                    <a:pt x="1568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9"/>
            <p:cNvSpPr>
              <a:spLocks/>
            </p:cNvSpPr>
            <p:nvPr/>
          </p:nvSpPr>
          <p:spPr bwMode="auto">
            <a:xfrm>
              <a:off x="606" y="1186"/>
              <a:ext cx="2829" cy="1227"/>
            </a:xfrm>
            <a:custGeom>
              <a:avLst/>
              <a:gdLst>
                <a:gd name="T0" fmla="*/ 0 w 9724"/>
                <a:gd name="T1" fmla="*/ 0 h 5182"/>
                <a:gd name="T2" fmla="*/ 0 w 9724"/>
                <a:gd name="T3" fmla="*/ 0 h 5182"/>
                <a:gd name="T4" fmla="*/ 0 w 9724"/>
                <a:gd name="T5" fmla="*/ 0 h 5182"/>
                <a:gd name="T6" fmla="*/ 0 w 9724"/>
                <a:gd name="T7" fmla="*/ 0 h 5182"/>
                <a:gd name="T8" fmla="*/ 0 w 9724"/>
                <a:gd name="T9" fmla="*/ 0 h 5182"/>
                <a:gd name="T10" fmla="*/ 0 w 9724"/>
                <a:gd name="T11" fmla="*/ 0 h 5182"/>
                <a:gd name="T12" fmla="*/ 0 w 9724"/>
                <a:gd name="T13" fmla="*/ 0 h 5182"/>
                <a:gd name="T14" fmla="*/ 0 w 9724"/>
                <a:gd name="T15" fmla="*/ 0 h 5182"/>
                <a:gd name="T16" fmla="*/ 0 w 9724"/>
                <a:gd name="T17" fmla="*/ 0 h 5182"/>
                <a:gd name="T18" fmla="*/ 0 w 9724"/>
                <a:gd name="T19" fmla="*/ 0 h 5182"/>
                <a:gd name="T20" fmla="*/ 0 w 9724"/>
                <a:gd name="T21" fmla="*/ 0 h 5182"/>
                <a:gd name="T22" fmla="*/ 0 w 9724"/>
                <a:gd name="T23" fmla="*/ 0 h 5182"/>
                <a:gd name="T24" fmla="*/ 0 w 9724"/>
                <a:gd name="T25" fmla="*/ 0 h 5182"/>
                <a:gd name="T26" fmla="*/ 0 w 9724"/>
                <a:gd name="T27" fmla="*/ 0 h 5182"/>
                <a:gd name="T28" fmla="*/ 0 w 9724"/>
                <a:gd name="T29" fmla="*/ 0 h 5182"/>
                <a:gd name="T30" fmla="*/ 0 w 9724"/>
                <a:gd name="T31" fmla="*/ 0 h 5182"/>
                <a:gd name="T32" fmla="*/ 0 w 9724"/>
                <a:gd name="T33" fmla="*/ 0 h 5182"/>
                <a:gd name="T34" fmla="*/ 0 w 9724"/>
                <a:gd name="T35" fmla="*/ 0 h 5182"/>
                <a:gd name="T36" fmla="*/ 0 w 9724"/>
                <a:gd name="T37" fmla="*/ 0 h 5182"/>
                <a:gd name="T38" fmla="*/ 0 w 9724"/>
                <a:gd name="T39" fmla="*/ 0 h 5182"/>
                <a:gd name="T40" fmla="*/ 0 w 9724"/>
                <a:gd name="T41" fmla="*/ 0 h 5182"/>
                <a:gd name="T42" fmla="*/ 0 w 9724"/>
                <a:gd name="T43" fmla="*/ 0 h 5182"/>
                <a:gd name="T44" fmla="*/ 0 w 9724"/>
                <a:gd name="T45" fmla="*/ 0 h 5182"/>
                <a:gd name="T46" fmla="*/ 0 w 9724"/>
                <a:gd name="T47" fmla="*/ 0 h 5182"/>
                <a:gd name="T48" fmla="*/ 0 w 9724"/>
                <a:gd name="T49" fmla="*/ 0 h 5182"/>
                <a:gd name="T50" fmla="*/ 0 w 9724"/>
                <a:gd name="T51" fmla="*/ 0 h 5182"/>
                <a:gd name="T52" fmla="*/ 0 w 9724"/>
                <a:gd name="T53" fmla="*/ 0 h 5182"/>
                <a:gd name="T54" fmla="*/ 0 w 9724"/>
                <a:gd name="T55" fmla="*/ 0 h 5182"/>
                <a:gd name="T56" fmla="*/ 0 w 9724"/>
                <a:gd name="T57" fmla="*/ 0 h 5182"/>
                <a:gd name="T58" fmla="*/ 0 w 9724"/>
                <a:gd name="T59" fmla="*/ 0 h 5182"/>
                <a:gd name="T60" fmla="*/ 0 w 9724"/>
                <a:gd name="T61" fmla="*/ 0 h 5182"/>
                <a:gd name="T62" fmla="*/ 0 w 9724"/>
                <a:gd name="T63" fmla="*/ 0 h 5182"/>
                <a:gd name="T64" fmla="*/ 0 w 9724"/>
                <a:gd name="T65" fmla="*/ 0 h 5182"/>
                <a:gd name="T66" fmla="*/ 0 w 9724"/>
                <a:gd name="T67" fmla="*/ 0 h 5182"/>
                <a:gd name="T68" fmla="*/ 0 w 9724"/>
                <a:gd name="T69" fmla="*/ 0 h 5182"/>
                <a:gd name="T70" fmla="*/ 0 w 9724"/>
                <a:gd name="T71" fmla="*/ 0 h 5182"/>
                <a:gd name="T72" fmla="*/ 0 w 9724"/>
                <a:gd name="T73" fmla="*/ 0 h 5182"/>
                <a:gd name="T74" fmla="*/ 0 w 9724"/>
                <a:gd name="T75" fmla="*/ 0 h 5182"/>
                <a:gd name="T76" fmla="*/ 0 w 9724"/>
                <a:gd name="T77" fmla="*/ 0 h 5182"/>
                <a:gd name="T78" fmla="*/ 0 w 9724"/>
                <a:gd name="T79" fmla="*/ 0 h 5182"/>
                <a:gd name="T80" fmla="*/ 0 w 9724"/>
                <a:gd name="T81" fmla="*/ 0 h 5182"/>
                <a:gd name="T82" fmla="*/ 0 w 9724"/>
                <a:gd name="T83" fmla="*/ 0 h 5182"/>
                <a:gd name="T84" fmla="*/ 0 w 9724"/>
                <a:gd name="T85" fmla="*/ 0 h 5182"/>
                <a:gd name="T86" fmla="*/ 0 w 9724"/>
                <a:gd name="T87" fmla="*/ 0 h 5182"/>
                <a:gd name="T88" fmla="*/ 0 w 9724"/>
                <a:gd name="T89" fmla="*/ 0 h 5182"/>
                <a:gd name="T90" fmla="*/ 0 w 9724"/>
                <a:gd name="T91" fmla="*/ 0 h 5182"/>
                <a:gd name="T92" fmla="*/ 0 w 9724"/>
                <a:gd name="T93" fmla="*/ 0 h 5182"/>
                <a:gd name="T94" fmla="*/ 0 w 9724"/>
                <a:gd name="T95" fmla="*/ 0 h 5182"/>
                <a:gd name="T96" fmla="*/ 0 w 9724"/>
                <a:gd name="T97" fmla="*/ 0 h 5182"/>
                <a:gd name="T98" fmla="*/ 0 w 9724"/>
                <a:gd name="T99" fmla="*/ 0 h 5182"/>
                <a:gd name="T100" fmla="*/ 0 w 9724"/>
                <a:gd name="T101" fmla="*/ 0 h 5182"/>
                <a:gd name="T102" fmla="*/ 0 w 9724"/>
                <a:gd name="T103" fmla="*/ 0 h 5182"/>
                <a:gd name="T104" fmla="*/ 0 w 9724"/>
                <a:gd name="T105" fmla="*/ 0 h 5182"/>
                <a:gd name="T106" fmla="*/ 0 w 9724"/>
                <a:gd name="T107" fmla="*/ 0 h 5182"/>
                <a:gd name="T108" fmla="*/ 0 w 9724"/>
                <a:gd name="T109" fmla="*/ 0 h 5182"/>
                <a:gd name="T110" fmla="*/ 0 w 9724"/>
                <a:gd name="T111" fmla="*/ 0 h 5182"/>
                <a:gd name="T112" fmla="*/ 0 w 9724"/>
                <a:gd name="T113" fmla="*/ 0 h 5182"/>
                <a:gd name="T114" fmla="*/ 1 w 9724"/>
                <a:gd name="T115" fmla="*/ 0 h 5182"/>
                <a:gd name="T116" fmla="*/ 1 w 9724"/>
                <a:gd name="T117" fmla="*/ 0 h 5182"/>
                <a:gd name="T118" fmla="*/ 1 w 9724"/>
                <a:gd name="T119" fmla="*/ 0 h 5182"/>
                <a:gd name="T120" fmla="*/ 1 w 9724"/>
                <a:gd name="T121" fmla="*/ 0 h 5182"/>
                <a:gd name="T122" fmla="*/ 1 w 9724"/>
                <a:gd name="T123" fmla="*/ 0 h 5182"/>
                <a:gd name="T124" fmla="*/ 1 w 9724"/>
                <a:gd name="T125" fmla="*/ 0 h 51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724"/>
                <a:gd name="T190" fmla="*/ 0 h 5182"/>
                <a:gd name="T191" fmla="*/ 9724 w 9724"/>
                <a:gd name="T192" fmla="*/ 5182 h 51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724" h="5182">
                  <a:moveTo>
                    <a:pt x="0" y="5182"/>
                  </a:moveTo>
                  <a:lnTo>
                    <a:pt x="158" y="5177"/>
                  </a:lnTo>
                  <a:lnTo>
                    <a:pt x="315" y="5171"/>
                  </a:lnTo>
                  <a:lnTo>
                    <a:pt x="471" y="5163"/>
                  </a:lnTo>
                  <a:lnTo>
                    <a:pt x="628" y="5152"/>
                  </a:lnTo>
                  <a:lnTo>
                    <a:pt x="785" y="5137"/>
                  </a:lnTo>
                  <a:lnTo>
                    <a:pt x="941" y="5117"/>
                  </a:lnTo>
                  <a:lnTo>
                    <a:pt x="1099" y="5090"/>
                  </a:lnTo>
                  <a:lnTo>
                    <a:pt x="1256" y="5053"/>
                  </a:lnTo>
                  <a:lnTo>
                    <a:pt x="1412" y="5006"/>
                  </a:lnTo>
                  <a:lnTo>
                    <a:pt x="1569" y="4942"/>
                  </a:lnTo>
                  <a:lnTo>
                    <a:pt x="1726" y="4859"/>
                  </a:lnTo>
                  <a:lnTo>
                    <a:pt x="1882" y="4752"/>
                  </a:lnTo>
                  <a:lnTo>
                    <a:pt x="2040" y="4612"/>
                  </a:lnTo>
                  <a:lnTo>
                    <a:pt x="2197" y="4437"/>
                  </a:lnTo>
                  <a:lnTo>
                    <a:pt x="2353" y="4221"/>
                  </a:lnTo>
                  <a:lnTo>
                    <a:pt x="2510" y="3959"/>
                  </a:lnTo>
                  <a:lnTo>
                    <a:pt x="2667" y="3651"/>
                  </a:lnTo>
                  <a:lnTo>
                    <a:pt x="2823" y="3302"/>
                  </a:lnTo>
                  <a:lnTo>
                    <a:pt x="2981" y="2923"/>
                  </a:lnTo>
                  <a:lnTo>
                    <a:pt x="3138" y="2525"/>
                  </a:lnTo>
                  <a:lnTo>
                    <a:pt x="3294" y="2128"/>
                  </a:lnTo>
                  <a:lnTo>
                    <a:pt x="3451" y="1748"/>
                  </a:lnTo>
                  <a:lnTo>
                    <a:pt x="3608" y="1400"/>
                  </a:lnTo>
                  <a:lnTo>
                    <a:pt x="3764" y="1094"/>
                  </a:lnTo>
                  <a:lnTo>
                    <a:pt x="3921" y="834"/>
                  </a:lnTo>
                  <a:lnTo>
                    <a:pt x="4079" y="620"/>
                  </a:lnTo>
                  <a:lnTo>
                    <a:pt x="4235" y="448"/>
                  </a:lnTo>
                  <a:lnTo>
                    <a:pt x="4392" y="314"/>
                  </a:lnTo>
                  <a:lnTo>
                    <a:pt x="4549" y="211"/>
                  </a:lnTo>
                  <a:lnTo>
                    <a:pt x="4705" y="134"/>
                  </a:lnTo>
                  <a:lnTo>
                    <a:pt x="4862" y="79"/>
                  </a:lnTo>
                  <a:lnTo>
                    <a:pt x="5020" y="40"/>
                  </a:lnTo>
                  <a:lnTo>
                    <a:pt x="5176" y="16"/>
                  </a:lnTo>
                  <a:lnTo>
                    <a:pt x="5333" y="3"/>
                  </a:lnTo>
                  <a:lnTo>
                    <a:pt x="5490" y="0"/>
                  </a:lnTo>
                  <a:lnTo>
                    <a:pt x="5646" y="6"/>
                  </a:lnTo>
                  <a:lnTo>
                    <a:pt x="5803" y="20"/>
                  </a:lnTo>
                  <a:lnTo>
                    <a:pt x="5960" y="42"/>
                  </a:lnTo>
                  <a:lnTo>
                    <a:pt x="6117" y="72"/>
                  </a:lnTo>
                  <a:lnTo>
                    <a:pt x="6274" y="112"/>
                  </a:lnTo>
                  <a:lnTo>
                    <a:pt x="6430" y="161"/>
                  </a:lnTo>
                  <a:lnTo>
                    <a:pt x="6587" y="222"/>
                  </a:lnTo>
                  <a:lnTo>
                    <a:pt x="6744" y="295"/>
                  </a:lnTo>
                  <a:lnTo>
                    <a:pt x="6901" y="382"/>
                  </a:lnTo>
                  <a:lnTo>
                    <a:pt x="7058" y="485"/>
                  </a:lnTo>
                  <a:lnTo>
                    <a:pt x="7215" y="606"/>
                  </a:lnTo>
                  <a:lnTo>
                    <a:pt x="7371" y="746"/>
                  </a:lnTo>
                  <a:lnTo>
                    <a:pt x="7528" y="905"/>
                  </a:lnTo>
                  <a:lnTo>
                    <a:pt x="7685" y="1084"/>
                  </a:lnTo>
                  <a:lnTo>
                    <a:pt x="7842" y="1284"/>
                  </a:lnTo>
                  <a:lnTo>
                    <a:pt x="7999" y="1504"/>
                  </a:lnTo>
                  <a:lnTo>
                    <a:pt x="8156" y="1741"/>
                  </a:lnTo>
                  <a:lnTo>
                    <a:pt x="8312" y="1992"/>
                  </a:lnTo>
                  <a:lnTo>
                    <a:pt x="8469" y="2253"/>
                  </a:lnTo>
                  <a:lnTo>
                    <a:pt x="8626" y="2520"/>
                  </a:lnTo>
                  <a:lnTo>
                    <a:pt x="8783" y="2787"/>
                  </a:lnTo>
                  <a:lnTo>
                    <a:pt x="8940" y="3048"/>
                  </a:lnTo>
                  <a:lnTo>
                    <a:pt x="9097" y="3299"/>
                  </a:lnTo>
                  <a:lnTo>
                    <a:pt x="9253" y="3536"/>
                  </a:lnTo>
                  <a:lnTo>
                    <a:pt x="9410" y="3755"/>
                  </a:lnTo>
                  <a:lnTo>
                    <a:pt x="9567" y="3954"/>
                  </a:lnTo>
                  <a:lnTo>
                    <a:pt x="9724" y="413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0"/>
            <p:cNvSpPr>
              <a:spLocks/>
            </p:cNvSpPr>
            <p:nvPr/>
          </p:nvSpPr>
          <p:spPr bwMode="auto">
            <a:xfrm>
              <a:off x="3435" y="1454"/>
              <a:ext cx="1735" cy="799"/>
            </a:xfrm>
            <a:custGeom>
              <a:avLst/>
              <a:gdLst>
                <a:gd name="T0" fmla="*/ 0 w 5960"/>
                <a:gd name="T1" fmla="*/ 0 h 3372"/>
                <a:gd name="T2" fmla="*/ 0 w 5960"/>
                <a:gd name="T3" fmla="*/ 0 h 3372"/>
                <a:gd name="T4" fmla="*/ 0 w 5960"/>
                <a:gd name="T5" fmla="*/ 0 h 3372"/>
                <a:gd name="T6" fmla="*/ 0 w 5960"/>
                <a:gd name="T7" fmla="*/ 0 h 3372"/>
                <a:gd name="T8" fmla="*/ 0 w 5960"/>
                <a:gd name="T9" fmla="*/ 0 h 3372"/>
                <a:gd name="T10" fmla="*/ 0 w 5960"/>
                <a:gd name="T11" fmla="*/ 0 h 3372"/>
                <a:gd name="T12" fmla="*/ 0 w 5960"/>
                <a:gd name="T13" fmla="*/ 0 h 3372"/>
                <a:gd name="T14" fmla="*/ 0 w 5960"/>
                <a:gd name="T15" fmla="*/ 0 h 3372"/>
                <a:gd name="T16" fmla="*/ 0 w 5960"/>
                <a:gd name="T17" fmla="*/ 0 h 3372"/>
                <a:gd name="T18" fmla="*/ 0 w 5960"/>
                <a:gd name="T19" fmla="*/ 0 h 3372"/>
                <a:gd name="T20" fmla="*/ 0 w 5960"/>
                <a:gd name="T21" fmla="*/ 0 h 3372"/>
                <a:gd name="T22" fmla="*/ 0 w 5960"/>
                <a:gd name="T23" fmla="*/ 0 h 3372"/>
                <a:gd name="T24" fmla="*/ 0 w 5960"/>
                <a:gd name="T25" fmla="*/ 0 h 3372"/>
                <a:gd name="T26" fmla="*/ 0 w 5960"/>
                <a:gd name="T27" fmla="*/ 0 h 3372"/>
                <a:gd name="T28" fmla="*/ 0 w 5960"/>
                <a:gd name="T29" fmla="*/ 0 h 3372"/>
                <a:gd name="T30" fmla="*/ 0 w 5960"/>
                <a:gd name="T31" fmla="*/ 0 h 3372"/>
                <a:gd name="T32" fmla="*/ 0 w 5960"/>
                <a:gd name="T33" fmla="*/ 0 h 3372"/>
                <a:gd name="T34" fmla="*/ 0 w 5960"/>
                <a:gd name="T35" fmla="*/ 0 h 3372"/>
                <a:gd name="T36" fmla="*/ 0 w 5960"/>
                <a:gd name="T37" fmla="*/ 0 h 3372"/>
                <a:gd name="T38" fmla="*/ 0 w 5960"/>
                <a:gd name="T39" fmla="*/ 0 h 3372"/>
                <a:gd name="T40" fmla="*/ 0 w 5960"/>
                <a:gd name="T41" fmla="*/ 0 h 3372"/>
                <a:gd name="T42" fmla="*/ 0 w 5960"/>
                <a:gd name="T43" fmla="*/ 0 h 3372"/>
                <a:gd name="T44" fmla="*/ 0 w 5960"/>
                <a:gd name="T45" fmla="*/ 0 h 3372"/>
                <a:gd name="T46" fmla="*/ 0 w 5960"/>
                <a:gd name="T47" fmla="*/ 0 h 3372"/>
                <a:gd name="T48" fmla="*/ 0 w 5960"/>
                <a:gd name="T49" fmla="*/ 0 h 3372"/>
                <a:gd name="T50" fmla="*/ 0 w 5960"/>
                <a:gd name="T51" fmla="*/ 0 h 3372"/>
                <a:gd name="T52" fmla="*/ 0 w 5960"/>
                <a:gd name="T53" fmla="*/ 0 h 3372"/>
                <a:gd name="T54" fmla="*/ 0 w 5960"/>
                <a:gd name="T55" fmla="*/ 0 h 3372"/>
                <a:gd name="T56" fmla="*/ 0 w 5960"/>
                <a:gd name="T57" fmla="*/ 0 h 3372"/>
                <a:gd name="T58" fmla="*/ 0 w 5960"/>
                <a:gd name="T59" fmla="*/ 0 h 3372"/>
                <a:gd name="T60" fmla="*/ 0 w 5960"/>
                <a:gd name="T61" fmla="*/ 0 h 3372"/>
                <a:gd name="T62" fmla="*/ 0 w 5960"/>
                <a:gd name="T63" fmla="*/ 0 h 3372"/>
                <a:gd name="T64" fmla="*/ 0 w 5960"/>
                <a:gd name="T65" fmla="*/ 0 h 3372"/>
                <a:gd name="T66" fmla="*/ 0 w 5960"/>
                <a:gd name="T67" fmla="*/ 0 h 3372"/>
                <a:gd name="T68" fmla="*/ 0 w 5960"/>
                <a:gd name="T69" fmla="*/ 0 h 3372"/>
                <a:gd name="T70" fmla="*/ 0 w 5960"/>
                <a:gd name="T71" fmla="*/ 0 h 3372"/>
                <a:gd name="T72" fmla="*/ 0 w 5960"/>
                <a:gd name="T73" fmla="*/ 0 h 3372"/>
                <a:gd name="T74" fmla="*/ 0 w 5960"/>
                <a:gd name="T75" fmla="*/ 0 h 3372"/>
                <a:gd name="T76" fmla="*/ 0 w 5960"/>
                <a:gd name="T77" fmla="*/ 0 h 33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60"/>
                <a:gd name="T118" fmla="*/ 0 h 3372"/>
                <a:gd name="T119" fmla="*/ 5960 w 5960"/>
                <a:gd name="T120" fmla="*/ 3372 h 33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60" h="3372">
                  <a:moveTo>
                    <a:pt x="0" y="2998"/>
                  </a:moveTo>
                  <a:lnTo>
                    <a:pt x="157" y="3150"/>
                  </a:lnTo>
                  <a:lnTo>
                    <a:pt x="314" y="3271"/>
                  </a:lnTo>
                  <a:lnTo>
                    <a:pt x="470" y="3353"/>
                  </a:lnTo>
                  <a:lnTo>
                    <a:pt x="627" y="3372"/>
                  </a:lnTo>
                  <a:lnTo>
                    <a:pt x="784" y="3284"/>
                  </a:lnTo>
                  <a:lnTo>
                    <a:pt x="940" y="3019"/>
                  </a:lnTo>
                  <a:lnTo>
                    <a:pt x="1098" y="2512"/>
                  </a:lnTo>
                  <a:lnTo>
                    <a:pt x="1255" y="1803"/>
                  </a:lnTo>
                  <a:lnTo>
                    <a:pt x="1411" y="1085"/>
                  </a:lnTo>
                  <a:lnTo>
                    <a:pt x="1568" y="552"/>
                  </a:lnTo>
                  <a:lnTo>
                    <a:pt x="1725" y="242"/>
                  </a:lnTo>
                  <a:lnTo>
                    <a:pt x="1881" y="90"/>
                  </a:lnTo>
                  <a:lnTo>
                    <a:pt x="2039" y="26"/>
                  </a:lnTo>
                  <a:lnTo>
                    <a:pt x="2196" y="4"/>
                  </a:lnTo>
                  <a:lnTo>
                    <a:pt x="2352" y="0"/>
                  </a:lnTo>
                  <a:lnTo>
                    <a:pt x="2509" y="4"/>
                  </a:lnTo>
                  <a:lnTo>
                    <a:pt x="2666" y="10"/>
                  </a:lnTo>
                  <a:lnTo>
                    <a:pt x="2822" y="16"/>
                  </a:lnTo>
                  <a:lnTo>
                    <a:pt x="2980" y="22"/>
                  </a:lnTo>
                  <a:lnTo>
                    <a:pt x="3137" y="27"/>
                  </a:lnTo>
                  <a:lnTo>
                    <a:pt x="3293" y="31"/>
                  </a:lnTo>
                  <a:lnTo>
                    <a:pt x="3450" y="34"/>
                  </a:lnTo>
                  <a:lnTo>
                    <a:pt x="3607" y="37"/>
                  </a:lnTo>
                  <a:lnTo>
                    <a:pt x="3763" y="40"/>
                  </a:lnTo>
                  <a:lnTo>
                    <a:pt x="3921" y="41"/>
                  </a:lnTo>
                  <a:lnTo>
                    <a:pt x="4078" y="43"/>
                  </a:lnTo>
                  <a:lnTo>
                    <a:pt x="4234" y="44"/>
                  </a:lnTo>
                  <a:lnTo>
                    <a:pt x="4391" y="45"/>
                  </a:lnTo>
                  <a:lnTo>
                    <a:pt x="4548" y="46"/>
                  </a:lnTo>
                  <a:lnTo>
                    <a:pt x="4704" y="47"/>
                  </a:lnTo>
                  <a:lnTo>
                    <a:pt x="4862" y="48"/>
                  </a:lnTo>
                  <a:lnTo>
                    <a:pt x="5019" y="48"/>
                  </a:lnTo>
                  <a:lnTo>
                    <a:pt x="5175" y="49"/>
                  </a:lnTo>
                  <a:lnTo>
                    <a:pt x="5332" y="49"/>
                  </a:lnTo>
                  <a:lnTo>
                    <a:pt x="5489" y="49"/>
                  </a:lnTo>
                  <a:lnTo>
                    <a:pt x="5645" y="49"/>
                  </a:lnTo>
                  <a:lnTo>
                    <a:pt x="5803" y="50"/>
                  </a:lnTo>
                  <a:lnTo>
                    <a:pt x="5960" y="5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71"/>
            <p:cNvSpPr>
              <a:spLocks noChangeArrowheads="1"/>
            </p:cNvSpPr>
            <p:nvPr/>
          </p:nvSpPr>
          <p:spPr bwMode="auto">
            <a:xfrm>
              <a:off x="576" y="960"/>
              <a:ext cx="4625" cy="291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3273" y="1079"/>
              <a:ext cx="1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CC0000"/>
                  </a:solidFill>
                  <a:latin typeface="Verdana" panose="020B0604030504040204" pitchFamily="34" charset="0"/>
                </a:rPr>
                <a:t>6+A-2B+3C</a:t>
              </a:r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2524" y="2267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524" y="2905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2524" y="3369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Verdana" panose="020B060403050404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Neural 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 are trained iteratively</a:t>
            </a:r>
          </a:p>
          <a:p>
            <a:r>
              <a:rPr lang="en-US" dirty="0" smtClean="0"/>
              <a:t>Initial weights (betas) may be chosen at random</a:t>
            </a:r>
          </a:p>
          <a:p>
            <a:r>
              <a:rPr lang="en-US" dirty="0" smtClean="0"/>
              <a:t>A (continuous) objective function (of model error) is used to evaluate model performance</a:t>
            </a:r>
          </a:p>
          <a:p>
            <a:r>
              <a:rPr lang="en-US" dirty="0" smtClean="0"/>
              <a:t>Weights are iteratively adjusted to descend down the error function</a:t>
            </a:r>
          </a:p>
          <a:p>
            <a:pPr lvl="1"/>
            <a:r>
              <a:rPr lang="en-US" dirty="0" smtClean="0"/>
              <a:t>Called gradient decent</a:t>
            </a:r>
          </a:p>
          <a:p>
            <a:pPr lvl="1"/>
            <a:r>
              <a:rPr lang="en-US" dirty="0" smtClean="0"/>
              <a:t>Usually employing a back propagation algorithm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Image result for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30" y="2091995"/>
            <a:ext cx="4878199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Predictions are compared to actual values of the target via an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objective function</a:t>
                </a:r>
              </a:p>
              <a:p>
                <a:r>
                  <a:rPr lang="en-US" dirty="0" smtClean="0"/>
                  <a:t>An easy-to-understand example of an objective function is mean squared error: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is the </a:t>
                </a:r>
                <a:r>
                  <a:rPr lang="en-US" dirty="0" smtClean="0"/>
                  <a:t>number of training cases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is the actual target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is the </a:t>
                </a:r>
                <a:r>
                  <a:rPr lang="en-US" dirty="0" smtClean="0"/>
                  <a:t>predicted target </a:t>
                </a:r>
                <a:r>
                  <a:rPr lang="en-US" dirty="0"/>
                  <a:t>value of the </a:t>
                </a:r>
                <a:r>
                  <a:rPr lang="en-US" dirty="0" err="1"/>
                  <a:t>i-th</a:t>
                </a:r>
                <a:r>
                  <a:rPr lang="en-US" dirty="0"/>
                  <a:t>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 is the </a:t>
                </a:r>
                <a:r>
                  <a:rPr lang="en-US" dirty="0" smtClean="0"/>
                  <a:t>current estimate of model parameters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4471" y="2721014"/>
                <a:ext cx="328731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71" y="2721014"/>
                <a:ext cx="3287310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946400" y="2514600"/>
            <a:ext cx="32004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946400" y="2514600"/>
            <a:ext cx="3200400" cy="32004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0244" name="Object 4"/>
          <p:cNvGraphicFramePr>
            <a:graphicFrameLocks/>
          </p:cNvGraphicFramePr>
          <p:nvPr>
            <p:extLst/>
          </p:nvPr>
        </p:nvGraphicFramePr>
        <p:xfrm>
          <a:off x="2957514" y="2525714"/>
          <a:ext cx="318928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Chart" r:id="rId3" imgW="3590749" imgH="3590818" progId="MSGraph.Chart.8">
                  <p:embed followColorScheme="full"/>
                </p:oleObj>
              </mc:Choice>
              <mc:Fallback>
                <p:oleObj name="Chart" r:id="rId3" imgW="3590749" imgH="35908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2525714"/>
                        <a:ext cx="3189287" cy="31892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9" name="Rectangle 6"/>
          <p:cNvSpPr>
            <a:spLocks noChangeArrowheads="1"/>
          </p:cNvSpPr>
          <p:nvPr/>
        </p:nvSpPr>
        <p:spPr bwMode="auto">
          <a:xfrm>
            <a:off x="6691313" y="2314576"/>
            <a:ext cx="1066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80" name="Text Box 7"/>
          <p:cNvSpPr txBox="1">
            <a:spLocks noChangeArrowheads="1"/>
          </p:cNvSpPr>
          <p:nvPr/>
        </p:nvSpPr>
        <p:spPr bwMode="auto">
          <a:xfrm>
            <a:off x="6656388" y="2200276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latin typeface="Arial Narrow" panose="020B0606020202030204" pitchFamily="34" charset="0"/>
              </a:rPr>
              <a:t>(    )</a:t>
            </a:r>
          </a:p>
        </p:txBody>
      </p:sp>
      <p:sp>
        <p:nvSpPr>
          <p:cNvPr id="10282" name="Rectangle 9"/>
          <p:cNvSpPr>
            <a:spLocks noChangeArrowheads="1"/>
          </p:cNvSpPr>
          <p:nvPr/>
        </p:nvSpPr>
        <p:spPr bwMode="auto">
          <a:xfrm>
            <a:off x="6934200" y="2133601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p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0284" name="Rectangle 11"/>
          <p:cNvSpPr>
            <a:spLocks noChangeArrowheads="1"/>
          </p:cNvSpPr>
          <p:nvPr/>
        </p:nvSpPr>
        <p:spPr bwMode="auto">
          <a:xfrm>
            <a:off x="6810375" y="2555876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1</a:t>
            </a:r>
            <a:r>
              <a:rPr lang="en-US" altLang="en-US" sz="2000" i="1">
                <a:latin typeface="Arial Narrow" panose="020B0606020202030204" pitchFamily="34" charset="0"/>
              </a:rPr>
              <a:t> - p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0285" name="Line 12"/>
          <p:cNvSpPr>
            <a:spLocks noChangeShapeType="1"/>
          </p:cNvSpPr>
          <p:nvPr/>
        </p:nvSpPr>
        <p:spPr bwMode="auto">
          <a:xfrm>
            <a:off x="6908800" y="2590801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13"/>
          <p:cNvSpPr txBox="1">
            <a:spLocks noChangeArrowheads="1"/>
          </p:cNvSpPr>
          <p:nvPr/>
        </p:nvSpPr>
        <p:spPr bwMode="auto">
          <a:xfrm>
            <a:off x="6324600" y="2400301"/>
            <a:ext cx="46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log</a:t>
            </a:r>
          </a:p>
        </p:txBody>
      </p:sp>
      <p:sp>
        <p:nvSpPr>
          <p:cNvPr id="10287" name="Text Box 14"/>
          <p:cNvSpPr txBox="1">
            <a:spLocks noChangeArrowheads="1"/>
          </p:cNvSpPr>
          <p:nvPr/>
        </p:nvSpPr>
        <p:spPr bwMode="auto">
          <a:xfrm>
            <a:off x="7620000" y="2362201"/>
            <a:ext cx="274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01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02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03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288" name="Text Box 15"/>
          <p:cNvSpPr txBox="1">
            <a:spLocks noChangeArrowheads="1"/>
          </p:cNvSpPr>
          <p:nvPr/>
        </p:nvSpPr>
        <p:spPr bwMode="auto">
          <a:xfrm>
            <a:off x="7391400" y="2400301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 =</a:t>
            </a:r>
          </a:p>
        </p:txBody>
      </p: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3708400" y="5867400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Training Data</a:t>
            </a:r>
          </a:p>
        </p:txBody>
      </p:sp>
      <p:sp>
        <p:nvSpPr>
          <p:cNvPr id="10248" name="Rectangle 18"/>
          <p:cNvSpPr>
            <a:spLocks noChangeArrowheads="1"/>
          </p:cNvSpPr>
          <p:nvPr/>
        </p:nvSpPr>
        <p:spPr bwMode="auto">
          <a:xfrm>
            <a:off x="2946400" y="25146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9" name="Text Box 19"/>
          <p:cNvSpPr txBox="1">
            <a:spLocks noChangeArrowheads="1"/>
          </p:cNvSpPr>
          <p:nvPr/>
        </p:nvSpPr>
        <p:spPr bwMode="auto">
          <a:xfrm>
            <a:off x="2514600" y="23622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5791200" y="56388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6397625" y="3048000"/>
            <a:ext cx="3228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6391276" y="35052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6391276" y="39624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33700" y="2501900"/>
            <a:ext cx="3213100" cy="3225800"/>
            <a:chOff x="888" y="1576"/>
            <a:chExt cx="2024" cy="2032"/>
          </a:xfrm>
        </p:grpSpPr>
        <p:sp>
          <p:nvSpPr>
            <p:cNvPr id="10268" name="Freeform 25"/>
            <p:cNvSpPr>
              <a:spLocks/>
            </p:cNvSpPr>
            <p:nvPr/>
          </p:nvSpPr>
          <p:spPr bwMode="auto">
            <a:xfrm>
              <a:off x="2475" y="2248"/>
              <a:ext cx="437" cy="1344"/>
            </a:xfrm>
            <a:custGeom>
              <a:avLst/>
              <a:gdLst>
                <a:gd name="T0" fmla="*/ 437 w 437"/>
                <a:gd name="T1" fmla="*/ 0 h 1344"/>
                <a:gd name="T2" fmla="*/ 229 w 437"/>
                <a:gd name="T3" fmla="*/ 312 h 1344"/>
                <a:gd name="T4" fmla="*/ 61 w 437"/>
                <a:gd name="T5" fmla="*/ 712 h 1344"/>
                <a:gd name="T6" fmla="*/ 13 w 437"/>
                <a:gd name="T7" fmla="*/ 984 h 1344"/>
                <a:gd name="T8" fmla="*/ 141 w 437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7"/>
                <a:gd name="T16" fmla="*/ 0 h 1344"/>
                <a:gd name="T17" fmla="*/ 437 w 437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7" h="1344">
                  <a:moveTo>
                    <a:pt x="437" y="0"/>
                  </a:moveTo>
                  <a:cubicBezTo>
                    <a:pt x="364" y="96"/>
                    <a:pt x="292" y="193"/>
                    <a:pt x="229" y="312"/>
                  </a:cubicBezTo>
                  <a:cubicBezTo>
                    <a:pt x="166" y="431"/>
                    <a:pt x="97" y="600"/>
                    <a:pt x="61" y="712"/>
                  </a:cubicBezTo>
                  <a:cubicBezTo>
                    <a:pt x="25" y="824"/>
                    <a:pt x="0" y="879"/>
                    <a:pt x="13" y="984"/>
                  </a:cubicBezTo>
                  <a:cubicBezTo>
                    <a:pt x="26" y="1089"/>
                    <a:pt x="83" y="1216"/>
                    <a:pt x="141" y="134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26"/>
            <p:cNvSpPr>
              <a:spLocks/>
            </p:cNvSpPr>
            <p:nvPr/>
          </p:nvSpPr>
          <p:spPr bwMode="auto">
            <a:xfrm>
              <a:off x="2211" y="1800"/>
              <a:ext cx="701" cy="1800"/>
            </a:xfrm>
            <a:custGeom>
              <a:avLst/>
              <a:gdLst>
                <a:gd name="T0" fmla="*/ 701 w 701"/>
                <a:gd name="T1" fmla="*/ 0 h 1800"/>
                <a:gd name="T2" fmla="*/ 333 w 701"/>
                <a:gd name="T3" fmla="*/ 592 h 1800"/>
                <a:gd name="T4" fmla="*/ 93 w 701"/>
                <a:gd name="T5" fmla="*/ 1096 h 1800"/>
                <a:gd name="T6" fmla="*/ 5 w 701"/>
                <a:gd name="T7" fmla="*/ 1448 h 1800"/>
                <a:gd name="T8" fmla="*/ 61 w 701"/>
                <a:gd name="T9" fmla="*/ 180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1"/>
                <a:gd name="T16" fmla="*/ 0 h 1800"/>
                <a:gd name="T17" fmla="*/ 701 w 701"/>
                <a:gd name="T18" fmla="*/ 1800 h 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1" h="1800">
                  <a:moveTo>
                    <a:pt x="701" y="0"/>
                  </a:moveTo>
                  <a:cubicBezTo>
                    <a:pt x="567" y="204"/>
                    <a:pt x="434" y="409"/>
                    <a:pt x="333" y="592"/>
                  </a:cubicBezTo>
                  <a:cubicBezTo>
                    <a:pt x="232" y="775"/>
                    <a:pt x="148" y="954"/>
                    <a:pt x="93" y="1096"/>
                  </a:cubicBezTo>
                  <a:cubicBezTo>
                    <a:pt x="38" y="1238"/>
                    <a:pt x="10" y="1331"/>
                    <a:pt x="5" y="1448"/>
                  </a:cubicBezTo>
                  <a:cubicBezTo>
                    <a:pt x="0" y="1565"/>
                    <a:pt x="30" y="1682"/>
                    <a:pt x="61" y="180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27"/>
            <p:cNvSpPr>
              <a:spLocks/>
            </p:cNvSpPr>
            <p:nvPr/>
          </p:nvSpPr>
          <p:spPr bwMode="auto">
            <a:xfrm>
              <a:off x="1999" y="1576"/>
              <a:ext cx="825" cy="2024"/>
            </a:xfrm>
            <a:custGeom>
              <a:avLst/>
              <a:gdLst>
                <a:gd name="T0" fmla="*/ 825 w 825"/>
                <a:gd name="T1" fmla="*/ 0 h 2024"/>
                <a:gd name="T2" fmla="*/ 393 w 825"/>
                <a:gd name="T3" fmla="*/ 752 h 2024"/>
                <a:gd name="T4" fmla="*/ 121 w 825"/>
                <a:gd name="T5" fmla="*/ 1264 h 2024"/>
                <a:gd name="T6" fmla="*/ 17 w 825"/>
                <a:gd name="T7" fmla="*/ 1720 h 2024"/>
                <a:gd name="T8" fmla="*/ 17 w 825"/>
                <a:gd name="T9" fmla="*/ 2024 h 20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5"/>
                <a:gd name="T16" fmla="*/ 0 h 2024"/>
                <a:gd name="T17" fmla="*/ 825 w 825"/>
                <a:gd name="T18" fmla="*/ 2024 h 20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5" h="2024">
                  <a:moveTo>
                    <a:pt x="825" y="0"/>
                  </a:moveTo>
                  <a:cubicBezTo>
                    <a:pt x="665" y="276"/>
                    <a:pt x="510" y="541"/>
                    <a:pt x="393" y="752"/>
                  </a:cubicBezTo>
                  <a:cubicBezTo>
                    <a:pt x="276" y="963"/>
                    <a:pt x="184" y="1103"/>
                    <a:pt x="121" y="1264"/>
                  </a:cubicBezTo>
                  <a:cubicBezTo>
                    <a:pt x="58" y="1425"/>
                    <a:pt x="34" y="1593"/>
                    <a:pt x="17" y="1720"/>
                  </a:cubicBezTo>
                  <a:cubicBezTo>
                    <a:pt x="0" y="1847"/>
                    <a:pt x="17" y="1961"/>
                    <a:pt x="17" y="202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8"/>
            <p:cNvSpPr>
              <a:spLocks/>
            </p:cNvSpPr>
            <p:nvPr/>
          </p:nvSpPr>
          <p:spPr bwMode="auto">
            <a:xfrm>
              <a:off x="1784" y="1584"/>
              <a:ext cx="848" cy="2024"/>
            </a:xfrm>
            <a:custGeom>
              <a:avLst/>
              <a:gdLst>
                <a:gd name="T0" fmla="*/ 848 w 848"/>
                <a:gd name="T1" fmla="*/ 0 h 2024"/>
                <a:gd name="T2" fmla="*/ 504 w 848"/>
                <a:gd name="T3" fmla="*/ 560 h 2024"/>
                <a:gd name="T4" fmla="*/ 264 w 848"/>
                <a:gd name="T5" fmla="*/ 992 h 2024"/>
                <a:gd name="T6" fmla="*/ 136 w 848"/>
                <a:gd name="T7" fmla="*/ 1288 h 2024"/>
                <a:gd name="T8" fmla="*/ 48 w 848"/>
                <a:gd name="T9" fmla="*/ 1616 h 2024"/>
                <a:gd name="T10" fmla="*/ 0 w 848"/>
                <a:gd name="T11" fmla="*/ 2024 h 2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8"/>
                <a:gd name="T19" fmla="*/ 0 h 2024"/>
                <a:gd name="T20" fmla="*/ 848 w 848"/>
                <a:gd name="T21" fmla="*/ 2024 h 20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8" h="2024">
                  <a:moveTo>
                    <a:pt x="848" y="0"/>
                  </a:moveTo>
                  <a:cubicBezTo>
                    <a:pt x="724" y="197"/>
                    <a:pt x="601" y="395"/>
                    <a:pt x="504" y="560"/>
                  </a:cubicBezTo>
                  <a:cubicBezTo>
                    <a:pt x="407" y="725"/>
                    <a:pt x="325" y="871"/>
                    <a:pt x="264" y="992"/>
                  </a:cubicBezTo>
                  <a:cubicBezTo>
                    <a:pt x="203" y="1113"/>
                    <a:pt x="172" y="1184"/>
                    <a:pt x="136" y="1288"/>
                  </a:cubicBezTo>
                  <a:cubicBezTo>
                    <a:pt x="100" y="1392"/>
                    <a:pt x="71" y="1493"/>
                    <a:pt x="48" y="1616"/>
                  </a:cubicBezTo>
                  <a:cubicBezTo>
                    <a:pt x="25" y="1739"/>
                    <a:pt x="12" y="1881"/>
                    <a:pt x="0" y="202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29"/>
            <p:cNvSpPr>
              <a:spLocks/>
            </p:cNvSpPr>
            <p:nvPr/>
          </p:nvSpPr>
          <p:spPr bwMode="auto">
            <a:xfrm>
              <a:off x="1552" y="1584"/>
              <a:ext cx="872" cy="2016"/>
            </a:xfrm>
            <a:custGeom>
              <a:avLst/>
              <a:gdLst>
                <a:gd name="T0" fmla="*/ 872 w 872"/>
                <a:gd name="T1" fmla="*/ 0 h 2016"/>
                <a:gd name="T2" fmla="*/ 600 w 872"/>
                <a:gd name="T3" fmla="*/ 448 h 2016"/>
                <a:gd name="T4" fmla="*/ 264 w 872"/>
                <a:gd name="T5" fmla="*/ 1056 h 2016"/>
                <a:gd name="T6" fmla="*/ 128 w 872"/>
                <a:gd name="T7" fmla="*/ 1440 h 2016"/>
                <a:gd name="T8" fmla="*/ 0 w 872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2016"/>
                <a:gd name="T17" fmla="*/ 872 w 872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2016">
                  <a:moveTo>
                    <a:pt x="872" y="0"/>
                  </a:moveTo>
                  <a:cubicBezTo>
                    <a:pt x="827" y="75"/>
                    <a:pt x="701" y="272"/>
                    <a:pt x="600" y="448"/>
                  </a:cubicBezTo>
                  <a:cubicBezTo>
                    <a:pt x="499" y="624"/>
                    <a:pt x="343" y="891"/>
                    <a:pt x="264" y="1056"/>
                  </a:cubicBezTo>
                  <a:cubicBezTo>
                    <a:pt x="185" y="1221"/>
                    <a:pt x="172" y="1280"/>
                    <a:pt x="128" y="1440"/>
                  </a:cubicBezTo>
                  <a:cubicBezTo>
                    <a:pt x="84" y="1600"/>
                    <a:pt x="42" y="1807"/>
                    <a:pt x="0" y="2016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0"/>
            <p:cNvSpPr>
              <a:spLocks/>
            </p:cNvSpPr>
            <p:nvPr/>
          </p:nvSpPr>
          <p:spPr bwMode="auto">
            <a:xfrm>
              <a:off x="1352" y="1576"/>
              <a:ext cx="872" cy="2024"/>
            </a:xfrm>
            <a:custGeom>
              <a:avLst/>
              <a:gdLst>
                <a:gd name="T0" fmla="*/ 872 w 872"/>
                <a:gd name="T1" fmla="*/ 0 h 2024"/>
                <a:gd name="T2" fmla="*/ 560 w 872"/>
                <a:gd name="T3" fmla="*/ 488 h 2024"/>
                <a:gd name="T4" fmla="*/ 320 w 872"/>
                <a:gd name="T5" fmla="*/ 920 h 2024"/>
                <a:gd name="T6" fmla="*/ 184 w 872"/>
                <a:gd name="T7" fmla="*/ 1272 h 2024"/>
                <a:gd name="T8" fmla="*/ 88 w 872"/>
                <a:gd name="T9" fmla="*/ 1704 h 2024"/>
                <a:gd name="T10" fmla="*/ 0 w 872"/>
                <a:gd name="T11" fmla="*/ 2024 h 20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2"/>
                <a:gd name="T19" fmla="*/ 0 h 2024"/>
                <a:gd name="T20" fmla="*/ 872 w 872"/>
                <a:gd name="T21" fmla="*/ 2024 h 20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2" h="2024">
                  <a:moveTo>
                    <a:pt x="872" y="0"/>
                  </a:moveTo>
                  <a:cubicBezTo>
                    <a:pt x="762" y="167"/>
                    <a:pt x="652" y="335"/>
                    <a:pt x="560" y="488"/>
                  </a:cubicBezTo>
                  <a:cubicBezTo>
                    <a:pt x="468" y="641"/>
                    <a:pt x="383" y="789"/>
                    <a:pt x="320" y="920"/>
                  </a:cubicBezTo>
                  <a:cubicBezTo>
                    <a:pt x="257" y="1051"/>
                    <a:pt x="223" y="1141"/>
                    <a:pt x="184" y="1272"/>
                  </a:cubicBezTo>
                  <a:cubicBezTo>
                    <a:pt x="145" y="1403"/>
                    <a:pt x="119" y="1579"/>
                    <a:pt x="88" y="1704"/>
                  </a:cubicBezTo>
                  <a:cubicBezTo>
                    <a:pt x="57" y="1829"/>
                    <a:pt x="28" y="1926"/>
                    <a:pt x="0" y="202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1"/>
            <p:cNvSpPr>
              <a:spLocks/>
            </p:cNvSpPr>
            <p:nvPr/>
          </p:nvSpPr>
          <p:spPr bwMode="auto">
            <a:xfrm>
              <a:off x="1160" y="1576"/>
              <a:ext cx="848" cy="2032"/>
            </a:xfrm>
            <a:custGeom>
              <a:avLst/>
              <a:gdLst>
                <a:gd name="T0" fmla="*/ 848 w 848"/>
                <a:gd name="T1" fmla="*/ 0 h 2032"/>
                <a:gd name="T2" fmla="*/ 552 w 848"/>
                <a:gd name="T3" fmla="*/ 432 h 2032"/>
                <a:gd name="T4" fmla="*/ 376 w 848"/>
                <a:gd name="T5" fmla="*/ 720 h 2032"/>
                <a:gd name="T6" fmla="*/ 280 w 848"/>
                <a:gd name="T7" fmla="*/ 944 h 2032"/>
                <a:gd name="T8" fmla="*/ 192 w 848"/>
                <a:gd name="T9" fmla="*/ 1256 h 2032"/>
                <a:gd name="T10" fmla="*/ 120 w 848"/>
                <a:gd name="T11" fmla="*/ 1696 h 2032"/>
                <a:gd name="T12" fmla="*/ 0 w 848"/>
                <a:gd name="T13" fmla="*/ 2032 h 2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8"/>
                <a:gd name="T22" fmla="*/ 0 h 2032"/>
                <a:gd name="T23" fmla="*/ 848 w 848"/>
                <a:gd name="T24" fmla="*/ 2032 h 2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8" h="2032">
                  <a:moveTo>
                    <a:pt x="848" y="0"/>
                  </a:moveTo>
                  <a:cubicBezTo>
                    <a:pt x="739" y="156"/>
                    <a:pt x="631" y="312"/>
                    <a:pt x="552" y="432"/>
                  </a:cubicBezTo>
                  <a:cubicBezTo>
                    <a:pt x="473" y="552"/>
                    <a:pt x="421" y="635"/>
                    <a:pt x="376" y="720"/>
                  </a:cubicBezTo>
                  <a:cubicBezTo>
                    <a:pt x="331" y="805"/>
                    <a:pt x="311" y="855"/>
                    <a:pt x="280" y="944"/>
                  </a:cubicBezTo>
                  <a:cubicBezTo>
                    <a:pt x="249" y="1033"/>
                    <a:pt x="219" y="1131"/>
                    <a:pt x="192" y="1256"/>
                  </a:cubicBezTo>
                  <a:cubicBezTo>
                    <a:pt x="165" y="1381"/>
                    <a:pt x="152" y="1567"/>
                    <a:pt x="120" y="1696"/>
                  </a:cubicBezTo>
                  <a:cubicBezTo>
                    <a:pt x="88" y="1825"/>
                    <a:pt x="44" y="1928"/>
                    <a:pt x="0" y="2032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2"/>
            <p:cNvSpPr>
              <a:spLocks/>
            </p:cNvSpPr>
            <p:nvPr/>
          </p:nvSpPr>
          <p:spPr bwMode="auto">
            <a:xfrm>
              <a:off x="1056" y="1584"/>
              <a:ext cx="800" cy="2016"/>
            </a:xfrm>
            <a:custGeom>
              <a:avLst/>
              <a:gdLst>
                <a:gd name="T0" fmla="*/ 800 w 800"/>
                <a:gd name="T1" fmla="*/ 0 h 2016"/>
                <a:gd name="T2" fmla="*/ 560 w 800"/>
                <a:gd name="T3" fmla="*/ 280 h 2016"/>
                <a:gd name="T4" fmla="*/ 320 w 800"/>
                <a:gd name="T5" fmla="*/ 568 h 2016"/>
                <a:gd name="T6" fmla="*/ 224 w 800"/>
                <a:gd name="T7" fmla="*/ 792 h 2016"/>
                <a:gd name="T8" fmla="*/ 184 w 800"/>
                <a:gd name="T9" fmla="*/ 1112 h 2016"/>
                <a:gd name="T10" fmla="*/ 160 w 800"/>
                <a:gd name="T11" fmla="*/ 1472 h 2016"/>
                <a:gd name="T12" fmla="*/ 96 w 800"/>
                <a:gd name="T13" fmla="*/ 1752 h 2016"/>
                <a:gd name="T14" fmla="*/ 0 w 800"/>
                <a:gd name="T15" fmla="*/ 2016 h 2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0"/>
                <a:gd name="T25" fmla="*/ 0 h 2016"/>
                <a:gd name="T26" fmla="*/ 800 w 800"/>
                <a:gd name="T27" fmla="*/ 2016 h 20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0" h="2016">
                  <a:moveTo>
                    <a:pt x="800" y="0"/>
                  </a:moveTo>
                  <a:cubicBezTo>
                    <a:pt x="720" y="92"/>
                    <a:pt x="640" y="185"/>
                    <a:pt x="560" y="280"/>
                  </a:cubicBezTo>
                  <a:cubicBezTo>
                    <a:pt x="480" y="375"/>
                    <a:pt x="376" y="483"/>
                    <a:pt x="320" y="568"/>
                  </a:cubicBezTo>
                  <a:cubicBezTo>
                    <a:pt x="264" y="653"/>
                    <a:pt x="247" y="701"/>
                    <a:pt x="224" y="792"/>
                  </a:cubicBezTo>
                  <a:cubicBezTo>
                    <a:pt x="201" y="883"/>
                    <a:pt x="195" y="999"/>
                    <a:pt x="184" y="1112"/>
                  </a:cubicBezTo>
                  <a:cubicBezTo>
                    <a:pt x="173" y="1225"/>
                    <a:pt x="175" y="1365"/>
                    <a:pt x="160" y="1472"/>
                  </a:cubicBezTo>
                  <a:cubicBezTo>
                    <a:pt x="145" y="1579"/>
                    <a:pt x="123" y="1661"/>
                    <a:pt x="96" y="1752"/>
                  </a:cubicBezTo>
                  <a:cubicBezTo>
                    <a:pt x="69" y="1843"/>
                    <a:pt x="34" y="1929"/>
                    <a:pt x="0" y="2016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3"/>
            <p:cNvSpPr>
              <a:spLocks/>
            </p:cNvSpPr>
            <p:nvPr/>
          </p:nvSpPr>
          <p:spPr bwMode="auto">
            <a:xfrm>
              <a:off x="1232" y="1584"/>
              <a:ext cx="520" cy="296"/>
            </a:xfrm>
            <a:custGeom>
              <a:avLst/>
              <a:gdLst>
                <a:gd name="T0" fmla="*/ 520 w 520"/>
                <a:gd name="T1" fmla="*/ 8 h 296"/>
                <a:gd name="T2" fmla="*/ 256 w 520"/>
                <a:gd name="T3" fmla="*/ 232 h 296"/>
                <a:gd name="T4" fmla="*/ 120 w 520"/>
                <a:gd name="T5" fmla="*/ 296 h 296"/>
                <a:gd name="T6" fmla="*/ 32 w 520"/>
                <a:gd name="T7" fmla="*/ 232 h 296"/>
                <a:gd name="T8" fmla="*/ 0 w 520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0"/>
                <a:gd name="T16" fmla="*/ 0 h 296"/>
                <a:gd name="T17" fmla="*/ 520 w 520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0" h="296">
                  <a:moveTo>
                    <a:pt x="520" y="8"/>
                  </a:moveTo>
                  <a:cubicBezTo>
                    <a:pt x="476" y="45"/>
                    <a:pt x="323" y="184"/>
                    <a:pt x="256" y="232"/>
                  </a:cubicBezTo>
                  <a:cubicBezTo>
                    <a:pt x="189" y="280"/>
                    <a:pt x="157" y="296"/>
                    <a:pt x="120" y="296"/>
                  </a:cubicBezTo>
                  <a:cubicBezTo>
                    <a:pt x="83" y="296"/>
                    <a:pt x="52" y="281"/>
                    <a:pt x="32" y="232"/>
                  </a:cubicBezTo>
                  <a:cubicBezTo>
                    <a:pt x="12" y="183"/>
                    <a:pt x="7" y="48"/>
                    <a:pt x="0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34"/>
            <p:cNvSpPr>
              <a:spLocks/>
            </p:cNvSpPr>
            <p:nvPr/>
          </p:nvSpPr>
          <p:spPr bwMode="auto">
            <a:xfrm>
              <a:off x="904" y="2293"/>
              <a:ext cx="269" cy="1307"/>
            </a:xfrm>
            <a:custGeom>
              <a:avLst/>
              <a:gdLst>
                <a:gd name="T0" fmla="*/ 0 w 269"/>
                <a:gd name="T1" fmla="*/ 27 h 1307"/>
                <a:gd name="T2" fmla="*/ 104 w 269"/>
                <a:gd name="T3" fmla="*/ 11 h 1307"/>
                <a:gd name="T4" fmla="*/ 216 w 269"/>
                <a:gd name="T5" fmla="*/ 91 h 1307"/>
                <a:gd name="T6" fmla="*/ 264 w 269"/>
                <a:gd name="T7" fmla="*/ 371 h 1307"/>
                <a:gd name="T8" fmla="*/ 248 w 269"/>
                <a:gd name="T9" fmla="*/ 795 h 1307"/>
                <a:gd name="T10" fmla="*/ 168 w 269"/>
                <a:gd name="T11" fmla="*/ 1099 h 1307"/>
                <a:gd name="T12" fmla="*/ 72 w 269"/>
                <a:gd name="T13" fmla="*/ 1307 h 13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9"/>
                <a:gd name="T22" fmla="*/ 0 h 1307"/>
                <a:gd name="T23" fmla="*/ 269 w 269"/>
                <a:gd name="T24" fmla="*/ 1307 h 13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9" h="1307">
                  <a:moveTo>
                    <a:pt x="0" y="27"/>
                  </a:moveTo>
                  <a:cubicBezTo>
                    <a:pt x="35" y="17"/>
                    <a:pt x="68" y="0"/>
                    <a:pt x="104" y="11"/>
                  </a:cubicBezTo>
                  <a:cubicBezTo>
                    <a:pt x="140" y="22"/>
                    <a:pt x="189" y="31"/>
                    <a:pt x="216" y="91"/>
                  </a:cubicBezTo>
                  <a:cubicBezTo>
                    <a:pt x="243" y="151"/>
                    <a:pt x="259" y="254"/>
                    <a:pt x="264" y="371"/>
                  </a:cubicBezTo>
                  <a:cubicBezTo>
                    <a:pt x="269" y="488"/>
                    <a:pt x="264" y="674"/>
                    <a:pt x="248" y="795"/>
                  </a:cubicBezTo>
                  <a:cubicBezTo>
                    <a:pt x="232" y="916"/>
                    <a:pt x="197" y="1014"/>
                    <a:pt x="168" y="1099"/>
                  </a:cubicBezTo>
                  <a:cubicBezTo>
                    <a:pt x="139" y="1184"/>
                    <a:pt x="105" y="1245"/>
                    <a:pt x="72" y="13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35"/>
            <p:cNvSpPr>
              <a:spLocks/>
            </p:cNvSpPr>
            <p:nvPr/>
          </p:nvSpPr>
          <p:spPr bwMode="auto">
            <a:xfrm>
              <a:off x="888" y="1584"/>
              <a:ext cx="200" cy="544"/>
            </a:xfrm>
            <a:custGeom>
              <a:avLst/>
              <a:gdLst>
                <a:gd name="T0" fmla="*/ 200 w 200"/>
                <a:gd name="T1" fmla="*/ 0 h 544"/>
                <a:gd name="T2" fmla="*/ 184 w 200"/>
                <a:gd name="T3" fmla="*/ 192 h 544"/>
                <a:gd name="T4" fmla="*/ 120 w 200"/>
                <a:gd name="T5" fmla="*/ 392 h 544"/>
                <a:gd name="T6" fmla="*/ 0 w 200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544"/>
                <a:gd name="T14" fmla="*/ 200 w 200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544">
                  <a:moveTo>
                    <a:pt x="200" y="0"/>
                  </a:moveTo>
                  <a:cubicBezTo>
                    <a:pt x="198" y="63"/>
                    <a:pt x="197" y="127"/>
                    <a:pt x="184" y="192"/>
                  </a:cubicBezTo>
                  <a:cubicBezTo>
                    <a:pt x="171" y="257"/>
                    <a:pt x="151" y="333"/>
                    <a:pt x="120" y="392"/>
                  </a:cubicBezTo>
                  <a:cubicBezTo>
                    <a:pt x="89" y="451"/>
                    <a:pt x="44" y="497"/>
                    <a:pt x="0" y="54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5" name="Rectangle 36"/>
          <p:cNvSpPr>
            <a:spLocks noChangeArrowheads="1"/>
          </p:cNvSpPr>
          <p:nvPr/>
        </p:nvSpPr>
        <p:spPr bwMode="auto">
          <a:xfrm>
            <a:off x="2952750" y="2514600"/>
            <a:ext cx="3200400" cy="3200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477000" y="4410076"/>
            <a:ext cx="3905250" cy="1641475"/>
            <a:chOff x="3120" y="2778"/>
            <a:chExt cx="2460" cy="1034"/>
          </a:xfrm>
        </p:grpSpPr>
        <p:sp>
          <p:nvSpPr>
            <p:cNvPr id="10258" name="Line 38"/>
            <p:cNvSpPr>
              <a:spLocks noChangeShapeType="1"/>
            </p:cNvSpPr>
            <p:nvPr/>
          </p:nvSpPr>
          <p:spPr bwMode="auto">
            <a:xfrm>
              <a:off x="3180" y="32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39"/>
            <p:cNvSpPr>
              <a:spLocks noChangeShapeType="1"/>
            </p:cNvSpPr>
            <p:nvPr/>
          </p:nvSpPr>
          <p:spPr bwMode="auto">
            <a:xfrm>
              <a:off x="4074" y="287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0" name="Object 40"/>
            <p:cNvGraphicFramePr>
              <a:graphicFrameLocks noChangeAspect="1"/>
            </p:cNvGraphicFramePr>
            <p:nvPr/>
          </p:nvGraphicFramePr>
          <p:xfrm>
            <a:off x="3120" y="2820"/>
            <a:ext cx="2028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Chart" r:id="rId5" imgW="2685954" imgH="1162007" progId="MSGraph.Chart.8">
                    <p:embed followColorScheme="full"/>
                  </p:oleObj>
                </mc:Choice>
                <mc:Fallback>
                  <p:oleObj name="Chart" r:id="rId5" imgW="2685954" imgH="1162007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20"/>
                          <a:ext cx="2028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41"/>
            <p:cNvSpPr>
              <a:spLocks noChangeArrowheads="1"/>
            </p:cNvSpPr>
            <p:nvPr/>
          </p:nvSpPr>
          <p:spPr bwMode="auto">
            <a:xfrm>
              <a:off x="4973" y="2778"/>
              <a:ext cx="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latin typeface="Arial Narrow" panose="020B0606020202030204" pitchFamily="34" charset="0"/>
                </a:rPr>
                <a:t>tanh(</a:t>
              </a:r>
              <a:r>
                <a:rPr lang="en-US" altLang="en-US" i="1">
                  <a:latin typeface="Arial Narrow" panose="020B0606020202030204" pitchFamily="34" charset="0"/>
                </a:rPr>
                <a:t>x</a:t>
              </a:r>
              <a:r>
                <a:rPr lang="en-US" altLang="en-US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10262" name="Rectangle 42"/>
            <p:cNvSpPr>
              <a:spLocks noChangeArrowheads="1"/>
            </p:cNvSpPr>
            <p:nvPr/>
          </p:nvSpPr>
          <p:spPr bwMode="auto">
            <a:xfrm>
              <a:off x="4809" y="3216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i="1">
                  <a:latin typeface="Arial Narrow" panose="020B0606020202030204" pitchFamily="34" charset="0"/>
                </a:rPr>
                <a:t>x</a:t>
              </a:r>
            </a:p>
          </p:txBody>
        </p:sp>
        <p:sp>
          <p:nvSpPr>
            <p:cNvPr id="10263" name="Text Box 43"/>
            <p:cNvSpPr txBox="1">
              <a:spLocks noChangeArrowheads="1"/>
            </p:cNvSpPr>
            <p:nvPr/>
          </p:nvSpPr>
          <p:spPr bwMode="auto">
            <a:xfrm>
              <a:off x="4037" y="324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0</a:t>
              </a:r>
            </a:p>
          </p:txBody>
        </p:sp>
        <p:sp>
          <p:nvSpPr>
            <p:cNvPr id="10264" name="Text Box 44"/>
            <p:cNvSpPr txBox="1">
              <a:spLocks noChangeArrowheads="1"/>
            </p:cNvSpPr>
            <p:nvPr/>
          </p:nvSpPr>
          <p:spPr bwMode="auto">
            <a:xfrm>
              <a:off x="3888" y="3600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-1</a:t>
              </a:r>
            </a:p>
          </p:txBody>
        </p:sp>
        <p:sp>
          <p:nvSpPr>
            <p:cNvPr id="10265" name="Text Box 45"/>
            <p:cNvSpPr txBox="1">
              <a:spLocks noChangeArrowheads="1"/>
            </p:cNvSpPr>
            <p:nvPr/>
          </p:nvSpPr>
          <p:spPr bwMode="auto">
            <a:xfrm>
              <a:off x="3930" y="278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10266" name="Line 46"/>
            <p:cNvSpPr>
              <a:spLocks noChangeShapeType="1"/>
            </p:cNvSpPr>
            <p:nvPr/>
          </p:nvSpPr>
          <p:spPr bwMode="auto">
            <a:xfrm>
              <a:off x="4080" y="2928"/>
              <a:ext cx="8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47"/>
            <p:cNvSpPr>
              <a:spLocks noChangeShapeType="1"/>
            </p:cNvSpPr>
            <p:nvPr/>
          </p:nvSpPr>
          <p:spPr bwMode="auto">
            <a:xfrm>
              <a:off x="3216" y="3648"/>
              <a:ext cx="86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</a:t>
            </a:r>
            <a:endParaRPr lang="en-US" dirty="0"/>
          </a:p>
        </p:txBody>
      </p:sp>
      <p:graphicFrame>
        <p:nvGraphicFramePr>
          <p:cNvPr id="51" name="Object 62"/>
          <p:cNvGraphicFramePr>
            <a:graphicFrameLocks noChangeAspect="1"/>
          </p:cNvGraphicFramePr>
          <p:nvPr/>
        </p:nvGraphicFramePr>
        <p:xfrm>
          <a:off x="3352800" y="1695450"/>
          <a:ext cx="23764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663700" imgH="419100" progId="Equation.3">
                  <p:embed/>
                </p:oleObj>
              </mc:Choice>
              <mc:Fallback>
                <p:oleObj name="Equation" r:id="rId7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95450"/>
                        <a:ext cx="23764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1" grpId="0" autoUpdateAnimBg="0"/>
      <p:bldP spid="752662" grpId="0" autoUpdateAnimBg="0"/>
      <p:bldP spid="7526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296026" y="4800601"/>
          <a:ext cx="3762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itmap Image" r:id="rId3" imgW="3761905" imgH="980952" progId="Paint.Picture">
                  <p:embed/>
                </p:oleObj>
              </mc:Choice>
              <mc:Fallback>
                <p:oleObj name="Bitmap Image" r:id="rId3" imgW="3761905" imgH="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6" y="4800601"/>
                        <a:ext cx="3762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324600" y="2133601"/>
            <a:ext cx="4038600" cy="936625"/>
            <a:chOff x="3024" y="1710"/>
            <a:chExt cx="2544" cy="590"/>
          </a:xfrm>
        </p:grpSpPr>
        <p:sp>
          <p:nvSpPr>
            <p:cNvPr id="16438" name="Rectangle 4"/>
            <p:cNvSpPr>
              <a:spLocks noChangeArrowheads="1"/>
            </p:cNvSpPr>
            <p:nvPr/>
          </p:nvSpPr>
          <p:spPr bwMode="auto">
            <a:xfrm>
              <a:off x="3255" y="1824"/>
              <a:ext cx="67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5"/>
            <p:cNvSpPr txBox="1">
              <a:spLocks noChangeArrowheads="1"/>
            </p:cNvSpPr>
            <p:nvPr/>
          </p:nvSpPr>
          <p:spPr bwMode="auto">
            <a:xfrm>
              <a:off x="3233" y="1752"/>
              <a:ext cx="58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4000">
                  <a:latin typeface="Arial Narrow" panose="020B0606020202030204" pitchFamily="34" charset="0"/>
                </a:rPr>
                <a:t>(    )</a:t>
              </a:r>
            </a:p>
          </p:txBody>
        </p:sp>
        <p:sp>
          <p:nvSpPr>
            <p:cNvPr id="16441" name="Rectangle 7"/>
            <p:cNvSpPr>
              <a:spLocks noChangeArrowheads="1"/>
            </p:cNvSpPr>
            <p:nvPr/>
          </p:nvSpPr>
          <p:spPr bwMode="auto">
            <a:xfrm>
              <a:off x="3408" y="1710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 dirty="0">
                  <a:latin typeface="Arial Narrow" panose="020B0606020202030204" pitchFamily="34" charset="0"/>
                </a:rPr>
                <a:t>p</a:t>
              </a:r>
              <a:r>
                <a:rPr lang="en-US" altLang="en-US" sz="2000" dirty="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6443" name="Rectangle 9"/>
            <p:cNvSpPr>
              <a:spLocks noChangeArrowheads="1"/>
            </p:cNvSpPr>
            <p:nvPr/>
          </p:nvSpPr>
          <p:spPr bwMode="auto">
            <a:xfrm>
              <a:off x="3330" y="1976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1</a:t>
              </a:r>
              <a:r>
                <a:rPr lang="en-US" altLang="en-US" sz="2000" i="1">
                  <a:latin typeface="Arial Narrow" panose="020B0606020202030204" pitchFamily="34" charset="0"/>
                </a:rPr>
                <a:t> - p</a:t>
              </a:r>
              <a:r>
                <a:rPr lang="en-US" altLang="en-US" sz="20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6444" name="Line 10"/>
            <p:cNvSpPr>
              <a:spLocks noChangeShapeType="1"/>
            </p:cNvSpPr>
            <p:nvPr/>
          </p:nvSpPr>
          <p:spPr bwMode="auto">
            <a:xfrm>
              <a:off x="3392" y="199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Text Box 11"/>
            <p:cNvSpPr txBox="1">
              <a:spLocks noChangeArrowheads="1"/>
            </p:cNvSpPr>
            <p:nvPr/>
          </p:nvSpPr>
          <p:spPr bwMode="auto">
            <a:xfrm>
              <a:off x="3024" y="1878"/>
              <a:ext cx="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log</a:t>
              </a:r>
            </a:p>
          </p:txBody>
        </p:sp>
        <p:sp>
          <p:nvSpPr>
            <p:cNvPr id="16446" name="Text Box 12"/>
            <p:cNvSpPr txBox="1">
              <a:spLocks noChangeArrowheads="1"/>
            </p:cNvSpPr>
            <p:nvPr/>
          </p:nvSpPr>
          <p:spPr bwMode="auto">
            <a:xfrm>
              <a:off x="3840" y="1854"/>
              <a:ext cx="17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00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01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1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02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2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03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16447" name="Text Box 13"/>
            <p:cNvSpPr txBox="1">
              <a:spLocks noChangeArrowheads="1"/>
            </p:cNvSpPr>
            <p:nvPr/>
          </p:nvSpPr>
          <p:spPr bwMode="auto">
            <a:xfrm>
              <a:off x="3696" y="1878"/>
              <a:ext cx="2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 =</a:t>
              </a:r>
            </a:p>
          </p:txBody>
        </p:sp>
      </p:grpSp>
      <p:sp>
        <p:nvSpPr>
          <p:cNvPr id="16389" name="Text Box 15"/>
          <p:cNvSpPr txBox="1">
            <a:spLocks noChangeArrowheads="1"/>
          </p:cNvSpPr>
          <p:nvPr/>
        </p:nvSpPr>
        <p:spPr bwMode="auto">
          <a:xfrm>
            <a:off x="3708400" y="5867400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Training Data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2514600" y="23622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391" name="Text Box 17"/>
          <p:cNvSpPr txBox="1">
            <a:spLocks noChangeArrowheads="1"/>
          </p:cNvSpPr>
          <p:nvPr/>
        </p:nvSpPr>
        <p:spPr bwMode="auto">
          <a:xfrm>
            <a:off x="5791200" y="56388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6397625" y="3048000"/>
            <a:ext cx="3228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6391276" y="35052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6391276" y="39624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395" name="Text Box 21"/>
          <p:cNvSpPr txBox="1">
            <a:spLocks noChangeArrowheads="1"/>
          </p:cNvSpPr>
          <p:nvPr/>
        </p:nvSpPr>
        <p:spPr bwMode="auto">
          <a:xfrm>
            <a:off x="6373814" y="571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16396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16397" name="Text Box 23"/>
          <p:cNvSpPr txBox="1">
            <a:spLocks noChangeArrowheads="1"/>
          </p:cNvSpPr>
          <p:nvPr/>
        </p:nvSpPr>
        <p:spPr bwMode="auto">
          <a:xfrm>
            <a:off x="72580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20</a:t>
            </a:r>
          </a:p>
        </p:txBody>
      </p:sp>
      <p:sp>
        <p:nvSpPr>
          <p:cNvPr id="16398" name="Text Box 24"/>
          <p:cNvSpPr txBox="1">
            <a:spLocks noChangeArrowheads="1"/>
          </p:cNvSpPr>
          <p:nvPr/>
        </p:nvSpPr>
        <p:spPr bwMode="auto">
          <a:xfrm>
            <a:off x="7724775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30</a:t>
            </a:r>
          </a:p>
        </p:txBody>
      </p:sp>
      <p:sp>
        <p:nvSpPr>
          <p:cNvPr id="16399" name="Text Box 25"/>
          <p:cNvSpPr txBox="1">
            <a:spLocks noChangeArrowheads="1"/>
          </p:cNvSpPr>
          <p:nvPr/>
        </p:nvSpPr>
        <p:spPr bwMode="auto">
          <a:xfrm>
            <a:off x="81915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40</a:t>
            </a:r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6677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16401" name="Text Box 27"/>
          <p:cNvSpPr txBox="1">
            <a:spLocks noChangeArrowheads="1"/>
          </p:cNvSpPr>
          <p:nvPr/>
        </p:nvSpPr>
        <p:spPr bwMode="auto">
          <a:xfrm>
            <a:off x="91249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60</a:t>
            </a:r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95821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16403" name="Rectangle 29"/>
          <p:cNvSpPr>
            <a:spLocks noChangeArrowheads="1"/>
          </p:cNvSpPr>
          <p:nvPr/>
        </p:nvSpPr>
        <p:spPr bwMode="auto">
          <a:xfrm>
            <a:off x="6388101" y="4495800"/>
            <a:ext cx="259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Objective function (</a:t>
            </a:r>
            <a:r>
              <a:rPr lang="en-US" altLang="en-US" i="1">
                <a:latin typeface="Arial Narrow" panose="020B0606020202030204" pitchFamily="34" charset="0"/>
              </a:rPr>
              <a:t>w</a:t>
            </a:r>
            <a:r>
              <a:rPr lang="en-US" altLang="en-US">
                <a:latin typeface="Arial Narrow" panose="020B0606020202030204" pitchFamily="34" charset="0"/>
              </a:rPr>
              <a:t>)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973388" y="2516188"/>
            <a:ext cx="3579812" cy="3198812"/>
            <a:chOff x="913" y="1585"/>
            <a:chExt cx="2255" cy="2015"/>
          </a:xfrm>
        </p:grpSpPr>
        <p:pic>
          <p:nvPicPr>
            <p:cNvPr id="16436" name="Picture 3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1585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7" name="Rectangle 32"/>
            <p:cNvSpPr>
              <a:spLocks noChangeArrowheads="1"/>
            </p:cNvSpPr>
            <p:nvPr/>
          </p:nvSpPr>
          <p:spPr bwMode="auto">
            <a:xfrm>
              <a:off x="3139" y="3544"/>
              <a:ext cx="29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971800" y="2514600"/>
            <a:ext cx="3627438" cy="3200400"/>
            <a:chOff x="912" y="1584"/>
            <a:chExt cx="2285" cy="2016"/>
          </a:xfrm>
        </p:grpSpPr>
        <p:pic>
          <p:nvPicPr>
            <p:cNvPr id="16434" name="Picture 3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5" name="Rectangle 35"/>
            <p:cNvSpPr>
              <a:spLocks noChangeArrowheads="1"/>
            </p:cNvSpPr>
            <p:nvPr/>
          </p:nvSpPr>
          <p:spPr bwMode="auto">
            <a:xfrm>
              <a:off x="3139" y="3544"/>
              <a:ext cx="58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973388" y="2516188"/>
            <a:ext cx="3670300" cy="3198812"/>
            <a:chOff x="913" y="1585"/>
            <a:chExt cx="2312" cy="2015"/>
          </a:xfrm>
        </p:grpSpPr>
        <p:sp>
          <p:nvSpPr>
            <p:cNvPr id="16432" name="Rectangle 37"/>
            <p:cNvSpPr>
              <a:spLocks noChangeArrowheads="1"/>
            </p:cNvSpPr>
            <p:nvPr/>
          </p:nvSpPr>
          <p:spPr bwMode="auto">
            <a:xfrm>
              <a:off x="3139" y="3544"/>
              <a:ext cx="86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33" name="Picture 38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1585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973389" y="2516188"/>
            <a:ext cx="3716337" cy="3198812"/>
            <a:chOff x="913" y="1585"/>
            <a:chExt cx="2341" cy="2015"/>
          </a:xfrm>
        </p:grpSpPr>
        <p:sp>
          <p:nvSpPr>
            <p:cNvPr id="16430" name="Rectangle 40"/>
            <p:cNvSpPr>
              <a:spLocks noChangeArrowheads="1"/>
            </p:cNvSpPr>
            <p:nvPr/>
          </p:nvSpPr>
          <p:spPr bwMode="auto">
            <a:xfrm>
              <a:off x="3139" y="3544"/>
              <a:ext cx="115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31" name="Picture 4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1585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973389" y="2516188"/>
            <a:ext cx="3762375" cy="3198812"/>
            <a:chOff x="913" y="1585"/>
            <a:chExt cx="2370" cy="2015"/>
          </a:xfrm>
        </p:grpSpPr>
        <p:sp>
          <p:nvSpPr>
            <p:cNvPr id="16428" name="Rectangle 43"/>
            <p:cNvSpPr>
              <a:spLocks noChangeArrowheads="1"/>
            </p:cNvSpPr>
            <p:nvPr/>
          </p:nvSpPr>
          <p:spPr bwMode="auto">
            <a:xfrm>
              <a:off x="3139" y="3544"/>
              <a:ext cx="144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29" name="Picture 4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1585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971800" y="2514600"/>
            <a:ext cx="3810000" cy="3200400"/>
            <a:chOff x="912" y="1584"/>
            <a:chExt cx="2400" cy="2016"/>
          </a:xfrm>
        </p:grpSpPr>
        <p:sp>
          <p:nvSpPr>
            <p:cNvPr id="16426" name="Rectangle 46"/>
            <p:cNvSpPr>
              <a:spLocks noChangeArrowheads="1"/>
            </p:cNvSpPr>
            <p:nvPr/>
          </p:nvSpPr>
          <p:spPr bwMode="auto">
            <a:xfrm>
              <a:off x="3139" y="3544"/>
              <a:ext cx="173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27" name="Picture 47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2971800" y="2514600"/>
            <a:ext cx="3856038" cy="3200400"/>
            <a:chOff x="912" y="1584"/>
            <a:chExt cx="2429" cy="2016"/>
          </a:xfrm>
        </p:grpSpPr>
        <p:sp>
          <p:nvSpPr>
            <p:cNvPr id="16424" name="Rectangle 49"/>
            <p:cNvSpPr>
              <a:spLocks noChangeArrowheads="1"/>
            </p:cNvSpPr>
            <p:nvPr/>
          </p:nvSpPr>
          <p:spPr bwMode="auto">
            <a:xfrm>
              <a:off x="3139" y="3544"/>
              <a:ext cx="202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25" name="Picture 50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971800" y="2514600"/>
            <a:ext cx="3900488" cy="3200400"/>
            <a:chOff x="912" y="1584"/>
            <a:chExt cx="2457" cy="2016"/>
          </a:xfrm>
        </p:grpSpPr>
        <p:pic>
          <p:nvPicPr>
            <p:cNvPr id="16422" name="Picture 52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3" name="Rectangle 53"/>
            <p:cNvSpPr>
              <a:spLocks noChangeArrowheads="1"/>
            </p:cNvSpPr>
            <p:nvPr/>
          </p:nvSpPr>
          <p:spPr bwMode="auto">
            <a:xfrm>
              <a:off x="3139" y="3544"/>
              <a:ext cx="230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971801" y="2514600"/>
            <a:ext cx="3946525" cy="3200400"/>
            <a:chOff x="912" y="1584"/>
            <a:chExt cx="2486" cy="2016"/>
          </a:xfrm>
        </p:grpSpPr>
        <p:pic>
          <p:nvPicPr>
            <p:cNvPr id="16420" name="Picture 5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1" name="Rectangle 56"/>
            <p:cNvSpPr>
              <a:spLocks noChangeArrowheads="1"/>
            </p:cNvSpPr>
            <p:nvPr/>
          </p:nvSpPr>
          <p:spPr bwMode="auto">
            <a:xfrm>
              <a:off x="3139" y="3544"/>
              <a:ext cx="259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2973389" y="2514600"/>
            <a:ext cx="3990975" cy="3200400"/>
            <a:chOff x="913" y="1584"/>
            <a:chExt cx="2514" cy="2016"/>
          </a:xfrm>
        </p:grpSpPr>
        <p:sp>
          <p:nvSpPr>
            <p:cNvPr id="16418" name="Rectangle 58"/>
            <p:cNvSpPr>
              <a:spLocks noChangeArrowheads="1"/>
            </p:cNvSpPr>
            <p:nvPr/>
          </p:nvSpPr>
          <p:spPr bwMode="auto">
            <a:xfrm>
              <a:off x="3139" y="3544"/>
              <a:ext cx="288" cy="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6419" name="Picture 59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" y="1584"/>
              <a:ext cx="2015" cy="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414" name="Object 60"/>
          <p:cNvGraphicFramePr>
            <a:graphicFrameLocks/>
          </p:cNvGraphicFramePr>
          <p:nvPr/>
        </p:nvGraphicFramePr>
        <p:xfrm>
          <a:off x="2957514" y="2525714"/>
          <a:ext cx="318928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hart" r:id="rId15" imgW="3590749" imgH="3590818" progId="MSGraph.Chart.8">
                  <p:embed followColorScheme="full"/>
                </p:oleObj>
              </mc:Choice>
              <mc:Fallback>
                <p:oleObj name="Chart" r:id="rId15" imgW="3590749" imgH="35908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2525714"/>
                        <a:ext cx="318928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Rectangle 61"/>
          <p:cNvSpPr>
            <a:spLocks noChangeArrowheads="1"/>
          </p:cNvSpPr>
          <p:nvPr/>
        </p:nvSpPr>
        <p:spPr bwMode="auto">
          <a:xfrm>
            <a:off x="2952750" y="2514600"/>
            <a:ext cx="3200400" cy="3200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16" name="Rectangle 63"/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6417" name="Object 62"/>
          <p:cNvGraphicFramePr>
            <a:graphicFrameLocks noChangeAspect="1"/>
          </p:cNvGraphicFramePr>
          <p:nvPr/>
        </p:nvGraphicFramePr>
        <p:xfrm>
          <a:off x="3352800" y="1695450"/>
          <a:ext cx="23764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7" imgW="1663700" imgH="419100" progId="Equation.3">
                  <p:embed/>
                </p:oleObj>
              </mc:Choice>
              <mc:Fallback>
                <p:oleObj name="Equation" r:id="rId17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95450"/>
                        <a:ext cx="23764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concludes when small changes in the parameter values no longer decrease the value of the objective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The network is said to have reached a local minimum in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296026" y="4800601"/>
          <a:ext cx="3762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Bitmap Image" r:id="rId3" imgW="3761905" imgH="980952" progId="Paint.Picture">
                  <p:embed/>
                </p:oleObj>
              </mc:Choice>
              <mc:Fallback>
                <p:oleObj name="Bitmap Image" r:id="rId3" imgW="3761905" imgH="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6" y="4800601"/>
                        <a:ext cx="3762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9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514601"/>
            <a:ext cx="3198812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507164" y="5626100"/>
            <a:ext cx="3500437" cy="8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80" name="Rectangle 6"/>
          <p:cNvSpPr>
            <a:spLocks noChangeArrowheads="1"/>
          </p:cNvSpPr>
          <p:nvPr/>
        </p:nvSpPr>
        <p:spPr bwMode="auto">
          <a:xfrm>
            <a:off x="6691313" y="2314576"/>
            <a:ext cx="1066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81" name="Text Box 7"/>
          <p:cNvSpPr txBox="1">
            <a:spLocks noChangeArrowheads="1"/>
          </p:cNvSpPr>
          <p:nvPr/>
        </p:nvSpPr>
        <p:spPr bwMode="auto">
          <a:xfrm>
            <a:off x="6656388" y="2200276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>
                <a:latin typeface="Arial Narrow" panose="020B0606020202030204" pitchFamily="34" charset="0"/>
              </a:rPr>
              <a:t>(    )</a:t>
            </a:r>
          </a:p>
        </p:txBody>
      </p:sp>
      <p:sp>
        <p:nvSpPr>
          <p:cNvPr id="19483" name="Rectangle 9"/>
          <p:cNvSpPr>
            <a:spLocks noChangeArrowheads="1"/>
          </p:cNvSpPr>
          <p:nvPr/>
        </p:nvSpPr>
        <p:spPr bwMode="auto">
          <a:xfrm>
            <a:off x="6934200" y="2133601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p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9485" name="Rectangle 11"/>
          <p:cNvSpPr>
            <a:spLocks noChangeArrowheads="1"/>
          </p:cNvSpPr>
          <p:nvPr/>
        </p:nvSpPr>
        <p:spPr bwMode="auto">
          <a:xfrm>
            <a:off x="6810375" y="2555876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1</a:t>
            </a:r>
            <a:r>
              <a:rPr lang="en-US" altLang="en-US" sz="2000" i="1">
                <a:latin typeface="Arial Narrow" panose="020B0606020202030204" pitchFamily="34" charset="0"/>
              </a:rPr>
              <a:t> - p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9486" name="Line 12"/>
          <p:cNvSpPr>
            <a:spLocks noChangeShapeType="1"/>
          </p:cNvSpPr>
          <p:nvPr/>
        </p:nvSpPr>
        <p:spPr bwMode="auto">
          <a:xfrm>
            <a:off x="6908800" y="2590801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Text Box 13"/>
          <p:cNvSpPr txBox="1">
            <a:spLocks noChangeArrowheads="1"/>
          </p:cNvSpPr>
          <p:nvPr/>
        </p:nvSpPr>
        <p:spPr bwMode="auto">
          <a:xfrm>
            <a:off x="6324600" y="2400301"/>
            <a:ext cx="46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log</a:t>
            </a:r>
          </a:p>
        </p:txBody>
      </p:sp>
      <p:sp>
        <p:nvSpPr>
          <p:cNvPr id="19488" name="Text Box 14"/>
          <p:cNvSpPr txBox="1">
            <a:spLocks noChangeArrowheads="1"/>
          </p:cNvSpPr>
          <p:nvPr/>
        </p:nvSpPr>
        <p:spPr bwMode="auto">
          <a:xfrm>
            <a:off x="7620000" y="2362201"/>
            <a:ext cx="274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01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02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03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9489" name="Text Box 15"/>
          <p:cNvSpPr txBox="1">
            <a:spLocks noChangeArrowheads="1"/>
          </p:cNvSpPr>
          <p:nvPr/>
        </p:nvSpPr>
        <p:spPr bwMode="auto">
          <a:xfrm>
            <a:off x="7391400" y="2400301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 =</a:t>
            </a:r>
          </a:p>
        </p:txBody>
      </p:sp>
      <p:sp>
        <p:nvSpPr>
          <p:cNvPr id="19463" name="Text Box 17"/>
          <p:cNvSpPr txBox="1">
            <a:spLocks noChangeArrowheads="1"/>
          </p:cNvSpPr>
          <p:nvPr/>
        </p:nvSpPr>
        <p:spPr bwMode="auto">
          <a:xfrm>
            <a:off x="3708400" y="5867400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Training Data</a:t>
            </a:r>
          </a:p>
        </p:txBody>
      </p:sp>
      <p:sp>
        <p:nvSpPr>
          <p:cNvPr id="19464" name="Text Box 18"/>
          <p:cNvSpPr txBox="1">
            <a:spLocks noChangeArrowheads="1"/>
          </p:cNvSpPr>
          <p:nvPr/>
        </p:nvSpPr>
        <p:spPr bwMode="auto">
          <a:xfrm>
            <a:off x="2514600" y="23622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5791200" y="56388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66" name="Rectangle 20"/>
          <p:cNvSpPr>
            <a:spLocks noChangeArrowheads="1"/>
          </p:cNvSpPr>
          <p:nvPr/>
        </p:nvSpPr>
        <p:spPr bwMode="auto">
          <a:xfrm>
            <a:off x="6397625" y="3048000"/>
            <a:ext cx="3228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9467" name="Rectangle 21"/>
          <p:cNvSpPr>
            <a:spLocks noChangeArrowheads="1"/>
          </p:cNvSpPr>
          <p:nvPr/>
        </p:nvSpPr>
        <p:spPr bwMode="auto">
          <a:xfrm>
            <a:off x="6391276" y="35052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6391276" y="39624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9469" name="Text Box 23"/>
          <p:cNvSpPr txBox="1">
            <a:spLocks noChangeArrowheads="1"/>
          </p:cNvSpPr>
          <p:nvPr/>
        </p:nvSpPr>
        <p:spPr bwMode="auto">
          <a:xfrm>
            <a:off x="6373814" y="571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19470" name="Text Box 24"/>
          <p:cNvSpPr txBox="1">
            <a:spLocks noChangeArrowheads="1"/>
          </p:cNvSpPr>
          <p:nvPr/>
        </p:nvSpPr>
        <p:spPr bwMode="auto">
          <a:xfrm>
            <a:off x="67818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19471" name="Text Box 25"/>
          <p:cNvSpPr txBox="1">
            <a:spLocks noChangeArrowheads="1"/>
          </p:cNvSpPr>
          <p:nvPr/>
        </p:nvSpPr>
        <p:spPr bwMode="auto">
          <a:xfrm>
            <a:off x="72580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20</a:t>
            </a:r>
          </a:p>
        </p:txBody>
      </p:sp>
      <p:sp>
        <p:nvSpPr>
          <p:cNvPr id="19472" name="Text Box 26"/>
          <p:cNvSpPr txBox="1">
            <a:spLocks noChangeArrowheads="1"/>
          </p:cNvSpPr>
          <p:nvPr/>
        </p:nvSpPr>
        <p:spPr bwMode="auto">
          <a:xfrm>
            <a:off x="7724775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30</a:t>
            </a:r>
          </a:p>
        </p:txBody>
      </p:sp>
      <p:sp>
        <p:nvSpPr>
          <p:cNvPr id="19473" name="Text Box 27"/>
          <p:cNvSpPr txBox="1">
            <a:spLocks noChangeArrowheads="1"/>
          </p:cNvSpPr>
          <p:nvPr/>
        </p:nvSpPr>
        <p:spPr bwMode="auto">
          <a:xfrm>
            <a:off x="81915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40</a:t>
            </a:r>
          </a:p>
        </p:txBody>
      </p:sp>
      <p:sp>
        <p:nvSpPr>
          <p:cNvPr id="19474" name="Text Box 28"/>
          <p:cNvSpPr txBox="1">
            <a:spLocks noChangeArrowheads="1"/>
          </p:cNvSpPr>
          <p:nvPr/>
        </p:nvSpPr>
        <p:spPr bwMode="auto">
          <a:xfrm>
            <a:off x="86677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19475" name="Text Box 29"/>
          <p:cNvSpPr txBox="1">
            <a:spLocks noChangeArrowheads="1"/>
          </p:cNvSpPr>
          <p:nvPr/>
        </p:nvSpPr>
        <p:spPr bwMode="auto">
          <a:xfrm>
            <a:off x="91249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60</a:t>
            </a:r>
          </a:p>
        </p:txBody>
      </p:sp>
      <p:sp>
        <p:nvSpPr>
          <p:cNvPr id="19476" name="Text Box 30"/>
          <p:cNvSpPr txBox="1">
            <a:spLocks noChangeArrowheads="1"/>
          </p:cNvSpPr>
          <p:nvPr/>
        </p:nvSpPr>
        <p:spPr bwMode="auto">
          <a:xfrm>
            <a:off x="95821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auto">
          <a:xfrm>
            <a:off x="6388101" y="4495800"/>
            <a:ext cx="259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Objective function (</a:t>
            </a:r>
            <a:r>
              <a:rPr lang="en-US" altLang="en-US" i="1">
                <a:latin typeface="Arial Narrow" panose="020B0606020202030204" pitchFamily="34" charset="0"/>
              </a:rPr>
              <a:t>w</a:t>
            </a:r>
            <a:r>
              <a:rPr lang="en-US" altLang="en-US">
                <a:latin typeface="Arial Narrow" panose="020B0606020202030204" pitchFamily="34" charset="0"/>
              </a:rPr>
              <a:t>)</a:t>
            </a:r>
          </a:p>
        </p:txBody>
      </p:sp>
      <p:graphicFrame>
        <p:nvGraphicFramePr>
          <p:cNvPr id="19478" name="Object 32"/>
          <p:cNvGraphicFramePr>
            <a:graphicFrameLocks/>
          </p:cNvGraphicFramePr>
          <p:nvPr/>
        </p:nvGraphicFramePr>
        <p:xfrm>
          <a:off x="2957514" y="2525714"/>
          <a:ext cx="318928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hart" r:id="rId6" imgW="3590749" imgH="3590818" progId="MSGraph.Chart.8">
                  <p:embed followColorScheme="full"/>
                </p:oleObj>
              </mc:Choice>
              <mc:Fallback>
                <p:oleObj name="Chart" r:id="rId6" imgW="3590749" imgH="35908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2525714"/>
                        <a:ext cx="318928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2952750" y="2514600"/>
            <a:ext cx="3200400" cy="3200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value for the objective function, when calculated on training data, need not imply a small value for the function on validation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Typically, improvement on the objective function is observed on both the training and the validation data over the first few iterations of the training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At convergence, however, the model is likely to be highly </a:t>
            </a:r>
            <a:r>
              <a:rPr lang="en-US" dirty="0" err="1" smtClean="0">
                <a:solidFill>
                  <a:srgbClr val="FFC000"/>
                </a:solidFill>
              </a:rPr>
              <a:t>overfit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the values of the objective function computed on training and validation data may be quite </a:t>
            </a:r>
            <a:r>
              <a:rPr lang="en-US" dirty="0" smtClean="0"/>
              <a:t>different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296026" y="4800601"/>
          <a:ext cx="3762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map Image" r:id="rId3" imgW="3761905" imgH="980952" progId="Paint.Picture">
                  <p:embed/>
                </p:oleObj>
              </mc:Choice>
              <mc:Fallback>
                <p:oleObj name="Bitmap Image" r:id="rId3" imgW="3761905" imgH="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6" y="4800601"/>
                        <a:ext cx="3762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514601"/>
            <a:ext cx="3198812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507164" y="5626100"/>
            <a:ext cx="3500437" cy="8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6324600" y="2133601"/>
            <a:ext cx="4038600" cy="936625"/>
            <a:chOff x="3024" y="1710"/>
            <a:chExt cx="2544" cy="590"/>
          </a:xfrm>
        </p:grpSpPr>
        <p:sp>
          <p:nvSpPr>
            <p:cNvPr id="21532" name="Rectangle 6"/>
            <p:cNvSpPr>
              <a:spLocks noChangeArrowheads="1"/>
            </p:cNvSpPr>
            <p:nvPr/>
          </p:nvSpPr>
          <p:spPr bwMode="auto">
            <a:xfrm>
              <a:off x="3255" y="1824"/>
              <a:ext cx="67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33" name="Text Box 7"/>
            <p:cNvSpPr txBox="1">
              <a:spLocks noChangeArrowheads="1"/>
            </p:cNvSpPr>
            <p:nvPr/>
          </p:nvSpPr>
          <p:spPr bwMode="auto">
            <a:xfrm>
              <a:off x="3233" y="1752"/>
              <a:ext cx="58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4000">
                  <a:latin typeface="Arial Narrow" panose="020B0606020202030204" pitchFamily="34" charset="0"/>
                </a:rPr>
                <a:t>(    )</a:t>
              </a:r>
            </a:p>
          </p:txBody>
        </p:sp>
        <p:sp>
          <p:nvSpPr>
            <p:cNvPr id="21535" name="Rectangle 9"/>
            <p:cNvSpPr>
              <a:spLocks noChangeArrowheads="1"/>
            </p:cNvSpPr>
            <p:nvPr/>
          </p:nvSpPr>
          <p:spPr bwMode="auto">
            <a:xfrm>
              <a:off x="3408" y="1710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 dirty="0">
                  <a:latin typeface="Arial Narrow" panose="020B0606020202030204" pitchFamily="34" charset="0"/>
                </a:rPr>
                <a:t>p</a:t>
              </a:r>
              <a:r>
                <a:rPr lang="en-US" altLang="en-US" sz="2000" dirty="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1537" name="Rectangle 11"/>
            <p:cNvSpPr>
              <a:spLocks noChangeArrowheads="1"/>
            </p:cNvSpPr>
            <p:nvPr/>
          </p:nvSpPr>
          <p:spPr bwMode="auto">
            <a:xfrm>
              <a:off x="3330" y="1976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1</a:t>
              </a:r>
              <a:r>
                <a:rPr lang="en-US" altLang="en-US" sz="2000" i="1">
                  <a:latin typeface="Arial Narrow" panose="020B0606020202030204" pitchFamily="34" charset="0"/>
                </a:rPr>
                <a:t> - p</a:t>
              </a:r>
              <a:r>
                <a:rPr lang="en-US" altLang="en-US" sz="20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1538" name="Line 12"/>
            <p:cNvSpPr>
              <a:spLocks noChangeShapeType="1"/>
            </p:cNvSpPr>
            <p:nvPr/>
          </p:nvSpPr>
          <p:spPr bwMode="auto">
            <a:xfrm>
              <a:off x="3392" y="199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Text Box 13"/>
            <p:cNvSpPr txBox="1">
              <a:spLocks noChangeArrowheads="1"/>
            </p:cNvSpPr>
            <p:nvPr/>
          </p:nvSpPr>
          <p:spPr bwMode="auto">
            <a:xfrm>
              <a:off x="3024" y="1878"/>
              <a:ext cx="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log</a:t>
              </a:r>
            </a:p>
          </p:txBody>
        </p:sp>
        <p:sp>
          <p:nvSpPr>
            <p:cNvPr id="21540" name="Text Box 14"/>
            <p:cNvSpPr txBox="1">
              <a:spLocks noChangeArrowheads="1"/>
            </p:cNvSpPr>
            <p:nvPr/>
          </p:nvSpPr>
          <p:spPr bwMode="auto">
            <a:xfrm>
              <a:off x="3840" y="1854"/>
              <a:ext cx="17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00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01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1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02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2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03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21541" name="Text Box 15"/>
            <p:cNvSpPr txBox="1">
              <a:spLocks noChangeArrowheads="1"/>
            </p:cNvSpPr>
            <p:nvPr/>
          </p:nvSpPr>
          <p:spPr bwMode="auto">
            <a:xfrm>
              <a:off x="3696" y="1878"/>
              <a:ext cx="2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 =</a:t>
              </a:r>
            </a:p>
          </p:txBody>
        </p:sp>
      </p:grp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3708400" y="5867400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Training Data</a:t>
            </a:r>
          </a:p>
        </p:txBody>
      </p:sp>
      <p:sp>
        <p:nvSpPr>
          <p:cNvPr id="21512" name="Text Box 18"/>
          <p:cNvSpPr txBox="1">
            <a:spLocks noChangeArrowheads="1"/>
          </p:cNvSpPr>
          <p:nvPr/>
        </p:nvSpPr>
        <p:spPr bwMode="auto">
          <a:xfrm>
            <a:off x="2514600" y="23622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1513" name="Text Box 19"/>
          <p:cNvSpPr txBox="1">
            <a:spLocks noChangeArrowheads="1"/>
          </p:cNvSpPr>
          <p:nvPr/>
        </p:nvSpPr>
        <p:spPr bwMode="auto">
          <a:xfrm>
            <a:off x="5791200" y="56388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1514" name="Rectangle 20"/>
          <p:cNvSpPr>
            <a:spLocks noChangeArrowheads="1"/>
          </p:cNvSpPr>
          <p:nvPr/>
        </p:nvSpPr>
        <p:spPr bwMode="auto">
          <a:xfrm>
            <a:off x="6397625" y="3048000"/>
            <a:ext cx="3228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6391276" y="35052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516" name="Rectangle 22"/>
          <p:cNvSpPr>
            <a:spLocks noChangeArrowheads="1"/>
          </p:cNvSpPr>
          <p:nvPr/>
        </p:nvSpPr>
        <p:spPr bwMode="auto">
          <a:xfrm>
            <a:off x="6391276" y="39624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6373814" y="571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67818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72580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20</a:t>
            </a:r>
          </a:p>
        </p:txBody>
      </p:sp>
      <p:sp>
        <p:nvSpPr>
          <p:cNvPr id="21520" name="Text Box 26"/>
          <p:cNvSpPr txBox="1">
            <a:spLocks noChangeArrowheads="1"/>
          </p:cNvSpPr>
          <p:nvPr/>
        </p:nvSpPr>
        <p:spPr bwMode="auto">
          <a:xfrm>
            <a:off x="7724775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30</a:t>
            </a:r>
          </a:p>
        </p:txBody>
      </p:sp>
      <p:sp>
        <p:nvSpPr>
          <p:cNvPr id="21521" name="Text Box 27"/>
          <p:cNvSpPr txBox="1">
            <a:spLocks noChangeArrowheads="1"/>
          </p:cNvSpPr>
          <p:nvPr/>
        </p:nvSpPr>
        <p:spPr bwMode="auto">
          <a:xfrm>
            <a:off x="81915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40</a:t>
            </a:r>
          </a:p>
        </p:txBody>
      </p:sp>
      <p:sp>
        <p:nvSpPr>
          <p:cNvPr id="21522" name="Text Box 28"/>
          <p:cNvSpPr txBox="1">
            <a:spLocks noChangeArrowheads="1"/>
          </p:cNvSpPr>
          <p:nvPr/>
        </p:nvSpPr>
        <p:spPr bwMode="auto">
          <a:xfrm>
            <a:off x="86677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21523" name="Text Box 29"/>
          <p:cNvSpPr txBox="1">
            <a:spLocks noChangeArrowheads="1"/>
          </p:cNvSpPr>
          <p:nvPr/>
        </p:nvSpPr>
        <p:spPr bwMode="auto">
          <a:xfrm>
            <a:off x="91249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60</a:t>
            </a: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95821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21525" name="Rectangle 31"/>
          <p:cNvSpPr>
            <a:spLocks noChangeArrowheads="1"/>
          </p:cNvSpPr>
          <p:nvPr/>
        </p:nvSpPr>
        <p:spPr bwMode="auto">
          <a:xfrm>
            <a:off x="6388101" y="4495800"/>
            <a:ext cx="259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Objective function (</a:t>
            </a:r>
            <a:r>
              <a:rPr lang="en-US" altLang="en-US" i="1">
                <a:latin typeface="Arial Narrow" panose="020B0606020202030204" pitchFamily="34" charset="0"/>
              </a:rPr>
              <a:t>w</a:t>
            </a:r>
            <a:r>
              <a:rPr lang="en-US" altLang="en-US">
                <a:latin typeface="Arial Narrow" panose="020B0606020202030204" pitchFamily="34" charset="0"/>
              </a:rPr>
              <a:t>)</a:t>
            </a:r>
          </a:p>
        </p:txBody>
      </p:sp>
      <p:graphicFrame>
        <p:nvGraphicFramePr>
          <p:cNvPr id="21526" name="Object 32"/>
          <p:cNvGraphicFramePr>
            <a:graphicFrameLocks/>
          </p:cNvGraphicFramePr>
          <p:nvPr/>
        </p:nvGraphicFramePr>
        <p:xfrm>
          <a:off x="2957514" y="2525714"/>
          <a:ext cx="318928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hart" r:id="rId6" imgW="3590749" imgH="3590818" progId="MSGraph.Chart.8">
                  <p:embed followColorScheme="full"/>
                </p:oleObj>
              </mc:Choice>
              <mc:Fallback>
                <p:oleObj name="Chart" r:id="rId6" imgW="3590749" imgH="35908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2525714"/>
                        <a:ext cx="318928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33"/>
          <p:cNvSpPr>
            <a:spLocks noChangeArrowheads="1"/>
          </p:cNvSpPr>
          <p:nvPr/>
        </p:nvSpPr>
        <p:spPr bwMode="auto">
          <a:xfrm>
            <a:off x="2952750" y="2514600"/>
            <a:ext cx="3200400" cy="3200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28" name="Line 34"/>
          <p:cNvSpPr>
            <a:spLocks noChangeShapeType="1"/>
          </p:cNvSpPr>
          <p:nvPr/>
        </p:nvSpPr>
        <p:spPr bwMode="auto">
          <a:xfrm flipH="1">
            <a:off x="9107489" y="4743450"/>
            <a:ext cx="122237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35"/>
          <p:cNvSpPr>
            <a:spLocks noChangeShapeType="1"/>
          </p:cNvSpPr>
          <p:nvPr/>
        </p:nvSpPr>
        <p:spPr bwMode="auto">
          <a:xfrm flipH="1">
            <a:off x="9015414" y="5224463"/>
            <a:ext cx="147637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36"/>
          <p:cNvSpPr txBox="1">
            <a:spLocks noChangeArrowheads="1"/>
          </p:cNvSpPr>
          <p:nvPr/>
        </p:nvSpPr>
        <p:spPr bwMode="auto">
          <a:xfrm>
            <a:off x="9132889" y="4498975"/>
            <a:ext cx="100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Validation</a:t>
            </a:r>
          </a:p>
        </p:txBody>
      </p:sp>
      <p:sp>
        <p:nvSpPr>
          <p:cNvPr id="21531" name="Text Box 37"/>
          <p:cNvSpPr txBox="1">
            <a:spLocks noChangeArrowheads="1"/>
          </p:cNvSpPr>
          <p:nvPr/>
        </p:nvSpPr>
        <p:spPr bwMode="auto">
          <a:xfrm>
            <a:off x="9013826" y="5040313"/>
            <a:ext cx="100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52" y="1532238"/>
            <a:ext cx="9800750" cy="4644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Computers will overtake humans with AI at some [point] within the next 100 years. When that happens, we need to make sure the computers have goals aligned with ours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Stephen Hawking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prevent overfitting, </a:t>
            </a:r>
            <a:r>
              <a:rPr lang="en-US" dirty="0"/>
              <a:t>the overall average profit, computed on validation data, is </a:t>
            </a:r>
            <a:r>
              <a:rPr lang="en-US" dirty="0" smtClean="0"/>
              <a:t>examined</a:t>
            </a:r>
            <a:endParaRPr lang="en-US" dirty="0"/>
          </a:p>
          <a:p>
            <a:r>
              <a:rPr lang="en-US" dirty="0"/>
              <a:t>The final parameter estimates for the model are taken from the training iteration with the </a:t>
            </a:r>
            <a:r>
              <a:rPr lang="en-US" i="1" dirty="0"/>
              <a:t>maximum validation </a:t>
            </a:r>
            <a:r>
              <a:rPr lang="en-US" i="1" dirty="0" smtClean="0"/>
              <a:t>profit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514601"/>
            <a:ext cx="3198813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3"/>
          <p:cNvGraphicFramePr>
            <a:graphicFrameLocks/>
          </p:cNvGraphicFramePr>
          <p:nvPr/>
        </p:nvGraphicFramePr>
        <p:xfrm>
          <a:off x="2957514" y="2525714"/>
          <a:ext cx="3189287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Chart" r:id="rId4" imgW="3590749" imgH="3590818" progId="MSGraph.Chart.8">
                  <p:embed followColorScheme="full"/>
                </p:oleObj>
              </mc:Choice>
              <mc:Fallback>
                <p:oleObj name="Chart" r:id="rId4" imgW="3590749" imgH="35908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4" y="2525714"/>
                        <a:ext cx="3189287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305550" y="4819650"/>
          <a:ext cx="3752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Bitmap Image" r:id="rId6" imgW="3753374" imgH="971686" progId="Paint.Picture">
                  <p:embed/>
                </p:oleObj>
              </mc:Choice>
              <mc:Fallback>
                <p:oleObj name="Bitmap Image" r:id="rId6" imgW="3753374" imgH="971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819650"/>
                        <a:ext cx="37528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6324600" y="2133601"/>
            <a:ext cx="4038600" cy="936625"/>
            <a:chOff x="3024" y="1710"/>
            <a:chExt cx="2544" cy="590"/>
          </a:xfrm>
        </p:grpSpPr>
        <p:sp>
          <p:nvSpPr>
            <p:cNvPr id="23577" name="Rectangle 6"/>
            <p:cNvSpPr>
              <a:spLocks noChangeArrowheads="1"/>
            </p:cNvSpPr>
            <p:nvPr/>
          </p:nvSpPr>
          <p:spPr bwMode="auto">
            <a:xfrm>
              <a:off x="3255" y="1824"/>
              <a:ext cx="67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578" name="Text Box 7"/>
            <p:cNvSpPr txBox="1">
              <a:spLocks noChangeArrowheads="1"/>
            </p:cNvSpPr>
            <p:nvPr/>
          </p:nvSpPr>
          <p:spPr bwMode="auto">
            <a:xfrm>
              <a:off x="3233" y="1752"/>
              <a:ext cx="58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4000">
                  <a:latin typeface="Arial Narrow" panose="020B0606020202030204" pitchFamily="34" charset="0"/>
                </a:rPr>
                <a:t>(    )</a:t>
              </a:r>
            </a:p>
          </p:txBody>
        </p:sp>
        <p:sp>
          <p:nvSpPr>
            <p:cNvPr id="23580" name="Rectangle 9"/>
            <p:cNvSpPr>
              <a:spLocks noChangeArrowheads="1"/>
            </p:cNvSpPr>
            <p:nvPr/>
          </p:nvSpPr>
          <p:spPr bwMode="auto">
            <a:xfrm>
              <a:off x="3408" y="1710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latin typeface="Arial Narrow" panose="020B0606020202030204" pitchFamily="34" charset="0"/>
                </a:rPr>
                <a:t>p</a:t>
              </a:r>
              <a:r>
                <a:rPr lang="en-US" altLang="en-US" sz="20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3582" name="Rectangle 11"/>
            <p:cNvSpPr>
              <a:spLocks noChangeArrowheads="1"/>
            </p:cNvSpPr>
            <p:nvPr/>
          </p:nvSpPr>
          <p:spPr bwMode="auto">
            <a:xfrm>
              <a:off x="3330" y="1976"/>
              <a:ext cx="4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1</a:t>
              </a:r>
              <a:r>
                <a:rPr lang="en-US" altLang="en-US" sz="2000" i="1">
                  <a:latin typeface="Arial Narrow" panose="020B0606020202030204" pitchFamily="34" charset="0"/>
                </a:rPr>
                <a:t> - p</a:t>
              </a:r>
              <a:r>
                <a:rPr lang="en-US" altLang="en-US" sz="20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3583" name="Line 12"/>
            <p:cNvSpPr>
              <a:spLocks noChangeShapeType="1"/>
            </p:cNvSpPr>
            <p:nvPr/>
          </p:nvSpPr>
          <p:spPr bwMode="auto">
            <a:xfrm>
              <a:off x="3392" y="199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Text Box 13"/>
            <p:cNvSpPr txBox="1">
              <a:spLocks noChangeArrowheads="1"/>
            </p:cNvSpPr>
            <p:nvPr/>
          </p:nvSpPr>
          <p:spPr bwMode="auto">
            <a:xfrm>
              <a:off x="3024" y="1878"/>
              <a:ext cx="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log</a:t>
              </a:r>
            </a:p>
          </p:txBody>
        </p:sp>
        <p:sp>
          <p:nvSpPr>
            <p:cNvPr id="23585" name="Text Box 14"/>
            <p:cNvSpPr txBox="1">
              <a:spLocks noChangeArrowheads="1"/>
            </p:cNvSpPr>
            <p:nvPr/>
          </p:nvSpPr>
          <p:spPr bwMode="auto">
            <a:xfrm>
              <a:off x="3840" y="1854"/>
              <a:ext cx="17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00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01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1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02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2 </a:t>
              </a:r>
              <a:r>
                <a:rPr lang="en-US" altLang="en-US" sz="2000">
                  <a:latin typeface="Arial Narrow" panose="020B0606020202030204" pitchFamily="34" charset="0"/>
                </a:rPr>
                <a:t>+ </a:t>
              </a:r>
              <a:r>
                <a:rPr lang="en-US" altLang="en-US" sz="2000" i="1">
                  <a:latin typeface="Arial Narrow" panose="020B0606020202030204" pitchFamily="34" charset="0"/>
                </a:rPr>
                <a:t>w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03</a:t>
              </a:r>
              <a:r>
                <a:rPr lang="en-US" altLang="en-US" sz="2000" i="1">
                  <a:latin typeface="Arial Narrow" panose="020B0606020202030204" pitchFamily="34" charset="0"/>
                </a:rPr>
                <a:t>H</a:t>
              </a:r>
              <a:r>
                <a:rPr lang="en-US" altLang="en-US" sz="2000" baseline="-2500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23586" name="Text Box 15"/>
            <p:cNvSpPr txBox="1">
              <a:spLocks noChangeArrowheads="1"/>
            </p:cNvSpPr>
            <p:nvPr/>
          </p:nvSpPr>
          <p:spPr bwMode="auto">
            <a:xfrm>
              <a:off x="3696" y="1878"/>
              <a:ext cx="2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400"/>
                </a:spcAft>
                <a:buClr>
                  <a:srgbClr val="FFCC00"/>
                </a:buClr>
                <a:buSzPct val="60000"/>
                <a:buFont typeface="Monotype Sorts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tx2"/>
                </a:buClr>
                <a:buSzPct val="70000"/>
                <a:buFont typeface="Monotype Sort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spcAft>
                  <a:spcPts val="400"/>
                </a:spcAft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400"/>
                </a:spcAft>
                <a:buClr>
                  <a:schemeClr val="tx1"/>
                </a:buCl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 =</a:t>
              </a:r>
            </a:p>
          </p:txBody>
        </p:sp>
      </p:grp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3708400" y="5867400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Training Data</a:t>
            </a:r>
          </a:p>
        </p:txBody>
      </p:sp>
      <p:sp>
        <p:nvSpPr>
          <p:cNvPr id="23560" name="Text Box 18"/>
          <p:cNvSpPr txBox="1">
            <a:spLocks noChangeArrowheads="1"/>
          </p:cNvSpPr>
          <p:nvPr/>
        </p:nvSpPr>
        <p:spPr bwMode="auto">
          <a:xfrm>
            <a:off x="2514600" y="23622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3561" name="Text Box 19"/>
          <p:cNvSpPr txBox="1">
            <a:spLocks noChangeArrowheads="1"/>
          </p:cNvSpPr>
          <p:nvPr/>
        </p:nvSpPr>
        <p:spPr bwMode="auto">
          <a:xfrm>
            <a:off x="5791200" y="563880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6397625" y="3048000"/>
            <a:ext cx="3228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12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3563" name="Rectangle 21"/>
          <p:cNvSpPr>
            <a:spLocks noChangeArrowheads="1"/>
          </p:cNvSpPr>
          <p:nvPr/>
        </p:nvSpPr>
        <p:spPr bwMode="auto">
          <a:xfrm>
            <a:off x="6391276" y="35052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22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3564" name="Rectangle 22"/>
          <p:cNvSpPr>
            <a:spLocks noChangeArrowheads="1"/>
          </p:cNvSpPr>
          <p:nvPr/>
        </p:nvSpPr>
        <p:spPr bwMode="auto">
          <a:xfrm>
            <a:off x="6391276" y="3962400"/>
            <a:ext cx="3238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tanh</a:t>
            </a:r>
            <a:r>
              <a:rPr lang="en-US" altLang="en-US" sz="2000" baseline="30000">
                <a:latin typeface="Arial Narrow" panose="020B0606020202030204" pitchFamily="34" charset="0"/>
              </a:rPr>
              <a:t>-1</a:t>
            </a:r>
            <a:r>
              <a:rPr lang="en-US" altLang="en-US" sz="2000">
                <a:latin typeface="Arial Narrow" panose="020B0606020202030204" pitchFamily="34" charset="0"/>
              </a:rPr>
              <a:t>( </a:t>
            </a:r>
            <a:r>
              <a:rPr lang="en-US" altLang="en-US" sz="2000" i="1">
                <a:latin typeface="Arial Narrow" panose="020B0606020202030204" pitchFamily="34" charset="0"/>
              </a:rPr>
              <a:t>H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) =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30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31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+ </a:t>
            </a:r>
            <a:r>
              <a:rPr lang="en-US" altLang="en-US" sz="2000" i="1">
                <a:latin typeface="Arial Narrow" panose="020B0606020202030204" pitchFamily="34" charset="0"/>
              </a:rPr>
              <a:t>w</a:t>
            </a:r>
            <a:r>
              <a:rPr lang="en-US" altLang="en-US" sz="2000" baseline="-25000">
                <a:latin typeface="Arial Narrow" panose="020B0606020202030204" pitchFamily="34" charset="0"/>
              </a:rPr>
              <a:t>32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3565" name="Text Box 23"/>
          <p:cNvSpPr txBox="1">
            <a:spLocks noChangeArrowheads="1"/>
          </p:cNvSpPr>
          <p:nvPr/>
        </p:nvSpPr>
        <p:spPr bwMode="auto">
          <a:xfrm>
            <a:off x="6373814" y="571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23566" name="Text Box 24"/>
          <p:cNvSpPr txBox="1">
            <a:spLocks noChangeArrowheads="1"/>
          </p:cNvSpPr>
          <p:nvPr/>
        </p:nvSpPr>
        <p:spPr bwMode="auto">
          <a:xfrm>
            <a:off x="67818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72580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20</a:t>
            </a:r>
          </a:p>
        </p:txBody>
      </p:sp>
      <p:sp>
        <p:nvSpPr>
          <p:cNvPr id="23568" name="Text Box 26"/>
          <p:cNvSpPr txBox="1">
            <a:spLocks noChangeArrowheads="1"/>
          </p:cNvSpPr>
          <p:nvPr/>
        </p:nvSpPr>
        <p:spPr bwMode="auto">
          <a:xfrm>
            <a:off x="7724775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30</a:t>
            </a:r>
          </a:p>
        </p:txBody>
      </p:sp>
      <p:sp>
        <p:nvSpPr>
          <p:cNvPr id="23569" name="Text Box 27"/>
          <p:cNvSpPr txBox="1">
            <a:spLocks noChangeArrowheads="1"/>
          </p:cNvSpPr>
          <p:nvPr/>
        </p:nvSpPr>
        <p:spPr bwMode="auto">
          <a:xfrm>
            <a:off x="819150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40</a:t>
            </a: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86677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23571" name="Text Box 29"/>
          <p:cNvSpPr txBox="1">
            <a:spLocks noChangeArrowheads="1"/>
          </p:cNvSpPr>
          <p:nvPr/>
        </p:nvSpPr>
        <p:spPr bwMode="auto">
          <a:xfrm>
            <a:off x="91249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60</a:t>
            </a:r>
          </a:p>
        </p:txBody>
      </p:sp>
      <p:sp>
        <p:nvSpPr>
          <p:cNvPr id="23572" name="Text Box 30"/>
          <p:cNvSpPr txBox="1">
            <a:spLocks noChangeArrowheads="1"/>
          </p:cNvSpPr>
          <p:nvPr/>
        </p:nvSpPr>
        <p:spPr bwMode="auto">
          <a:xfrm>
            <a:off x="9582150" y="5715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23573" name="Rectangle 31"/>
          <p:cNvSpPr>
            <a:spLocks noChangeArrowheads="1"/>
          </p:cNvSpPr>
          <p:nvPr/>
        </p:nvSpPr>
        <p:spPr bwMode="auto">
          <a:xfrm>
            <a:off x="6397625" y="4467225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Profit</a:t>
            </a:r>
          </a:p>
        </p:txBody>
      </p:sp>
      <p:sp>
        <p:nvSpPr>
          <p:cNvPr id="23574" name="Rectangle 32"/>
          <p:cNvSpPr>
            <a:spLocks noChangeArrowheads="1"/>
          </p:cNvSpPr>
          <p:nvPr/>
        </p:nvSpPr>
        <p:spPr bwMode="auto">
          <a:xfrm>
            <a:off x="2952750" y="2514600"/>
            <a:ext cx="3200400" cy="3200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5" name="Rectangle 33"/>
          <p:cNvSpPr>
            <a:spLocks noChangeArrowheads="1"/>
          </p:cNvSpPr>
          <p:nvPr/>
        </p:nvSpPr>
        <p:spPr bwMode="auto">
          <a:xfrm>
            <a:off x="6507164" y="5626100"/>
            <a:ext cx="3500437" cy="8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68961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Can be trained to address very complex problems</a:t>
            </a:r>
          </a:p>
          <a:p>
            <a:r>
              <a:rPr lang="en-US" dirty="0" smtClean="0"/>
              <a:t>Can handle non-linear and non-normal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Neural networks are “black boxes”</a:t>
            </a:r>
          </a:p>
          <a:p>
            <a:r>
              <a:rPr lang="en-US" dirty="0" smtClean="0"/>
              <a:t>Training can be slow</a:t>
            </a:r>
          </a:p>
          <a:p>
            <a:r>
              <a:rPr lang="en-US" dirty="0" smtClean="0"/>
              <a:t>May require very large training data 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to mind when you think about AI?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D:\Users\rrt0042\AppData\Local\Temp\SNAGHTML444f4f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18" y="1727743"/>
            <a:ext cx="8226666" cy="44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Neural Networks </a:t>
            </a:r>
            <a:r>
              <a:rPr lang="en-US" dirty="0" smtClean="0"/>
              <a:t>are a mysterious and powerful modeling technique</a:t>
            </a:r>
          </a:p>
          <a:p>
            <a:r>
              <a:rPr lang="en-US" dirty="0" smtClean="0"/>
              <a:t>They have a long history but we still have much to learn about their design and application</a:t>
            </a:r>
          </a:p>
          <a:p>
            <a:pPr lvl="1"/>
            <a:r>
              <a:rPr lang="en-US" dirty="0" smtClean="0"/>
              <a:t>Origins in </a:t>
            </a:r>
            <a:r>
              <a:rPr lang="en-US" smtClean="0"/>
              <a:t>the 1950’s </a:t>
            </a:r>
            <a:r>
              <a:rPr lang="en-US" dirty="0" smtClean="0"/>
              <a:t>at the dawn of machine learning (</a:t>
            </a:r>
            <a:r>
              <a:rPr lang="en-US" dirty="0" smtClean="0">
                <a:solidFill>
                  <a:srgbClr val="FFC000"/>
                </a:solidFill>
              </a:rPr>
              <a:t>perceptron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Fell out of favor due to inability to predict complex situations</a:t>
            </a:r>
          </a:p>
          <a:p>
            <a:pPr lvl="1"/>
            <a:r>
              <a:rPr lang="en-US" dirty="0" smtClean="0"/>
              <a:t>Reborn in 1980’s after </a:t>
            </a:r>
            <a:r>
              <a:rPr lang="en-US" dirty="0" err="1" smtClean="0"/>
              <a:t>perceptrons</a:t>
            </a:r>
            <a:r>
              <a:rPr lang="en-US" dirty="0" smtClean="0"/>
              <a:t> were linked together for predictions</a:t>
            </a:r>
          </a:p>
          <a:p>
            <a:pPr lvl="1"/>
            <a:r>
              <a:rPr lang="en-US" dirty="0" smtClean="0"/>
              <a:t>Fell out of favor again due to a limited number of experts who could make them work</a:t>
            </a:r>
          </a:p>
          <a:p>
            <a:pPr lvl="1"/>
            <a:r>
              <a:rPr lang="en-US" dirty="0" smtClean="0"/>
              <a:t>Reborn again in 2010’s with improved understanding and increased computing power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85348" y="5120640"/>
                <a:ext cx="354840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48" y="5120640"/>
                <a:ext cx="3548407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learn by example</a:t>
            </a:r>
          </a:p>
          <a:p>
            <a:pPr lvl="1"/>
            <a:r>
              <a:rPr lang="en-US" dirty="0"/>
              <a:t>Model “learns” the structure of the data from a representative sample</a:t>
            </a:r>
          </a:p>
          <a:p>
            <a:pPr lvl="1"/>
            <a:r>
              <a:rPr lang="en-US" dirty="0"/>
              <a:t>The user needs to have some </a:t>
            </a:r>
          </a:p>
          <a:p>
            <a:pPr lvl="2"/>
            <a:r>
              <a:rPr lang="en-US" dirty="0"/>
              <a:t>Heuristic knowledge of how to select/prepare data</a:t>
            </a:r>
          </a:p>
          <a:p>
            <a:pPr lvl="2"/>
            <a:r>
              <a:rPr lang="en-US" dirty="0"/>
              <a:t>How to select an appropriate neural network</a:t>
            </a:r>
          </a:p>
          <a:p>
            <a:pPr lvl="2"/>
            <a:r>
              <a:rPr lang="en-US" dirty="0"/>
              <a:t>How to interpret the results</a:t>
            </a:r>
          </a:p>
          <a:p>
            <a:pPr lvl="1"/>
            <a:r>
              <a:rPr lang="en-US" dirty="0"/>
              <a:t>But, user knowledge for successfully building neural networks is lower than it might be for other techniques</a:t>
            </a:r>
          </a:p>
          <a:p>
            <a:r>
              <a:rPr lang="en-US" dirty="0"/>
              <a:t>Uses a series of weights and </a:t>
            </a:r>
            <a:r>
              <a:rPr lang="en-US" dirty="0">
                <a:solidFill>
                  <a:srgbClr val="FFC000"/>
                </a:solidFill>
              </a:rPr>
              <a:t>hidden neurons </a:t>
            </a:r>
            <a:r>
              <a:rPr lang="en-US" dirty="0"/>
              <a:t>to detect complex relationships</a:t>
            </a:r>
          </a:p>
          <a:p>
            <a:r>
              <a:rPr lang="en-US" dirty="0"/>
              <a:t>Can perform well in the presence of complicated, noisy, and/or imprecise data</a:t>
            </a:r>
          </a:p>
          <a:p>
            <a:r>
              <a:rPr lang="en-US" dirty="0"/>
              <a:t>Appropriate for – classification, regression, time series analysis and 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C000"/>
                </a:solidFill>
              </a:rPr>
              <a:t>Artificial</a:t>
            </a:r>
            <a:r>
              <a:rPr lang="en-US" dirty="0" smtClean="0"/>
              <a:t>” indicates that neural networks are a (poor) approximation of real, biological neural networks</a:t>
            </a:r>
          </a:p>
          <a:p>
            <a:r>
              <a:rPr lang="en-US" dirty="0" smtClean="0"/>
              <a:t>Neural </a:t>
            </a:r>
            <a:r>
              <a:rPr lang="en-US" dirty="0"/>
              <a:t>networks are useful for data mining and decision-support </a:t>
            </a:r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/>
              <a:t>People are good at generalizing from </a:t>
            </a:r>
            <a:r>
              <a:rPr lang="en-US" dirty="0" smtClean="0"/>
              <a:t>experience</a:t>
            </a:r>
            <a:endParaRPr lang="en-US" dirty="0"/>
          </a:p>
          <a:p>
            <a:pPr lvl="1"/>
            <a:r>
              <a:rPr lang="en-US" dirty="0"/>
              <a:t>Computers excel at following explicit instructions over and </a:t>
            </a:r>
            <a:r>
              <a:rPr lang="en-US" dirty="0" smtClean="0"/>
              <a:t>over</a:t>
            </a:r>
            <a:endParaRPr lang="en-US" dirty="0"/>
          </a:p>
          <a:p>
            <a:r>
              <a:rPr lang="en-US" dirty="0"/>
              <a:t>Neural networks bridge this gap by modeling, on a computer, the neural behavior of human </a:t>
            </a:r>
            <a:r>
              <a:rPr lang="en-US" dirty="0" smtClean="0"/>
              <a:t>brains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Perceptron:  A Mathematical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5792" y="1899918"/>
                <a:ext cx="405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1899918"/>
                <a:ext cx="4056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925" r="-298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5792" y="2785942"/>
                <a:ext cx="412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2785942"/>
                <a:ext cx="4128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706" r="-294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5791" y="3671966"/>
                <a:ext cx="412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1" y="3671966"/>
                <a:ext cx="4128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706" r="-294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50920" y="2269250"/>
            <a:ext cx="1402716" cy="1402716"/>
            <a:chOff x="2667000" y="2762012"/>
            <a:chExt cx="1402716" cy="1402716"/>
          </a:xfrm>
          <a:solidFill>
            <a:schemeClr val="accent1"/>
          </a:solidFill>
        </p:grpSpPr>
        <p:sp>
          <p:nvSpPr>
            <p:cNvPr id="8" name="Oval 7"/>
            <p:cNvSpPr/>
            <p:nvPr/>
          </p:nvSpPr>
          <p:spPr>
            <a:xfrm>
              <a:off x="2667000" y="2762012"/>
              <a:ext cx="1402716" cy="1402716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01340" y="3016196"/>
                  <a:ext cx="826380" cy="894347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40" y="3016196"/>
                  <a:ext cx="826380" cy="8943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953077" y="2269249"/>
            <a:ext cx="1402716" cy="1402716"/>
          </a:xfrm>
          <a:prstGeom prst="rect">
            <a:avLst/>
          </a:prstGeom>
          <a:solidFill>
            <a:srgbClr val="00853E"/>
          </a:solidFill>
          <a:ln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55234" y="278594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234" y="2785941"/>
                <a:ext cx="27841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2551479" y="2084584"/>
            <a:ext cx="1077406" cy="592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2"/>
          </p:cNvCxnSpPr>
          <p:nvPr/>
        </p:nvCxnSpPr>
        <p:spPr>
          <a:xfrm>
            <a:off x="2558597" y="2970608"/>
            <a:ext cx="9923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 flipV="1">
            <a:off x="2558596" y="3193850"/>
            <a:ext cx="1070289" cy="662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1" idx="1"/>
          </p:cNvCxnSpPr>
          <p:nvPr/>
        </p:nvCxnSpPr>
        <p:spPr>
          <a:xfrm flipV="1">
            <a:off x="4953636" y="2970607"/>
            <a:ext cx="9994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7355793" y="2970607"/>
            <a:ext cx="9994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52395" y="455799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0921" y="4557990"/>
            <a:ext cx="140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1917" y="4557988"/>
            <a:ext cx="123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61921" y="4557988"/>
            <a:ext cx="106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01096" y="2462775"/>
                <a:ext cx="113858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5400" dirty="0" smtClean="0"/>
                  <a:t>(.)</a:t>
                </a:r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96" y="2462775"/>
                <a:ext cx="1138581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27206" r="-35829" b="-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71243" y="1925874"/>
                <a:ext cx="437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43" y="1925874"/>
                <a:ext cx="4378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944" r="-277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71243" y="2707955"/>
                <a:ext cx="4449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43" y="2707955"/>
                <a:ext cx="44499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849" r="-274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71243" y="3579633"/>
                <a:ext cx="444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43" y="3579633"/>
                <a:ext cx="4449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849" r="-274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22152" y="5135918"/>
                <a:ext cx="6046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52" y="5135918"/>
                <a:ext cx="604614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551479" y="5998805"/>
            <a:ext cx="588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equivalent to Logistic Regression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Isn’t New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typical form of the model is, in fact, a natural extension of a regression model:</a:t>
            </a:r>
          </a:p>
          <a:p>
            <a:pPr lvl="1"/>
            <a:r>
              <a:rPr lang="en-US" dirty="0"/>
              <a:t>A generalized linear model on a set of derived inputs</a:t>
            </a:r>
          </a:p>
          <a:p>
            <a:pPr lvl="1"/>
            <a:r>
              <a:rPr lang="en-US" dirty="0"/>
              <a:t>These derived inputs are themselves a generalized linear model on the original </a:t>
            </a:r>
            <a:r>
              <a:rPr lang="en-US" dirty="0" smtClean="0"/>
              <a:t>outputs </a:t>
            </a:r>
            <a:endParaRPr lang="en-US" dirty="0"/>
          </a:p>
          <a:p>
            <a:r>
              <a:rPr lang="en-US" dirty="0"/>
              <a:t>The usual </a:t>
            </a:r>
            <a:r>
              <a:rPr lang="en-US" dirty="0" smtClean="0">
                <a:solidFill>
                  <a:srgbClr val="FFC000"/>
                </a:solidFill>
              </a:rPr>
              <a:t>link/activation function </a:t>
            </a:r>
            <a:r>
              <a:rPr lang="en-US" dirty="0"/>
              <a:t>for the derived input’s model is </a:t>
            </a:r>
            <a:r>
              <a:rPr lang="en-US" dirty="0">
                <a:solidFill>
                  <a:srgbClr val="FFC000"/>
                </a:solidFill>
              </a:rPr>
              <a:t>inverse hyperbolic tangent</a:t>
            </a:r>
            <a:r>
              <a:rPr lang="en-US" dirty="0"/>
              <a:t>, a shift and rescaling of the logit function</a:t>
            </a:r>
          </a:p>
          <a:p>
            <a:r>
              <a:rPr lang="en-US" dirty="0"/>
              <a:t>Ability to approximate virtually any continuous association between the inputs and the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You </a:t>
            </a:r>
            <a:r>
              <a:rPr lang="en-US" dirty="0"/>
              <a:t>simply need to specify the correct number of derived inputs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Layer, Hidden Layer, Output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Multi-layer perceptron models </a:t>
            </a:r>
            <a:r>
              <a:rPr lang="en-US" dirty="0"/>
              <a:t>were originally inspired by neurophysiology and the  interconnections between neurons.  The basic model form arranges neurons in layers.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input layer </a:t>
            </a:r>
            <a:r>
              <a:rPr lang="en-US" dirty="0"/>
              <a:t>connects to a layer of neurons called a </a:t>
            </a:r>
            <a:r>
              <a:rPr lang="en-US" dirty="0">
                <a:solidFill>
                  <a:srgbClr val="FFC000"/>
                </a:solidFill>
              </a:rPr>
              <a:t>hidden layer</a:t>
            </a:r>
            <a:r>
              <a:rPr lang="en-US" dirty="0"/>
              <a:t>, which, in turn, connects to a final layer called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output layer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structure of a multi-layer perceptron lends itself to a graphical representation called a </a:t>
            </a:r>
            <a:r>
              <a:rPr lang="en-US" dirty="0">
                <a:solidFill>
                  <a:srgbClr val="FFC000"/>
                </a:solidFill>
              </a:rPr>
              <a:t>network diagram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5" descr="Neural_Net_Biol_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60" y="1691322"/>
            <a:ext cx="3162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8066723" y="5415597"/>
            <a:ext cx="365125" cy="365125"/>
          </a:xfrm>
          <a:prstGeom prst="rect">
            <a:avLst/>
          </a:prstGeom>
          <a:solidFill>
            <a:srgbClr val="00854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bg2"/>
                </a:solidFill>
                <a:latin typeface="Arial Narrow" panose="020B0606020202030204" pitchFamily="34" charset="0"/>
              </a:rPr>
              <a:t>H</a:t>
            </a:r>
            <a:r>
              <a:rPr lang="en-US" altLang="en-US" sz="2000" b="1" baseline="-25000" dirty="0">
                <a:solidFill>
                  <a:schemeClr val="bg2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8066723" y="4942522"/>
            <a:ext cx="365125" cy="365125"/>
          </a:xfrm>
          <a:prstGeom prst="rect">
            <a:avLst/>
          </a:prstGeom>
          <a:solidFill>
            <a:srgbClr val="00854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H</a:t>
            </a:r>
            <a:r>
              <a:rPr lang="en-US" altLang="en-US" sz="2000" b="1" baseline="-25000">
                <a:solidFill>
                  <a:schemeClr val="bg2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8050848" y="5933122"/>
            <a:ext cx="365125" cy="365125"/>
          </a:xfrm>
          <a:prstGeom prst="rect">
            <a:avLst/>
          </a:prstGeom>
          <a:solidFill>
            <a:srgbClr val="00854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H</a:t>
            </a:r>
            <a:r>
              <a:rPr lang="en-US" altLang="en-US" sz="2000" b="1" baseline="-25000">
                <a:solidFill>
                  <a:schemeClr val="bg2"/>
                </a:solidFill>
                <a:latin typeface="Arial Narrow" panose="020B0606020202030204" pitchFamily="34" charset="0"/>
              </a:rPr>
              <a:t>3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8403273" y="5079047"/>
            <a:ext cx="790575" cy="1057275"/>
            <a:chOff x="4206" y="3024"/>
            <a:chExt cx="498" cy="666"/>
          </a:xfrm>
        </p:grpSpPr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4224" y="3024"/>
              <a:ext cx="480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224" y="3360"/>
              <a:ext cx="4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V="1">
              <a:off x="4206" y="3360"/>
              <a:ext cx="498" cy="3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355523" y="5155247"/>
            <a:ext cx="695325" cy="990600"/>
            <a:chOff x="3546" y="3072"/>
            <a:chExt cx="438" cy="624"/>
          </a:xfrm>
        </p:grpSpPr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3552" y="3216"/>
              <a:ext cx="43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3549" y="3534"/>
              <a:ext cx="435" cy="1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 flipV="1">
              <a:off x="3552" y="3072"/>
              <a:ext cx="43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3552" y="3216"/>
              <a:ext cx="432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 flipV="1">
              <a:off x="3546" y="3072"/>
              <a:ext cx="438" cy="4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 flipV="1">
              <a:off x="3552" y="3360"/>
              <a:ext cx="432" cy="1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6999923" y="5172710"/>
            <a:ext cx="365125" cy="365125"/>
          </a:xfrm>
          <a:prstGeom prst="rect">
            <a:avLst/>
          </a:prstGeom>
          <a:solidFill>
            <a:srgbClr val="DC7D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bg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baseline="-25000" dirty="0">
                <a:solidFill>
                  <a:schemeClr val="bg2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84048" y="5704522"/>
            <a:ext cx="365125" cy="365125"/>
          </a:xfrm>
          <a:prstGeom prst="rect">
            <a:avLst/>
          </a:prstGeom>
          <a:solidFill>
            <a:srgbClr val="DC7D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b="1" baseline="-25000">
                <a:solidFill>
                  <a:schemeClr val="bg2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7" name="Rectangle 48"/>
          <p:cNvSpPr>
            <a:spLocks noChangeArrowheads="1"/>
          </p:cNvSpPr>
          <p:nvPr/>
        </p:nvSpPr>
        <p:spPr bwMode="auto">
          <a:xfrm>
            <a:off x="9209723" y="5399722"/>
            <a:ext cx="365125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ts val="400"/>
              </a:spcAft>
              <a:buClr>
                <a:srgbClr val="FFCC00"/>
              </a:buClr>
              <a:buSzPct val="60000"/>
              <a:buFont typeface="Monotype Sorts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SzPct val="7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spcAft>
                <a:spcPts val="40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 dirty="0" smtClean="0">
                <a:solidFill>
                  <a:schemeClr val="bg2"/>
                </a:solidFill>
                <a:latin typeface="Arial Narrow" panose="020B0606020202030204" pitchFamily="34" charset="0"/>
              </a:rPr>
              <a:t>Y	</a:t>
            </a:r>
            <a:endParaRPr lang="en-US" altLang="en-US" sz="2000" b="1" baseline="-25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1944</TotalTime>
  <Words>1217</Words>
  <Application>Microsoft Office PowerPoint</Application>
  <PresentationFormat>Widescreen</PresentationFormat>
  <Paragraphs>261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Calibri</vt:lpstr>
      <vt:lpstr>Cambria Math</vt:lpstr>
      <vt:lpstr>Times New Roman</vt:lpstr>
      <vt:lpstr>Verdana</vt:lpstr>
      <vt:lpstr>myUNT</vt:lpstr>
      <vt:lpstr>Chart</vt:lpstr>
      <vt:lpstr>Equation</vt:lpstr>
      <vt:lpstr>Bitmap Image</vt:lpstr>
      <vt:lpstr>Neural Networks</vt:lpstr>
      <vt:lpstr>PowerPoint Presentation</vt:lpstr>
      <vt:lpstr>What comes to mind when you think about AI?</vt:lpstr>
      <vt:lpstr>Neural Networks</vt:lpstr>
      <vt:lpstr>What are Neural Networks</vt:lpstr>
      <vt:lpstr>Artificial Neural Networks</vt:lpstr>
      <vt:lpstr>The Perceptron:  A Mathematical Neuron</vt:lpstr>
      <vt:lpstr>This Isn’t New</vt:lpstr>
      <vt:lpstr>Input Layer, Hidden Layer, Output Layer</vt:lpstr>
      <vt:lpstr>An Example</vt:lpstr>
      <vt:lpstr>Neural Networks as the Universal Approximator</vt:lpstr>
      <vt:lpstr>Training a Neural Network</vt:lpstr>
      <vt:lpstr>Objective Function</vt:lpstr>
      <vt:lpstr>Neural Network Model</vt:lpstr>
      <vt:lpstr>Neural Network Training</vt:lpstr>
      <vt:lpstr>Convergence</vt:lpstr>
      <vt:lpstr>Neural Network Training Convergence</vt:lpstr>
      <vt:lpstr>Overfitting</vt:lpstr>
      <vt:lpstr>Overfitting</vt:lpstr>
      <vt:lpstr>Final Model</vt:lpstr>
      <vt:lpstr>Neural Network Final Model</vt:lpstr>
      <vt:lpstr>Advantages and Disadvantages</vt:lpstr>
    </vt:vector>
  </TitlesOfParts>
  <Company>University of North Texas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rtorres</cp:lastModifiedBy>
  <cp:revision>109</cp:revision>
  <dcterms:created xsi:type="dcterms:W3CDTF">2017-08-30T19:07:04Z</dcterms:created>
  <dcterms:modified xsi:type="dcterms:W3CDTF">2018-01-15T19:56:18Z</dcterms:modified>
</cp:coreProperties>
</file>