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02" r:id="rId3"/>
    <p:sldId id="303" r:id="rId4"/>
    <p:sldId id="27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27" r:id="rId16"/>
    <p:sldId id="314" r:id="rId17"/>
    <p:sldId id="328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3E"/>
    <a:srgbClr val="C0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0FF05-F123-49EC-B679-22BAB51E388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68FD-184B-4E6F-BA7B-65225732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C8D-A530-49E1-9EA6-77B0E1580096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367-7ED5-459E-9B7E-02B195C16A71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F05F-0444-4D9C-89B1-5FD29707B3FC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C46-6D98-4F12-B924-00E7310269F3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5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503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50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0A73-6DBE-47D8-9000-7BF6ED781651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69" y="1487114"/>
            <a:ext cx="5100697" cy="468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960" y="1487114"/>
            <a:ext cx="5106224" cy="468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677-C27A-4D6C-8066-FFBE272A56E9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20" y="365125"/>
            <a:ext cx="10420864" cy="1060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474414"/>
            <a:ext cx="5100697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69" y="1954980"/>
            <a:ext cx="5100697" cy="42346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5649" y="1474414"/>
            <a:ext cx="5106534" cy="431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5650" y="1954980"/>
            <a:ext cx="5106534" cy="42346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6AC4-C3B3-4899-87B4-9A6F4F753186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C7A8-BA25-4AA1-B475-1F189FC46ABB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8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7D94-267E-45DF-BF8D-2A142A20E5F1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5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A93F-FB47-48AF-A636-0EAE139411AA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69899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0EEA-F704-496A-B5A1-48F86900AC53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19" y="365125"/>
            <a:ext cx="10420865" cy="1060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69" y="1532238"/>
            <a:ext cx="10428115" cy="464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69" y="6356349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CCEC-B928-4C0D-9245-8B9875CE495C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6997" y="6356350"/>
            <a:ext cx="9365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4512" y="3"/>
            <a:ext cx="1234324" cy="6857997"/>
            <a:chOff x="10954512" y="3"/>
            <a:chExt cx="1234324" cy="68579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139" y="747629"/>
              <a:ext cx="961905" cy="7809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029855" y="3"/>
              <a:ext cx="1158981" cy="584886"/>
            </a:xfrm>
            <a:prstGeom prst="rect">
              <a:avLst/>
            </a:prstGeom>
            <a:gradFill>
              <a:gsLst>
                <a:gs pos="70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11029853" y="1691323"/>
              <a:ext cx="1158981" cy="5166677"/>
            </a:xfrm>
            <a:prstGeom prst="rect">
              <a:avLst/>
            </a:prstGeom>
            <a:gradFill>
              <a:gsLst>
                <a:gs pos="95000">
                  <a:srgbClr val="0085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954513" y="3"/>
              <a:ext cx="75339" cy="584886"/>
            </a:xfrm>
            <a:prstGeom prst="rect">
              <a:avLst/>
            </a:prstGeom>
            <a:gradFill>
              <a:gsLst>
                <a:gs pos="70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10954512" y="1691323"/>
              <a:ext cx="75339" cy="5166677"/>
            </a:xfrm>
            <a:prstGeom prst="rect">
              <a:avLst/>
            </a:prstGeom>
            <a:gradFill>
              <a:gsLst>
                <a:gs pos="95000">
                  <a:srgbClr val="72B83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283" y="6356350"/>
            <a:ext cx="47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E41F4BC-01F9-401E-8FFC-62740F5E14F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"/>
            <a:ext cx="381741" cy="6857998"/>
            <a:chOff x="0" y="2"/>
            <a:chExt cx="381741" cy="6857998"/>
          </a:xfrm>
        </p:grpSpPr>
        <p:sp>
          <p:nvSpPr>
            <p:cNvPr id="14" name="Rectangle 13"/>
            <p:cNvSpPr/>
            <p:nvPr/>
          </p:nvSpPr>
          <p:spPr>
            <a:xfrm>
              <a:off x="0" y="2"/>
              <a:ext cx="319596" cy="6857998"/>
            </a:xfrm>
            <a:prstGeom prst="rect">
              <a:avLst/>
            </a:prstGeom>
            <a:solidFill>
              <a:srgbClr val="72B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9597" y="4"/>
              <a:ext cx="62144" cy="68579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90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853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2011/TECH/web/09/12/web.index/" TargetMode="External"/><Relationship Id="rId2" Type="http://schemas.openxmlformats.org/officeDocument/2006/relationships/hyperlink" Target="http://news.netcraft.com/archives/category/web-server-surve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worldwidewebsize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DSCI 4520</a:t>
            </a:r>
          </a:p>
          <a:p>
            <a:r>
              <a:rPr lang="en-US"/>
              <a:t>Introduction to Data Mining</a:t>
            </a:r>
          </a:p>
          <a:p>
            <a:endParaRPr lang="en-US" dirty="0"/>
          </a:p>
          <a:p>
            <a:r>
              <a:rPr lang="en-US" dirty="0" smtClean="0"/>
              <a:t>Russell R. Torres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in Text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concepts are difficult to quantify</a:t>
            </a:r>
          </a:p>
          <a:p>
            <a:r>
              <a:rPr lang="en-US" dirty="0" smtClean="0"/>
              <a:t>Synonymy – multiple synonyms create multiple representations of the same concept e.g., zombie, walker, biter, and roamer may all represent the same thing</a:t>
            </a:r>
          </a:p>
          <a:p>
            <a:r>
              <a:rPr lang="en-US" dirty="0" smtClean="0"/>
              <a:t>Polysemy – One term can be related to multiple concepts, depending on the context e.g., the word “book” can mean</a:t>
            </a:r>
          </a:p>
          <a:p>
            <a:pPr lvl="1"/>
            <a:r>
              <a:rPr lang="en-US" dirty="0" smtClean="0"/>
              <a:t>A bound collection of pages</a:t>
            </a:r>
          </a:p>
          <a:p>
            <a:pPr lvl="1"/>
            <a:r>
              <a:rPr lang="en-US" dirty="0" smtClean="0"/>
              <a:t>To record an action or event</a:t>
            </a:r>
          </a:p>
          <a:p>
            <a:r>
              <a:rPr lang="en-US" dirty="0" smtClean="0"/>
              <a:t>The curse of dimensionality – Text representations result in high dimensionality (tens of thousands of dimensions)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Semantic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illustrate these issues, consider the sentence “I made her duck” (</a:t>
            </a:r>
            <a:r>
              <a:rPr lang="en-US" dirty="0" err="1" smtClean="0"/>
              <a:t>Jurafsky</a:t>
            </a:r>
            <a:r>
              <a:rPr lang="en-US" dirty="0" smtClean="0"/>
              <a:t> and Martin 2000, p. 4).</a:t>
            </a:r>
          </a:p>
          <a:p>
            <a:pPr lvl="1"/>
            <a:r>
              <a:rPr lang="en-US" dirty="0" smtClean="0"/>
              <a:t>I cooked waterfowl for her</a:t>
            </a:r>
          </a:p>
          <a:p>
            <a:pPr lvl="1"/>
            <a:r>
              <a:rPr lang="en-US" dirty="0" smtClean="0"/>
              <a:t>I cooked waterfowl belonging to her</a:t>
            </a:r>
          </a:p>
          <a:p>
            <a:pPr lvl="1"/>
            <a:r>
              <a:rPr lang="en-US" dirty="0" smtClean="0"/>
              <a:t>I create the duck that she owns</a:t>
            </a:r>
          </a:p>
          <a:p>
            <a:pPr lvl="1"/>
            <a:r>
              <a:rPr lang="en-US" dirty="0" smtClean="0"/>
              <a:t>I caused her to quickly lower her head or body</a:t>
            </a:r>
          </a:p>
          <a:p>
            <a:pPr lvl="1"/>
            <a:r>
              <a:rPr lang="en-US" dirty="0" smtClean="0"/>
              <a:t>I waved my magic wand and turned her into undifferentiated waterfowl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s://farm1.staticflickr.com/162/432287353_28cf686abe_o_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104" y="4080073"/>
            <a:ext cx="3246545" cy="257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1.staticflickr.com/9/8037/7984267301_d54f422401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7528406" y="2325113"/>
            <a:ext cx="3246544" cy="43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ublicdomainpictures.net/download-picture.php?adresar=50000&amp;soubor=rubber-duck-yellow-clipart.jpg&amp;id=4239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8" t="16713" r="6454" b="5602"/>
          <a:stretch/>
        </p:blipFill>
        <p:spPr bwMode="auto">
          <a:xfrm>
            <a:off x="7475478" y="2803037"/>
            <a:ext cx="3426106" cy="346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783416" y="4196098"/>
            <a:ext cx="4118168" cy="2480352"/>
            <a:chOff x="1729466" y="3725254"/>
            <a:chExt cx="4456240" cy="2683971"/>
          </a:xfrm>
        </p:grpSpPr>
        <p:pic>
          <p:nvPicPr>
            <p:cNvPr id="1034" name="Picture 10" descr="https://cdn3.vox-cdn.com/thumbor/yFNG0EqI3jivnFWE1BX5_EMXb50=/44x0:951x605/1280x853/cdn0.vox-cdn.com/uploads/chorus_image/image/48780381/duck.0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51" r="32145"/>
            <a:stretch/>
          </p:blipFill>
          <p:spPr bwMode="auto">
            <a:xfrm>
              <a:off x="4623122" y="3725254"/>
              <a:ext cx="1562584" cy="2683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i1295.photobucket.com/albums/b636/wjl16/wizard_zpse2541bd8.jpe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466" y="3725254"/>
              <a:ext cx="2893656" cy="2683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http://images.clipartpanda.com/throw-clipart-free-vector-water-balloon-throw-clip-art_106309_Water_Balloon_Throw_clip_art_high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21" y="2325113"/>
            <a:ext cx="3815388" cy="41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2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There are many methods designed to analyze structured data (we have talked about a number of them this semester)</a:t>
            </a:r>
          </a:p>
          <a:p>
            <a:r>
              <a:rPr lang="en-US" dirty="0" smtClean="0"/>
              <a:t>If we can find a way to represent documents via a set of attributes, existing data mining methods can be applied to analyze content</a:t>
            </a:r>
          </a:p>
          <a:p>
            <a:r>
              <a:rPr lang="en-US" dirty="0" smtClean="0"/>
              <a:t>We need a useful representation of documents using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962738" y="1828800"/>
            <a:ext cx="808043" cy="1190800"/>
          </a:xfrm>
          <a:prstGeom prst="flowChartMultidocumen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86301" y="3596478"/>
            <a:ext cx="1360915" cy="1020686"/>
          </a:xfrm>
          <a:prstGeom prst="flowChartProcess">
            <a:avLst/>
          </a:prstGeom>
          <a:solidFill>
            <a:srgbClr val="DC7D0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A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Miracle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Occurs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1359" y="5194043"/>
            <a:ext cx="1190800" cy="978157"/>
          </a:xfrm>
          <a:prstGeom prst="flowChartInputOutput">
            <a:avLst/>
          </a:prstGeom>
          <a:solidFill>
            <a:srgbClr val="2F623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Numbers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194783" y="3110897"/>
            <a:ext cx="343949" cy="39428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194783" y="4708462"/>
            <a:ext cx="343949" cy="39428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are treated as a “bag” of words</a:t>
            </a:r>
          </a:p>
          <a:p>
            <a:pPr lvl="1"/>
            <a:r>
              <a:rPr lang="en-US" dirty="0" smtClean="0"/>
              <a:t>Each document is represented as a vector</a:t>
            </a:r>
          </a:p>
          <a:p>
            <a:pPr lvl="1"/>
            <a:r>
              <a:rPr lang="en-US" dirty="0" smtClean="0"/>
              <a:t>Elements of the vector represent words or groups of words</a:t>
            </a:r>
          </a:p>
          <a:p>
            <a:pPr lvl="1"/>
            <a:r>
              <a:rPr lang="en-US" dirty="0" smtClean="0"/>
              <a:t>Documents can be compared via simple vector operations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Boolean Encoding</a:t>
            </a:r>
          </a:p>
          <a:p>
            <a:pPr lvl="2"/>
            <a:r>
              <a:rPr lang="en-US" dirty="0" smtClean="0"/>
              <a:t>Simple approach</a:t>
            </a:r>
          </a:p>
          <a:p>
            <a:pPr lvl="2"/>
            <a:r>
              <a:rPr lang="en-US" dirty="0" smtClean="0"/>
              <a:t>Only presence or absence of terms are noted</a:t>
            </a:r>
          </a:p>
          <a:p>
            <a:pPr lvl="1"/>
            <a:r>
              <a:rPr lang="en-US" dirty="0" smtClean="0"/>
              <a:t>Frequency-based approaches</a:t>
            </a:r>
          </a:p>
          <a:p>
            <a:pPr lvl="2"/>
            <a:r>
              <a:rPr lang="en-US" dirty="0" smtClean="0"/>
              <a:t>Term Frequency (TF)</a:t>
            </a:r>
          </a:p>
          <a:p>
            <a:pPr lvl="2"/>
            <a:r>
              <a:rPr lang="en-US" dirty="0" smtClean="0"/>
              <a:t>Term Frequency-Inverse Document Frequency (TF-IDF)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(TF)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1872" y="4106056"/>
                <a:ext cx="4480560" cy="20740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Construct a matrix of simple term counts by document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number of times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appears in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1872" y="4106056"/>
                <a:ext cx="4480560" cy="2074081"/>
              </a:xfrm>
              <a:blipFill rotWithShape="0">
                <a:blip r:embed="rId2"/>
                <a:stretch>
                  <a:fillRect l="-1497" t="-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26480" y="4106056"/>
                <a:ext cx="4480560" cy="20740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Usually standardized or adjusted to prevent large documents from skewing the analysis (number of occurrences/max frequency of any term)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weight of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26480" y="4106056"/>
                <a:ext cx="4480560" cy="2074081"/>
              </a:xfrm>
              <a:blipFill rotWithShape="0">
                <a:blip r:embed="rId3"/>
                <a:stretch>
                  <a:fillRect l="-1497" t="-6176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369000"/>
              </p:ext>
            </p:extLst>
          </p:nvPr>
        </p:nvGraphicFramePr>
        <p:xfrm>
          <a:off x="1261872" y="1897929"/>
          <a:ext cx="4480560" cy="200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2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7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 1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 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 3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 4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m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Doc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Doc 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Doc 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987947"/>
              </p:ext>
            </p:extLst>
          </p:nvPr>
        </p:nvGraphicFramePr>
        <p:xfrm>
          <a:off x="6108192" y="1897929"/>
          <a:ext cx="4480560" cy="200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22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79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 1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 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 3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 4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Term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m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Doc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0.06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0.04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Doc 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0.04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0.03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0.06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Doc 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0.05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0.10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0.20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…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0.00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2121344" y="1698796"/>
          <a:ext cx="7735248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5937" y="2200491"/>
                <a:ext cx="3406061" cy="953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37" y="2200491"/>
                <a:ext cx="3406061" cy="953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226407" y="2108607"/>
            <a:ext cx="856202" cy="615104"/>
            <a:chOff x="1799687" y="2118691"/>
            <a:chExt cx="856202" cy="615104"/>
          </a:xfrm>
        </p:grpSpPr>
        <p:cxnSp>
          <p:nvCxnSpPr>
            <p:cNvPr id="11" name="Elbow Connector 10"/>
            <p:cNvCxnSpPr/>
            <p:nvPr/>
          </p:nvCxnSpPr>
          <p:spPr>
            <a:xfrm rot="16200000" flipV="1">
              <a:off x="1754174" y="2164204"/>
              <a:ext cx="343978" cy="252951"/>
            </a:xfrm>
            <a:prstGeom prst="bentConnector3">
              <a:avLst>
                <a:gd name="adj1" fmla="val 431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52639" y="2210575"/>
              <a:ext cx="603250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that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940936" y="2120900"/>
            <a:ext cx="813378" cy="657570"/>
            <a:chOff x="8292076" y="2126746"/>
            <a:chExt cx="813378" cy="657570"/>
          </a:xfrm>
        </p:grpSpPr>
        <p:cxnSp>
          <p:nvCxnSpPr>
            <p:cNvPr id="25" name="Elbow Connector 24"/>
            <p:cNvCxnSpPr/>
            <p:nvPr/>
          </p:nvCxnSpPr>
          <p:spPr>
            <a:xfrm rot="5400000" flipH="1" flipV="1">
              <a:off x="8794312" y="2227760"/>
              <a:ext cx="412156" cy="210128"/>
            </a:xfrm>
            <a:prstGeom prst="bentConnector3">
              <a:avLst>
                <a:gd name="adj1" fmla="val 378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292076" y="2261096"/>
              <a:ext cx="603250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years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87688" y="1738829"/>
            <a:ext cx="132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Document j</a:t>
            </a:r>
            <a:endParaRPr lang="en-US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32189" y="3419691"/>
                <a:ext cx="6549550" cy="909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𝑡h𝑎𝑡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=1.000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89" y="3419691"/>
                <a:ext cx="6549550" cy="909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32188" y="4439172"/>
                <a:ext cx="6729022" cy="909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𝑦𝑒𝑎𝑟𝑠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𝑦𝑒𝑎𝑟𝑠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=0.077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88" y="4439172"/>
                <a:ext cx="6729022" cy="909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9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 Frequency – Inverse Document Frequency (TF-IDF)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Most frequently used weighting scheme</a:t>
                </a:r>
              </a:p>
              <a:p>
                <a:r>
                  <a:rPr lang="en-US" dirty="0" smtClean="0"/>
                  <a:t>Product of two statistics</a:t>
                </a:r>
              </a:p>
              <a:p>
                <a:pPr lvl="1"/>
                <a:r>
                  <a:rPr lang="en-US" dirty="0" smtClean="0"/>
                  <a:t>Term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Inverse document frequency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the total number of documents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number of documents in which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appears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𝑡𝑓𝑖𝑑𝑓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relative importance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0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51171" y="2273415"/>
                <a:ext cx="3406061" cy="953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71" y="2273415"/>
                <a:ext cx="3406061" cy="953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6216" y="3484297"/>
                <a:ext cx="2135969" cy="882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216" y="3484297"/>
                <a:ext cx="2135969" cy="8821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61872" y="3692592"/>
                <a:ext cx="408028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𝑡𝑓𝑖𝑑𝑓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3692592"/>
                <a:ext cx="4080284" cy="4655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6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TF -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899501"/>
            <a:ext cx="8595360" cy="1375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We have 1000 documents in the corpus</a:t>
            </a:r>
          </a:p>
          <a:p>
            <a:pPr lvl="1"/>
            <a:r>
              <a:rPr lang="en-US" dirty="0" smtClean="0"/>
              <a:t>The word “that” appears in 900 documents</a:t>
            </a:r>
          </a:p>
          <a:p>
            <a:pPr lvl="1"/>
            <a:r>
              <a:rPr lang="en-US" dirty="0" smtClean="0"/>
              <a:t>The word “years” appears in 50 documents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2121344" y="1698796"/>
          <a:ext cx="7735248" cy="43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14868">
                  <a:extLst>
                    <a:ext uri="{9D8B030D-6E8A-4147-A177-3AD203B41FA5}">
                      <a16:colId xmlns:a16="http://schemas.microsoft.com/office/drawing/2014/main" xmlns="" val="20039"/>
                    </a:ext>
                  </a:extLst>
                </a:gridCol>
              </a:tblGrid>
              <a:tr h="435424"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226407" y="2108607"/>
            <a:ext cx="1461674" cy="615104"/>
            <a:chOff x="1799687" y="2118691"/>
            <a:chExt cx="967122" cy="615104"/>
          </a:xfrm>
        </p:grpSpPr>
        <p:cxnSp>
          <p:nvCxnSpPr>
            <p:cNvPr id="11" name="Elbow Connector 10"/>
            <p:cNvCxnSpPr/>
            <p:nvPr/>
          </p:nvCxnSpPr>
          <p:spPr>
            <a:xfrm rot="16200000" flipV="1">
              <a:off x="1754174" y="2164204"/>
              <a:ext cx="343978" cy="252951"/>
            </a:xfrm>
            <a:prstGeom prst="bentConnector3">
              <a:avLst>
                <a:gd name="adj1" fmla="val 431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52639" y="2210575"/>
              <a:ext cx="714170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that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13 (1.000)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412480" y="2120900"/>
            <a:ext cx="1341834" cy="657570"/>
            <a:chOff x="8292076" y="2126746"/>
            <a:chExt cx="813378" cy="657570"/>
          </a:xfrm>
        </p:grpSpPr>
        <p:cxnSp>
          <p:nvCxnSpPr>
            <p:cNvPr id="25" name="Elbow Connector 24"/>
            <p:cNvCxnSpPr/>
            <p:nvPr/>
          </p:nvCxnSpPr>
          <p:spPr>
            <a:xfrm rot="5400000" flipH="1" flipV="1">
              <a:off x="8794312" y="2227760"/>
              <a:ext cx="412156" cy="210128"/>
            </a:xfrm>
            <a:prstGeom prst="bentConnector3">
              <a:avLst>
                <a:gd name="adj1" fmla="val 378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292076" y="2261096"/>
              <a:ext cx="603250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anose="020F0502020204030204" pitchFamily="34" charset="0"/>
                </a:rPr>
                <a:t>years</a:t>
              </a:r>
            </a:p>
            <a:p>
              <a:r>
                <a:rPr lang="en-US" sz="1400" dirty="0" smtClean="0">
                  <a:latin typeface="Calibri" panose="020F0502020204030204" pitchFamily="34" charset="0"/>
                </a:rPr>
                <a:t>1 (0.077)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87688" y="1738829"/>
            <a:ext cx="132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Calibri" panose="020F0502020204030204" pitchFamily="34" charset="0"/>
              </a:rPr>
              <a:t>Document j</a:t>
            </a:r>
            <a:endParaRPr lang="en-US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89727" y="3408494"/>
                <a:ext cx="2366865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727" y="3408494"/>
                <a:ext cx="2366865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53518" y="2899253"/>
                <a:ext cx="350307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𝑡𝑓𝑖𝑑𝑓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18" y="2899253"/>
                <a:ext cx="3503074" cy="399084"/>
              </a:xfrm>
              <a:prstGeom prst="rect">
                <a:avLst/>
              </a:prstGeom>
              <a:blipFill>
                <a:blip r:embed="rId3"/>
                <a:stretch>
                  <a:fillRect l="-348" r="-87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61872" y="4384978"/>
                <a:ext cx="4019305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1+900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=0.045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4384978"/>
                <a:ext cx="4019305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66717" y="4384978"/>
                <a:ext cx="3989875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𝑦𝑒𝑎𝑟𝑠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1+50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=1.292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17" y="4384978"/>
                <a:ext cx="3989875" cy="700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61872" y="5483000"/>
                <a:ext cx="4027769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𝑡𝑓𝑖𝑑𝑓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×0.045=0.045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5483000"/>
                <a:ext cx="4027769" cy="332463"/>
              </a:xfrm>
              <a:prstGeom prst="rect">
                <a:avLst/>
              </a:prstGeom>
              <a:blipFill>
                <a:blip r:embed="rId6"/>
                <a:stretch>
                  <a:fillRect l="-1513" r="-908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00133" y="5482999"/>
                <a:ext cx="4156459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𝑡𝑓𝑖𝑑𝑓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𝑦𝑒𝑎𝑟𝑠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=0.077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×1.292=0.099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33" y="5482999"/>
                <a:ext cx="4156459" cy="332463"/>
              </a:xfrm>
              <a:prstGeom prst="rect">
                <a:avLst/>
              </a:prstGeom>
              <a:blipFill>
                <a:blip r:embed="rId7"/>
                <a:stretch>
                  <a:fillRect l="-1466" r="-880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9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</a:p>
          <a:p>
            <a:r>
              <a:rPr lang="en-US" dirty="0" smtClean="0"/>
              <a:t>Pattern Discovery</a:t>
            </a:r>
          </a:p>
          <a:p>
            <a:r>
              <a:rPr lang="en-US" dirty="0" smtClean="0"/>
              <a:t>Interpretation/Evaluation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Preprocessing </a:t>
            </a:r>
            <a:r>
              <a:rPr lang="en-US" dirty="0" smtClean="0"/>
              <a:t>prepares the data for analysis</a:t>
            </a:r>
          </a:p>
          <a:p>
            <a:r>
              <a:rPr lang="en-US" dirty="0" smtClean="0"/>
              <a:t>It is the most labor intensive part of text mining and involves multiple tasks</a:t>
            </a:r>
          </a:p>
          <a:p>
            <a:pPr lvl="1"/>
            <a:r>
              <a:rPr lang="en-US" dirty="0" smtClean="0"/>
              <a:t>Text cleanup</a:t>
            </a:r>
          </a:p>
          <a:p>
            <a:pPr lvl="2"/>
            <a:r>
              <a:rPr lang="en-US" dirty="0" smtClean="0"/>
              <a:t>Remove adds and other non-relevant text</a:t>
            </a:r>
          </a:p>
          <a:p>
            <a:pPr lvl="2"/>
            <a:r>
              <a:rPr lang="en-US" dirty="0" smtClean="0"/>
              <a:t>Deal with tables, figures, formulas, etc.</a:t>
            </a:r>
          </a:p>
          <a:p>
            <a:pPr lvl="1"/>
            <a:r>
              <a:rPr lang="en-US" dirty="0" smtClean="0"/>
              <a:t>Tokenization</a:t>
            </a:r>
          </a:p>
          <a:p>
            <a:pPr lvl="2"/>
            <a:r>
              <a:rPr lang="en-US" dirty="0" smtClean="0"/>
              <a:t>Splitting up a string of characters into a set of tokens to build a dictionary</a:t>
            </a:r>
          </a:p>
          <a:p>
            <a:pPr lvl="2"/>
            <a:r>
              <a:rPr lang="en-US" dirty="0" smtClean="0"/>
              <a:t>Some challenges</a:t>
            </a:r>
          </a:p>
          <a:p>
            <a:pPr lvl="3"/>
            <a:r>
              <a:rPr lang="en-US" dirty="0" smtClean="0"/>
              <a:t>Apostrophes – is “Carl’s hat” one token or two?</a:t>
            </a:r>
          </a:p>
          <a:p>
            <a:pPr lvl="3"/>
            <a:r>
              <a:rPr lang="en-US" dirty="0" smtClean="0"/>
              <a:t>Hyphens – database vs. data-base vs. data base</a:t>
            </a:r>
          </a:p>
          <a:p>
            <a:pPr lvl="3"/>
            <a:r>
              <a:rPr lang="en-US" dirty="0" smtClean="0"/>
              <a:t>Other characters – C++, A/C, :-), …</a:t>
            </a:r>
          </a:p>
          <a:p>
            <a:pPr lvl="3"/>
            <a:r>
              <a:rPr lang="en-US" dirty="0" smtClean="0"/>
              <a:t>Whitespace – is it significant or not?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the Web?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5092861"/>
            <a:ext cx="8595360" cy="10872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 1 Billion reserved host names (</a:t>
            </a:r>
            <a:r>
              <a:rPr lang="en-US" dirty="0" smtClean="0">
                <a:hlinkClick r:id="rId2"/>
              </a:rPr>
              <a:t>Web Server Survey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Over 1 Trillion individual web pages (</a:t>
            </a:r>
            <a:r>
              <a:rPr lang="en-US" dirty="0" smtClean="0">
                <a:hlinkClick r:id="rId3"/>
              </a:rPr>
              <a:t>CNN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 least 4.62 Billion indexed pages (</a:t>
            </a:r>
            <a:r>
              <a:rPr lang="en-US" dirty="0" smtClean="0">
                <a:hlinkClick r:id="rId4"/>
              </a:rPr>
              <a:t>WorldWideWebSize.com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060" y="1691322"/>
            <a:ext cx="7916264" cy="3327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8509" y="5174834"/>
            <a:ext cx="285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There are another 995 Billion existing pages to index!!!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7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dictionary size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Filtering</a:t>
            </a:r>
          </a:p>
          <a:p>
            <a:pPr lvl="2"/>
            <a:r>
              <a:rPr lang="en-US" dirty="0" smtClean="0"/>
              <a:t>Removing unique terms (terms appearing only once in the entire corpus)</a:t>
            </a:r>
          </a:p>
          <a:p>
            <a:pPr lvl="2"/>
            <a:r>
              <a:rPr lang="en-US" dirty="0" smtClean="0"/>
              <a:t>Removing common words or compiling a </a:t>
            </a:r>
            <a:r>
              <a:rPr lang="en-US" dirty="0" err="1" smtClean="0">
                <a:solidFill>
                  <a:srgbClr val="FFC000"/>
                </a:solidFill>
              </a:rPr>
              <a:t>stopwords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dictionary (the, a, an, etc.)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Lemmatization</a:t>
            </a:r>
          </a:p>
          <a:p>
            <a:pPr lvl="2"/>
            <a:r>
              <a:rPr lang="en-US" dirty="0" smtClean="0"/>
              <a:t>Dealing with base words and their related terms (run vs. ran)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Stemming</a:t>
            </a:r>
          </a:p>
          <a:p>
            <a:pPr lvl="2"/>
            <a:r>
              <a:rPr lang="en-US" dirty="0" smtClean="0"/>
              <a:t>Removal of term suffices (big, bigger, biggest </a:t>
            </a:r>
            <a:r>
              <a:rPr lang="en-US" dirty="0" smtClean="0">
                <a:sym typeface="Wingdings" panose="05000000000000000000" pitchFamily="2" charset="2"/>
              </a:rPr>
              <a:t> big-)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Linguistic preprocessing</a:t>
            </a:r>
            <a:endParaRPr lang="en-US" dirty="0" smtClean="0"/>
          </a:p>
          <a:p>
            <a:pPr lvl="2"/>
            <a:r>
              <a:rPr lang="en-US" dirty="0" smtClean="0"/>
              <a:t>Part-of-speech tagging</a:t>
            </a:r>
          </a:p>
          <a:p>
            <a:pPr lvl="2"/>
            <a:r>
              <a:rPr lang="en-US" dirty="0" smtClean="0"/>
              <a:t>Text chunking</a:t>
            </a:r>
          </a:p>
          <a:p>
            <a:pPr lvl="2"/>
            <a:r>
              <a:rPr lang="en-US" dirty="0" smtClean="0"/>
              <a:t>Word sense disambiguation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 previously mentioned, much of text mining involves identifying similarities between documents within a corpus</a:t>
            </a:r>
          </a:p>
          <a:p>
            <a:r>
              <a:rPr lang="en-US" dirty="0" smtClean="0"/>
              <a:t>There are numerous techniques </a:t>
            </a:r>
          </a:p>
          <a:p>
            <a:pPr lvl="1"/>
            <a:r>
              <a:rPr lang="en-US" dirty="0" smtClean="0"/>
              <a:t>Vector space model</a:t>
            </a:r>
          </a:p>
          <a:p>
            <a:pPr lvl="1"/>
            <a:r>
              <a:rPr lang="en-US" dirty="0" smtClean="0"/>
              <a:t>Document classification</a:t>
            </a:r>
          </a:p>
          <a:p>
            <a:pPr lvl="1"/>
            <a:r>
              <a:rPr lang="en-US" dirty="0" smtClean="0"/>
              <a:t>k-means document clustering</a:t>
            </a:r>
          </a:p>
          <a:p>
            <a:pPr lvl="1"/>
            <a:r>
              <a:rPr lang="en-US" dirty="0" smtClean="0"/>
              <a:t>Latent semantic analysis</a:t>
            </a:r>
          </a:p>
          <a:p>
            <a:r>
              <a:rPr lang="en-US" dirty="0" smtClean="0"/>
              <a:t>We will take a deeper look at latent semantic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http://www.algosome.com/articles/images/text-minin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1828800"/>
            <a:ext cx="4481512" cy="283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 (LSA)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Latent semantic analysis </a:t>
            </a:r>
            <a:r>
              <a:rPr lang="en-US" dirty="0" smtClean="0"/>
              <a:t>is a method of automatic indexing and retrieval</a:t>
            </a:r>
          </a:p>
          <a:p>
            <a:r>
              <a:rPr lang="en-US" dirty="0" smtClean="0"/>
              <a:t>Also referred to as latent semantic indexing (LSI)</a:t>
            </a:r>
          </a:p>
          <a:p>
            <a:r>
              <a:rPr lang="en-US" dirty="0" smtClean="0"/>
              <a:t>It reveals the essence of a text by discarding surface elements and deducing a new vector space corresponding to “hidden” terms</a:t>
            </a:r>
          </a:p>
          <a:p>
            <a:r>
              <a:rPr lang="en-US" dirty="0" smtClean="0"/>
              <a:t>LSA utilizes </a:t>
            </a:r>
            <a:r>
              <a:rPr lang="en-US" dirty="0" smtClean="0">
                <a:solidFill>
                  <a:srgbClr val="FFC000"/>
                </a:solidFill>
              </a:rPr>
              <a:t>singular value decomposition </a:t>
            </a:r>
            <a:r>
              <a:rPr lang="en-US" dirty="0" smtClean="0"/>
              <a:t>(SVD) to reduce space dimensionality</a:t>
            </a:r>
          </a:p>
          <a:p>
            <a:r>
              <a:rPr lang="en-US" dirty="0" smtClean="0"/>
              <a:t>It builds a semantic space in which similar words and documents are near one another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 (SVD)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SVD recognizes that any rectangular (not necessarily square) matrix can be decomposed into the product of three other matrices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is the m </a:t>
                </a:r>
                <a:r>
                  <a:rPr lang="en-US" dirty="0"/>
                  <a:t>(terms)</a:t>
                </a:r>
                <a:r>
                  <a:rPr lang="en-US" dirty="0" smtClean="0"/>
                  <a:t> by n (documents) term-document frequency matrix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 smtClean="0"/>
                  <a:t> is an m by n orthogonal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 smtClean="0"/>
                  <a:t> is an n by n </a:t>
                </a:r>
                <a:r>
                  <a:rPr lang="en-US" dirty="0" err="1" smtClean="0"/>
                  <a:t>orgthogonal</a:t>
                </a:r>
                <a:r>
                  <a:rPr lang="en-US" dirty="0" smtClean="0"/>
                  <a:t>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 smtClean="0"/>
                  <a:t> is an n by n diagonal matrix of non-negative terms</a:t>
                </a:r>
              </a:p>
              <a:p>
                <a:r>
                  <a:rPr lang="en-US" dirty="0" smtClean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 smtClean="0"/>
                  <a:t> is orthogonal if the matrix multiplied by its transpose is an identity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7262" y="2714625"/>
                <a:ext cx="17492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l-G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62" y="2714625"/>
                <a:ext cx="174926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1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 (SVD)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transpose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matrix multiplied by the term-document frequency matrix represents the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documents</a:t>
                </a:r>
                <a:r>
                  <a:rPr lang="en-US" dirty="0" smtClean="0"/>
                  <a:t> as vectors in the SVD space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term-document frequency matrix multiplied by the transpose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 smtClean="0"/>
                  <a:t> matrix represents the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terms</a:t>
                </a:r>
                <a:r>
                  <a:rPr lang="en-US" dirty="0" smtClean="0"/>
                  <a:t> as vectors in the SVD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0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75378" y="2488599"/>
                <a:ext cx="4968348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𝐷𝑜𝑐𝑢𝑚𝑒𝑛𝑡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𝑉𝑒𝑐𝑡𝑜𝑟𝑠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78" y="2488599"/>
                <a:ext cx="4968348" cy="4385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78245" y="4264346"/>
                <a:ext cx="416261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𝑉𝑒𝑐𝑡𝑜𝑟𝑠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𝑨𝑽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45" y="4264346"/>
                <a:ext cx="4162614" cy="4385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3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have to do with Text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compute the full SVD, you preserve 100% of the information in the document collection</a:t>
            </a:r>
          </a:p>
          <a:p>
            <a:r>
              <a:rPr lang="en-US" dirty="0" smtClean="0"/>
              <a:t>If you truncate the SVD dimensions, you preserve most of the information in the document collection and reduce dimensionality</a:t>
            </a:r>
          </a:p>
          <a:p>
            <a:r>
              <a:rPr lang="en-US" dirty="0" smtClean="0"/>
              <a:t>In a least squares sense, you preserve the greatest amount of information for a given cutoff.  Other approaches for averaging frequencies will not be as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Dimensionality of the SVD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tmc1p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3464" y="2253455"/>
            <a:ext cx="8512175" cy="35020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6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previously mentioned, the LSA process produces two important matrices</a:t>
            </a:r>
          </a:p>
          <a:p>
            <a:pPr lvl="1"/>
            <a:r>
              <a:rPr lang="en-US" dirty="0" smtClean="0"/>
              <a:t>Document/Factor matrix</a:t>
            </a:r>
          </a:p>
          <a:p>
            <a:pPr lvl="1"/>
            <a:r>
              <a:rPr lang="en-US" dirty="0" smtClean="0"/>
              <a:t>Term/Factor matrix</a:t>
            </a:r>
          </a:p>
          <a:p>
            <a:r>
              <a:rPr lang="en-US" dirty="0" smtClean="0"/>
              <a:t>Matrix values represent how strongly a given term or document relates to a given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Interpretation/Evaluation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exactly is a factor?</a:t>
            </a:r>
          </a:p>
          <a:p>
            <a:pPr lvl="1"/>
            <a:r>
              <a:rPr lang="en-US" dirty="0"/>
              <a:t>Each factor represents and important “theme” within the corpus</a:t>
            </a:r>
          </a:p>
          <a:p>
            <a:pPr lvl="1"/>
            <a:r>
              <a:rPr lang="en-US" dirty="0"/>
              <a:t>The text miner has the non-trivial task of naming those themes</a:t>
            </a:r>
          </a:p>
          <a:p>
            <a:r>
              <a:rPr lang="en-US" dirty="0"/>
              <a:t>LSA and similar algorithms are important components of search engines as they aggregate related (by theme) documents to key terms allowing quick, and hopefully accurate, retrieval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29730" y="4274890"/>
            <a:ext cx="5562600" cy="1524000"/>
            <a:chOff x="3086449" y="4400725"/>
            <a:chExt cx="5562600" cy="1524000"/>
          </a:xfrm>
        </p:grpSpPr>
        <p:sp>
          <p:nvSpPr>
            <p:cNvPr id="5" name="Oval 1028"/>
            <p:cNvSpPr>
              <a:spLocks noChangeArrowheads="1"/>
            </p:cNvSpPr>
            <p:nvPr/>
          </p:nvSpPr>
          <p:spPr bwMode="auto">
            <a:xfrm>
              <a:off x="3086449" y="4400725"/>
              <a:ext cx="5562600" cy="15240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5289227" y="5543725"/>
              <a:ext cx="13737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All documents</a:t>
              </a:r>
            </a:p>
          </p:txBody>
        </p:sp>
        <p:sp>
          <p:nvSpPr>
            <p:cNvPr id="7" name="Oval 1030"/>
            <p:cNvSpPr>
              <a:spLocks noChangeArrowheads="1"/>
            </p:cNvSpPr>
            <p:nvPr/>
          </p:nvSpPr>
          <p:spPr bwMode="auto">
            <a:xfrm>
              <a:off x="3619849" y="4629325"/>
              <a:ext cx="2971800" cy="990600"/>
            </a:xfrm>
            <a:prstGeom prst="ellipse">
              <a:avLst/>
            </a:prstGeom>
            <a:solidFill>
              <a:srgbClr val="FF0000">
                <a:alpha val="83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8" name="Oval 1031"/>
            <p:cNvSpPr>
              <a:spLocks noChangeArrowheads="1"/>
            </p:cNvSpPr>
            <p:nvPr/>
          </p:nvSpPr>
          <p:spPr bwMode="auto">
            <a:xfrm>
              <a:off x="5067649" y="4553125"/>
              <a:ext cx="3124200" cy="1066800"/>
            </a:xfrm>
            <a:prstGeom prst="ellipse">
              <a:avLst/>
            </a:prstGeom>
            <a:solidFill>
              <a:srgbClr val="0070C0">
                <a:alpha val="74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3772249" y="4806550"/>
              <a:ext cx="1284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Relevant </a:t>
              </a:r>
            </a:p>
            <a:p>
              <a:pPr algn="ctr" eaLnBrk="1" hangingPunct="1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0" name="Text Box 1033"/>
            <p:cNvSpPr txBox="1">
              <a:spLocks noChangeArrowheads="1"/>
            </p:cNvSpPr>
            <p:nvPr/>
          </p:nvSpPr>
          <p:spPr bwMode="auto">
            <a:xfrm>
              <a:off x="5231162" y="4805538"/>
              <a:ext cx="11093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latin typeface="Calibri" panose="020F0502020204030204" pitchFamily="34" charset="0"/>
                  <a:cs typeface="Arial" charset="0"/>
                </a:rPr>
                <a:t>Retrieved </a:t>
              </a:r>
            </a:p>
            <a:p>
              <a:pPr eaLnBrk="1" hangingPunct="1"/>
              <a:r>
                <a:rPr lang="en-US" sz="1600" dirty="0">
                  <a:latin typeface="Calibri" panose="020F0502020204030204" pitchFamily="34" charset="0"/>
                  <a:cs typeface="Arial" charset="0"/>
                </a:rPr>
                <a:t>&amp; </a:t>
              </a:r>
              <a:r>
                <a:rPr lang="en-US" sz="1600" dirty="0" smtClean="0">
                  <a:latin typeface="Calibri" panose="020F0502020204030204" pitchFamily="34" charset="0"/>
                  <a:cs typeface="Arial" charset="0"/>
                </a:rPr>
                <a:t>Relevant</a:t>
              </a:r>
              <a:endParaRPr lang="en-US" sz="1600" dirty="0"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1" name="Text Box 1034"/>
            <p:cNvSpPr txBox="1">
              <a:spLocks noChangeArrowheads="1"/>
            </p:cNvSpPr>
            <p:nvPr/>
          </p:nvSpPr>
          <p:spPr bwMode="auto">
            <a:xfrm>
              <a:off x="6682912" y="4705525"/>
              <a:ext cx="113524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Retrieved </a:t>
              </a:r>
            </a:p>
            <a:p>
              <a:pPr algn="ctr" eaLnBrk="1" hangingPunct="1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8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Interpretation/Evaluation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3326288"/>
            <a:ext cx="8595360" cy="28538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Precision: </a:t>
            </a:r>
            <a:r>
              <a:rPr lang="en-US" dirty="0" smtClean="0"/>
              <a:t>Percent of retrieved documents that are relevant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Recall: </a:t>
            </a:r>
            <a:r>
              <a:rPr lang="en-US" dirty="0" smtClean="0"/>
              <a:t>Percent of relevant documents that are retrieved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F-Measure: </a:t>
            </a:r>
            <a:r>
              <a:rPr lang="en-US" dirty="0" smtClean="0"/>
              <a:t>Compromise between precision and recall (harmonic mean)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26892" y="1691322"/>
            <a:ext cx="5562600" cy="1524000"/>
            <a:chOff x="3086449" y="4400725"/>
            <a:chExt cx="5562600" cy="1524000"/>
          </a:xfrm>
        </p:grpSpPr>
        <p:sp>
          <p:nvSpPr>
            <p:cNvPr id="6" name="Oval 1028"/>
            <p:cNvSpPr>
              <a:spLocks noChangeArrowheads="1"/>
            </p:cNvSpPr>
            <p:nvPr/>
          </p:nvSpPr>
          <p:spPr bwMode="auto">
            <a:xfrm>
              <a:off x="3086449" y="4400725"/>
              <a:ext cx="5562600" cy="15240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7" name="Text Box 1029"/>
            <p:cNvSpPr txBox="1">
              <a:spLocks noChangeArrowheads="1"/>
            </p:cNvSpPr>
            <p:nvPr/>
          </p:nvSpPr>
          <p:spPr bwMode="auto">
            <a:xfrm>
              <a:off x="5289227" y="5543725"/>
              <a:ext cx="13737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All documents</a:t>
              </a:r>
            </a:p>
          </p:txBody>
        </p:sp>
        <p:sp>
          <p:nvSpPr>
            <p:cNvPr id="8" name="Oval 1030"/>
            <p:cNvSpPr>
              <a:spLocks noChangeArrowheads="1"/>
            </p:cNvSpPr>
            <p:nvPr/>
          </p:nvSpPr>
          <p:spPr bwMode="auto">
            <a:xfrm>
              <a:off x="3619849" y="4629325"/>
              <a:ext cx="2971800" cy="990600"/>
            </a:xfrm>
            <a:prstGeom prst="ellipse">
              <a:avLst/>
            </a:prstGeom>
            <a:solidFill>
              <a:srgbClr val="FF0000">
                <a:alpha val="83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5067649" y="4553125"/>
              <a:ext cx="3124200" cy="1066800"/>
            </a:xfrm>
            <a:prstGeom prst="ellipse">
              <a:avLst/>
            </a:prstGeom>
            <a:solidFill>
              <a:srgbClr val="0070C0">
                <a:alpha val="74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Text Box 1032"/>
            <p:cNvSpPr txBox="1">
              <a:spLocks noChangeArrowheads="1"/>
            </p:cNvSpPr>
            <p:nvPr/>
          </p:nvSpPr>
          <p:spPr bwMode="auto">
            <a:xfrm>
              <a:off x="3772249" y="4806550"/>
              <a:ext cx="1284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Relevant </a:t>
              </a:r>
            </a:p>
            <a:p>
              <a:pPr algn="ctr" eaLnBrk="1" hangingPunct="1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5231162" y="4805538"/>
              <a:ext cx="11093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latin typeface="Calibri" panose="020F0502020204030204" pitchFamily="34" charset="0"/>
                  <a:cs typeface="Arial" charset="0"/>
                </a:rPr>
                <a:t>Retrieved </a:t>
              </a:r>
            </a:p>
            <a:p>
              <a:pPr eaLnBrk="1" hangingPunct="1"/>
              <a:r>
                <a:rPr lang="en-US" sz="1600" dirty="0">
                  <a:latin typeface="Calibri" panose="020F0502020204030204" pitchFamily="34" charset="0"/>
                  <a:cs typeface="Arial" charset="0"/>
                </a:rPr>
                <a:t>&amp; </a:t>
              </a:r>
              <a:r>
                <a:rPr lang="en-US" sz="1600" dirty="0" smtClean="0">
                  <a:latin typeface="Calibri" panose="020F0502020204030204" pitchFamily="34" charset="0"/>
                  <a:cs typeface="Arial" charset="0"/>
                </a:rPr>
                <a:t>Relevant</a:t>
              </a:r>
              <a:endParaRPr lang="en-US" sz="1600" dirty="0"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6682912" y="4705525"/>
              <a:ext cx="113524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Retrieved </a:t>
              </a:r>
            </a:p>
            <a:p>
              <a:pPr algn="ctr" eaLnBrk="1" hangingPunct="1"/>
              <a:r>
                <a: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Arial" charset="0"/>
                </a:rPr>
                <a:t>documents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00819" y="3720517"/>
                <a:ext cx="3570786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𝑅𝑒𝑡𝑟𝑖𝑒𝑣𝑒𝑑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𝑅𝑒𝑙𝑒𝑣𝑎𝑛𝑡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𝑅𝑒𝑡𝑟𝑖𝑒𝑣𝑒𝑑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19" y="3720517"/>
                <a:ext cx="3570786" cy="524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00819" y="4638864"/>
                <a:ext cx="323107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𝑅𝑒𝑡𝑟𝑖𝑒𝑣𝑒𝑑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𝑅𝑒𝑙𝑒𝑣𝑎𝑛𝑡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𝑅𝑒𝑙𝑒𝑣𝑎𝑛𝑡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19" y="4638864"/>
                <a:ext cx="3231076" cy="5260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0819" y="5787830"/>
                <a:ext cx="5918993" cy="755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𝐹𝑀𝑒𝑎𝑠𝑢𝑟𝑒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𝑅𝑒𝑐𝑎𝑙𝑙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𝑃𝑟𝑒𝑐𝑖𝑠𝑖𝑜𝑛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19" y="5787830"/>
                <a:ext cx="5918993" cy="7559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3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the Web?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1418" y="1691322"/>
            <a:ext cx="663354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0" cap="none" spc="0" dirty="0" smtClean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BIG!</a:t>
            </a:r>
            <a:endParaRPr lang="en-US" sz="28700" b="0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0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184" y="1532238"/>
            <a:ext cx="7859886" cy="4644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When information overload occurs, pattern recognition is how to determine truth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Marshall McLuhan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1F4BC-01F9-401E-8FFC-62740F5E1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content comes in a wide variety of forms</a:t>
            </a:r>
          </a:p>
          <a:p>
            <a:r>
              <a:rPr lang="en-US" dirty="0"/>
              <a:t>Structured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Unstructured free text</a:t>
            </a:r>
          </a:p>
          <a:p>
            <a:r>
              <a:rPr lang="en-US" dirty="0" smtClean="0"/>
              <a:t>Unstructured multimedia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:\Users\rtorres\AppData\Local\Temp\SNAGHTML1f1d32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931769"/>
            <a:ext cx="4498848" cy="148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rtorres\AppData\Local\Temp\SNAGHTML1f35146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1866497"/>
            <a:ext cx="4480561" cy="10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rtorres\AppData\Local\Temp\SNAGHTML1f37e2f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62" y="4388450"/>
            <a:ext cx="3135509" cy="237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Sense of Web Content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Web mining </a:t>
            </a:r>
            <a:r>
              <a:rPr lang="en-US" dirty="0" smtClean="0"/>
              <a:t>is the process of discovering, useful and previously unknown information from web content and usage</a:t>
            </a:r>
          </a:p>
          <a:p>
            <a:r>
              <a:rPr lang="en-US" dirty="0" smtClean="0"/>
              <a:t>Web mining can be used to investigate various aspects of the web</a:t>
            </a:r>
          </a:p>
          <a:p>
            <a:pPr lvl="1"/>
            <a:r>
              <a:rPr lang="en-US" dirty="0" smtClean="0"/>
              <a:t>Web usage</a:t>
            </a:r>
          </a:p>
          <a:p>
            <a:pPr lvl="2"/>
            <a:r>
              <a:rPr lang="en-US" dirty="0" smtClean="0"/>
              <a:t>Web server data</a:t>
            </a:r>
          </a:p>
          <a:p>
            <a:pPr lvl="2"/>
            <a:r>
              <a:rPr lang="en-US" dirty="0" smtClean="0"/>
              <a:t>Application server data</a:t>
            </a:r>
          </a:p>
          <a:p>
            <a:pPr lvl="2"/>
            <a:r>
              <a:rPr lang="en-US" dirty="0" smtClean="0"/>
              <a:t>Application level data</a:t>
            </a:r>
          </a:p>
          <a:p>
            <a:pPr lvl="1"/>
            <a:r>
              <a:rPr lang="en-US" dirty="0" smtClean="0"/>
              <a:t>Web structure</a:t>
            </a:r>
          </a:p>
          <a:p>
            <a:pPr lvl="2"/>
            <a:r>
              <a:rPr lang="en-US" dirty="0" smtClean="0"/>
              <a:t>Link structure</a:t>
            </a:r>
          </a:p>
          <a:p>
            <a:pPr lvl="2"/>
            <a:r>
              <a:rPr lang="en-US" dirty="0" smtClean="0"/>
              <a:t>Document structure</a:t>
            </a:r>
          </a:p>
          <a:p>
            <a:pPr lvl="1"/>
            <a:r>
              <a:rPr lang="en-US" dirty="0" smtClean="0"/>
              <a:t>Web content</a:t>
            </a:r>
          </a:p>
          <a:p>
            <a:pPr lvl="2"/>
            <a:r>
              <a:rPr lang="en-US" dirty="0" smtClean="0"/>
              <a:t>Text mining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Text mining </a:t>
            </a:r>
            <a:r>
              <a:rPr lang="en-US" dirty="0" smtClean="0"/>
              <a:t>is the process of applying data mining algorithms and approaches to textual, rather than numeric or categorical, data</a:t>
            </a:r>
          </a:p>
          <a:p>
            <a:r>
              <a:rPr lang="en-US" dirty="0" smtClean="0"/>
              <a:t>Text mining is related to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Information extraction </a:t>
            </a:r>
            <a:r>
              <a:rPr lang="en-US" dirty="0" smtClean="0"/>
              <a:t>– extracting relevant facts from given documents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Natural language processing </a:t>
            </a:r>
            <a:r>
              <a:rPr lang="en-US" dirty="0" smtClean="0"/>
              <a:t>– using computers to interpret language delivered in natural form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Information retrieval </a:t>
            </a:r>
            <a:r>
              <a:rPr lang="en-US" dirty="0" smtClean="0"/>
              <a:t>– automatic retrieval of all relevant documents while retrieving as few of the non-relevant documents as possible</a:t>
            </a:r>
          </a:p>
          <a:p>
            <a:r>
              <a:rPr lang="en-US" dirty="0" smtClean="0"/>
              <a:t>The goal of text mining is often to be able to identify similarities between documents within a </a:t>
            </a:r>
            <a:r>
              <a:rPr lang="en-US" dirty="0" smtClean="0">
                <a:solidFill>
                  <a:srgbClr val="FFC000"/>
                </a:solidFill>
              </a:rPr>
              <a:t>corpus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significant portion of the valuable information available to organizations is stored in documents (web or other)</a:t>
            </a:r>
          </a:p>
          <a:p>
            <a:pPr lvl="1"/>
            <a:r>
              <a:rPr lang="en-US" dirty="0" smtClean="0"/>
              <a:t>News stories pertaining to competition, customers, and the business environment</a:t>
            </a:r>
          </a:p>
          <a:p>
            <a:pPr lvl="1"/>
            <a:r>
              <a:rPr lang="en-US" dirty="0" smtClean="0"/>
              <a:t>Technical reports on new technologies or techniques</a:t>
            </a:r>
          </a:p>
          <a:p>
            <a:pPr lvl="1"/>
            <a:r>
              <a:rPr lang="en-US" dirty="0" smtClean="0"/>
              <a:t>Email communication with customers, partners, and within the organization</a:t>
            </a:r>
          </a:p>
          <a:p>
            <a:pPr lvl="1"/>
            <a:r>
              <a:rPr lang="en-US" dirty="0" smtClean="0"/>
              <a:t>Corporate documents containing corporate knowledge and expertise</a:t>
            </a:r>
          </a:p>
          <a:p>
            <a:pPr lvl="1"/>
            <a:r>
              <a:rPr lang="en-US" dirty="0" smtClean="0"/>
              <a:t>Customer reviews of the company’s products or services</a:t>
            </a:r>
          </a:p>
          <a:p>
            <a:r>
              <a:rPr lang="en-US" dirty="0" smtClean="0"/>
              <a:t>The problem is that text is </a:t>
            </a:r>
            <a:r>
              <a:rPr lang="en-US" dirty="0" smtClean="0">
                <a:solidFill>
                  <a:srgbClr val="FFC000"/>
                </a:solidFill>
              </a:rPr>
              <a:t>unstructured</a:t>
            </a:r>
          </a:p>
          <a:p>
            <a:pPr lvl="1"/>
            <a:r>
              <a:rPr lang="en-US" dirty="0" smtClean="0"/>
              <a:t>While organized, it is not organized in a manner that is easily interpretable by computers</a:t>
            </a:r>
          </a:p>
          <a:p>
            <a:pPr lvl="1"/>
            <a:r>
              <a:rPr lang="en-US" dirty="0" smtClean="0"/>
              <a:t>It lacks a pre-defined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often </a:t>
            </a:r>
            <a:r>
              <a:rPr lang="en-US" dirty="0" smtClean="0">
                <a:solidFill>
                  <a:srgbClr val="FFC000"/>
                </a:solidFill>
              </a:rPr>
              <a:t>multiple input modes</a:t>
            </a:r>
            <a:r>
              <a:rPr lang="en-US" dirty="0" smtClean="0"/>
              <a:t>, i.e., text is often intended for different consumers and is structured to support that target audience</a:t>
            </a:r>
          </a:p>
          <a:p>
            <a:pPr lvl="1"/>
            <a:r>
              <a:rPr lang="en-US" dirty="0" smtClean="0"/>
              <a:t>Different languages for human consumers</a:t>
            </a:r>
          </a:p>
          <a:p>
            <a:pPr lvl="1"/>
            <a:r>
              <a:rPr lang="en-US" dirty="0" smtClean="0"/>
              <a:t>Different formats for automated consumers</a:t>
            </a:r>
          </a:p>
          <a:p>
            <a:r>
              <a:rPr lang="en-US" dirty="0" smtClean="0"/>
              <a:t>Words and phrases create context for each other and thus meaning is </a:t>
            </a:r>
            <a:r>
              <a:rPr lang="en-US" dirty="0" smtClean="0">
                <a:solidFill>
                  <a:srgbClr val="FFC000"/>
                </a:solidFill>
              </a:rPr>
              <a:t>dependent </a:t>
            </a:r>
            <a:r>
              <a:rPr lang="en-US" dirty="0" smtClean="0"/>
              <a:t>on not only the word, but the words around it</a:t>
            </a:r>
          </a:p>
          <a:p>
            <a:r>
              <a:rPr lang="en-US" dirty="0" smtClean="0"/>
              <a:t>Both words and sentences can be </a:t>
            </a:r>
            <a:r>
              <a:rPr lang="en-US" dirty="0" smtClean="0">
                <a:solidFill>
                  <a:srgbClr val="FFC000"/>
                </a:solidFill>
              </a:rPr>
              <a:t>ambiguous </a:t>
            </a:r>
            <a:r>
              <a:rPr lang="en-US" dirty="0" smtClean="0"/>
              <a:t>(more about this in a minute)</a:t>
            </a:r>
          </a:p>
          <a:p>
            <a:r>
              <a:rPr lang="en-US" dirty="0" smtClean="0"/>
              <a:t>Documents often contain </a:t>
            </a:r>
            <a:r>
              <a:rPr lang="en-US" dirty="0" smtClean="0">
                <a:solidFill>
                  <a:srgbClr val="FFC000"/>
                </a:solidFill>
              </a:rPr>
              <a:t>noisy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Erroneous</a:t>
            </a:r>
          </a:p>
          <a:p>
            <a:pPr lvl="1"/>
            <a:r>
              <a:rPr lang="en-US" dirty="0" smtClean="0"/>
              <a:t>Misleading</a:t>
            </a:r>
          </a:p>
          <a:p>
            <a:r>
              <a:rPr lang="en-US" dirty="0" smtClean="0"/>
              <a:t>As previously mentioned, text is </a:t>
            </a:r>
            <a:r>
              <a:rPr lang="en-US" dirty="0" smtClean="0">
                <a:solidFill>
                  <a:srgbClr val="FFC000"/>
                </a:solidFill>
              </a:rPr>
              <a:t>unstructured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7ADE-E78F-4068-B691-87A7BF8C4D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UNT">
  <a:themeElements>
    <a:clrScheme name="UN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4B1CD"/>
      </a:accent1>
      <a:accent2>
        <a:srgbClr val="887A68"/>
      </a:accent2>
      <a:accent3>
        <a:srgbClr val="E5DBAE"/>
      </a:accent3>
      <a:accent4>
        <a:srgbClr val="008265"/>
      </a:accent4>
      <a:accent5>
        <a:srgbClr val="C0DB37"/>
      </a:accent5>
      <a:accent6>
        <a:srgbClr val="BFBFBF"/>
      </a:accent6>
      <a:hlink>
        <a:srgbClr val="00853E"/>
      </a:hlink>
      <a:folHlink>
        <a:srgbClr val="72B83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NT" id="{477628C2-D483-46A5-9DE6-FA842B43C7C9}" vid="{BBEA9233-AD16-431E-916F-63C990F5A9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myUNT</Template>
  <TotalTime>2023</TotalTime>
  <Words>1612</Words>
  <Application>Microsoft Office PowerPoint</Application>
  <PresentationFormat>Widescreen</PresentationFormat>
  <Paragraphs>332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myUNT</vt:lpstr>
      <vt:lpstr>Text Mining</vt:lpstr>
      <vt:lpstr>How Big is the Web?</vt:lpstr>
      <vt:lpstr>How Big is the Web?</vt:lpstr>
      <vt:lpstr>PowerPoint Presentation</vt:lpstr>
      <vt:lpstr>Web Content</vt:lpstr>
      <vt:lpstr>Making Sense of Web Content</vt:lpstr>
      <vt:lpstr>Text Mining</vt:lpstr>
      <vt:lpstr>Text Mining</vt:lpstr>
      <vt:lpstr>Text Characteristics</vt:lpstr>
      <vt:lpstr>Difficulties in Text Quantification</vt:lpstr>
      <vt:lpstr>Syntax and Semantic Issues</vt:lpstr>
      <vt:lpstr>Imposing Structure</vt:lpstr>
      <vt:lpstr>Representing Documents</vt:lpstr>
      <vt:lpstr>Term Frequency (TF)</vt:lpstr>
      <vt:lpstr>Calculating TF</vt:lpstr>
      <vt:lpstr>Term Frequency – Inverse Document Frequency (TF-IDF)</vt:lpstr>
      <vt:lpstr>Calculating TF - IDF</vt:lpstr>
      <vt:lpstr>Text Mining Process</vt:lpstr>
      <vt:lpstr>Preprocessing</vt:lpstr>
      <vt:lpstr>Preprocessing</vt:lpstr>
      <vt:lpstr>Pattern Discovery</vt:lpstr>
      <vt:lpstr>Latent Semantic Analysis (LSA)</vt:lpstr>
      <vt:lpstr>Singular Value Decomposition (SVD)</vt:lpstr>
      <vt:lpstr>Singular Value Decomposition (SVD)</vt:lpstr>
      <vt:lpstr>What Does this have to do with Text Mining?</vt:lpstr>
      <vt:lpstr>Reducing Dimensionality of the SVD</vt:lpstr>
      <vt:lpstr>LSA Outputs</vt:lpstr>
      <vt:lpstr>Interpretation/Evaluation</vt:lpstr>
      <vt:lpstr>Interpretation/Evaluation</vt:lpstr>
    </vt:vector>
  </TitlesOfParts>
  <Company>University of North Texas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Torres, Russell</dc:creator>
  <cp:lastModifiedBy>rtorres</cp:lastModifiedBy>
  <cp:revision>116</cp:revision>
  <dcterms:created xsi:type="dcterms:W3CDTF">2017-08-30T19:07:04Z</dcterms:created>
  <dcterms:modified xsi:type="dcterms:W3CDTF">2018-01-15T19:56:52Z</dcterms:modified>
</cp:coreProperties>
</file>