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xv6IQE8rB3gt/2LxRyGqg==" hashData="NouLPb8z4lFJeWA/P139N4fPQlrsBpaQ6OjVEmidlYpCVVF1mDOkaZRwLsj4GbZYY0BKB1DZL698EGGbgw+X8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6FD54-1590-48AD-AA66-FE4251624B07}"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592B8-3D6F-45C8-8A10-6BE5EBB6A937}" type="slidenum">
              <a:rPr lang="en-US" smtClean="0"/>
              <a:t>‹#›</a:t>
            </a:fld>
            <a:endParaRPr lang="en-US"/>
          </a:p>
        </p:txBody>
      </p:sp>
    </p:spTree>
    <p:extLst>
      <p:ext uri="{BB962C8B-B14F-4D97-AF65-F5344CB8AC3E}">
        <p14:creationId xmlns:p14="http://schemas.microsoft.com/office/powerpoint/2010/main" val="304793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1831-0214-B266-21F6-24651168C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D0FEB2-1107-D068-02E2-B0118A1A3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DE0E6-27AC-1527-47A9-65F0BAADE0A1}"/>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D109CB74-E735-CFD2-3055-1C18D1B0E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8F734-769B-2160-50D7-C13A78ADA0DC}"/>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73661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B96B-235C-B395-51EA-E9BDE37480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C4059-A161-C0E9-622B-469DA3349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8ADB3-C9A8-7B7D-1966-7D04408D052F}"/>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36A546AE-4D6D-EC0B-4DE2-8FCB8C5C7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920C5-4849-1EA4-5887-AAE019678E2C}"/>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128024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92B2E-D84D-7CBF-4633-D1DD317D3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885E26-9051-FF2A-F1F4-059CBA6EF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61145-14DA-807B-B56E-8D4BC04551FA}"/>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8DAA8115-115D-25AA-CD06-88F9892A1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68731-9044-934C-913B-87B8018ABE9A}"/>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17306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B8AB-E400-70BD-DCE2-351FA44DF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C02C6-2507-E7EF-51AE-317112D5D8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BB6FD-B096-4DB7-5249-3713CCF05B61}"/>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4BBFA96A-F293-DA5A-9FAD-6C49402C1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1D18E-032C-331A-BF43-6D943E797426}"/>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88739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D637-A712-54A0-2AC2-4328BC4C6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660B9-2BE2-8358-AAE4-881F22CA7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D3729-E14D-A7C3-2E78-1961F64F5548}"/>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52360D26-2ECE-4C1D-D348-BD389B81F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707D5-89DB-A0C5-6673-CD1AE3208C64}"/>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213493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77B2-9870-61AC-E16A-04352BF23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174C8-5E3E-FD20-0418-22AD0D44F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64BAC-1F1C-F96C-9833-8A201B053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E333AB-EECC-B430-EC11-CFE9F9835C1E}"/>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6" name="Footer Placeholder 5">
            <a:extLst>
              <a:ext uri="{FF2B5EF4-FFF2-40B4-BE49-F238E27FC236}">
                <a16:creationId xmlns:a16="http://schemas.microsoft.com/office/drawing/2014/main" id="{0AB4B98C-EC68-83FA-949C-DC24BE483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16E01-6D23-6888-6142-DD57FE2B1C4F}"/>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57062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8A81-ECAA-1C2F-1BE1-0A0C33BDC9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A5559E-FD87-199B-1148-975CB1C94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FD38B-324A-51FB-0099-8F7EC0DEE2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C362E9-2D91-CC4D-D590-805D43419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86A9AA-0943-BC42-931A-C9012F359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45F4C2-7853-B375-6360-B30E5C0EFE9B}"/>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8" name="Footer Placeholder 7">
            <a:extLst>
              <a:ext uri="{FF2B5EF4-FFF2-40B4-BE49-F238E27FC236}">
                <a16:creationId xmlns:a16="http://schemas.microsoft.com/office/drawing/2014/main" id="{B94558F9-4120-11E3-0E6A-36CE9087B8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9D3776-1972-21F0-4F10-685906D18D64}"/>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113339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8220-8A22-1385-8966-382972926C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260FFE-95EC-B13C-2BEA-6F1A847EEC7D}"/>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4" name="Footer Placeholder 3">
            <a:extLst>
              <a:ext uri="{FF2B5EF4-FFF2-40B4-BE49-F238E27FC236}">
                <a16:creationId xmlns:a16="http://schemas.microsoft.com/office/drawing/2014/main" id="{DCD6DC13-E369-6C11-EF51-709B2633F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AD255-1B9B-4CAF-6C2A-C3A1486EA5D9}"/>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262170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6A561-F470-F7C1-9F83-5D9A629B89D4}"/>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3" name="Footer Placeholder 2">
            <a:extLst>
              <a:ext uri="{FF2B5EF4-FFF2-40B4-BE49-F238E27FC236}">
                <a16:creationId xmlns:a16="http://schemas.microsoft.com/office/drawing/2014/main" id="{8C048BDD-B064-A280-DE08-FEF3ADAE02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783665-8B13-B642-2F11-B0FDBDDD47A2}"/>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257302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8734-A0D3-CE48-E754-BC684B80F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D8AAB-3BF1-0E16-63C8-4FA86E8CD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9127F7-29CE-766D-DB7B-AD9D73A95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8A52C-C83F-1E4F-12A1-62EF52804B03}"/>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6" name="Footer Placeholder 5">
            <a:extLst>
              <a:ext uri="{FF2B5EF4-FFF2-40B4-BE49-F238E27FC236}">
                <a16:creationId xmlns:a16="http://schemas.microsoft.com/office/drawing/2014/main" id="{33958A19-0EEE-B259-A9B6-ED3919D74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0DBA6-7B4D-AA36-D5CC-A4830A70B7AA}"/>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39631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372C-96AA-4890-462F-A2DB2F5C3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8A7C1-94F8-F4F8-7B84-8ABDAAB93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1EC1D-5FCF-DFC5-0D90-F6E2698A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E2FF7-2513-C934-549B-92C820F33C37}"/>
              </a:ext>
            </a:extLst>
          </p:cNvPr>
          <p:cNvSpPr>
            <a:spLocks noGrp="1"/>
          </p:cNvSpPr>
          <p:nvPr>
            <p:ph type="dt" sz="half" idx="10"/>
          </p:nvPr>
        </p:nvSpPr>
        <p:spPr/>
        <p:txBody>
          <a:bodyPr/>
          <a:lstStyle/>
          <a:p>
            <a:fld id="{E29EC2B0-A546-46CA-BBE7-45E2431EA746}" type="datetimeFigureOut">
              <a:rPr lang="en-US" smtClean="0"/>
              <a:t>2/9/2024</a:t>
            </a:fld>
            <a:endParaRPr lang="en-US"/>
          </a:p>
        </p:txBody>
      </p:sp>
      <p:sp>
        <p:nvSpPr>
          <p:cNvPr id="6" name="Footer Placeholder 5">
            <a:extLst>
              <a:ext uri="{FF2B5EF4-FFF2-40B4-BE49-F238E27FC236}">
                <a16:creationId xmlns:a16="http://schemas.microsoft.com/office/drawing/2014/main" id="{FD2FE071-3F43-E5FA-11A8-5057E17DA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10F14-1D29-9820-6FE5-A71375E9FA19}"/>
              </a:ext>
            </a:extLst>
          </p:cNvPr>
          <p:cNvSpPr>
            <a:spLocks noGrp="1"/>
          </p:cNvSpPr>
          <p:nvPr>
            <p:ph type="sldNum" sz="quarter" idx="12"/>
          </p:nvPr>
        </p:nvSpPr>
        <p:spPr/>
        <p:txBody>
          <a:bodyPr/>
          <a:lstStyle/>
          <a:p>
            <a:fld id="{27B0065E-13C2-4B67-AC8B-D00D7D74518C}" type="slidenum">
              <a:rPr lang="en-US" smtClean="0"/>
              <a:t>‹#›</a:t>
            </a:fld>
            <a:endParaRPr lang="en-US"/>
          </a:p>
        </p:txBody>
      </p:sp>
    </p:spTree>
    <p:extLst>
      <p:ext uri="{BB962C8B-B14F-4D97-AF65-F5344CB8AC3E}">
        <p14:creationId xmlns:p14="http://schemas.microsoft.com/office/powerpoint/2010/main" val="44644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228C1-CEF5-2B17-9AA0-9CA2FF3D0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288299-AD59-64C2-892F-AEDA034DC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8D44A-D5F7-3186-641E-8A9DA9074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EC2B0-A546-46CA-BBE7-45E2431EA746}" type="datetimeFigureOut">
              <a:rPr lang="en-US" smtClean="0"/>
              <a:t>2/9/2024</a:t>
            </a:fld>
            <a:endParaRPr lang="en-US"/>
          </a:p>
        </p:txBody>
      </p:sp>
      <p:sp>
        <p:nvSpPr>
          <p:cNvPr id="5" name="Footer Placeholder 4">
            <a:extLst>
              <a:ext uri="{FF2B5EF4-FFF2-40B4-BE49-F238E27FC236}">
                <a16:creationId xmlns:a16="http://schemas.microsoft.com/office/drawing/2014/main" id="{9F4CDC11-F6D8-9D1A-1273-6AA66D342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042D47-6685-6540-C99D-CF890A1BC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0065E-13C2-4B67-AC8B-D00D7D74518C}" type="slidenum">
              <a:rPr lang="en-US" smtClean="0"/>
              <a:t>‹#›</a:t>
            </a:fld>
            <a:endParaRPr lang="en-US"/>
          </a:p>
        </p:txBody>
      </p:sp>
    </p:spTree>
    <p:extLst>
      <p:ext uri="{BB962C8B-B14F-4D97-AF65-F5344CB8AC3E}">
        <p14:creationId xmlns:p14="http://schemas.microsoft.com/office/powerpoint/2010/main" val="389852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44D7BB4-207B-2609-F1EF-59F9CE08D8C8}"/>
              </a:ext>
            </a:extLst>
          </p:cNvPr>
          <p:cNvSpPr>
            <a:spLocks noGrp="1" noChangeArrowheads="1"/>
          </p:cNvSpPr>
          <p:nvPr>
            <p:ph type="ctrTitle"/>
          </p:nvPr>
        </p:nvSpPr>
        <p:spPr>
          <a:xfrm>
            <a:off x="2362199" y="484188"/>
            <a:ext cx="8692487" cy="1420812"/>
          </a:xfrm>
        </p:spPr>
        <p:txBody>
          <a:bodyPr/>
          <a:lstStyle/>
          <a:p>
            <a:r>
              <a:rPr lang="en-US" altLang="en-US" sz="4800" b="1" dirty="0">
                <a:solidFill>
                  <a:srgbClr val="00B050"/>
                </a:solidFill>
                <a:latin typeface="Times New Roman" panose="02020603050405020304" pitchFamily="18" charset="0"/>
                <a:cs typeface="Times New Roman" panose="02020603050405020304" pitchFamily="18" charset="0"/>
              </a:rPr>
              <a:t>Semiconductor Diodes</a:t>
            </a:r>
          </a:p>
        </p:txBody>
      </p:sp>
      <p:sp>
        <p:nvSpPr>
          <p:cNvPr id="4099" name="Subtitle 2">
            <a:extLst>
              <a:ext uri="{FF2B5EF4-FFF2-40B4-BE49-F238E27FC236}">
                <a16:creationId xmlns:a16="http://schemas.microsoft.com/office/drawing/2014/main" id="{2AE21524-4E1E-9594-485B-CB5620125FAC}"/>
              </a:ext>
            </a:extLst>
          </p:cNvPr>
          <p:cNvSpPr>
            <a:spLocks noGrp="1" noChangeArrowheads="1"/>
          </p:cNvSpPr>
          <p:nvPr>
            <p:ph type="subTitle" idx="1"/>
          </p:nvPr>
        </p:nvSpPr>
        <p:spPr>
          <a:xfrm>
            <a:off x="2209800" y="2460625"/>
            <a:ext cx="9296400" cy="3482975"/>
          </a:xfrm>
        </p:spPr>
        <p:txBody>
          <a:bodyPr/>
          <a:lstStyle/>
          <a:p>
            <a:r>
              <a:rPr lang="en-US" altLang="en-US" sz="2800" dirty="0">
                <a:latin typeface="Times New Roman" panose="02020603050405020304" pitchFamily="18" charset="0"/>
                <a:cs typeface="Times New Roman" panose="02020603050405020304" pitchFamily="18" charset="0"/>
              </a:rPr>
              <a:t>Presented by</a:t>
            </a:r>
          </a:p>
          <a:p>
            <a:endParaRPr lang="en-US" altLang="en-US" sz="2800" dirty="0">
              <a:latin typeface="Times New Roman" panose="02020603050405020304" pitchFamily="18" charset="0"/>
              <a:cs typeface="Times New Roman" panose="02020603050405020304" pitchFamily="18" charset="0"/>
            </a:endParaRPr>
          </a:p>
          <a:p>
            <a:r>
              <a:rPr lang="en-US" altLang="en-US" sz="2800" b="1" dirty="0">
                <a:latin typeface="Times New Roman" panose="02020603050405020304" pitchFamily="18" charset="0"/>
                <a:cs typeface="Times New Roman" panose="02020603050405020304" pitchFamily="18" charset="0"/>
              </a:rPr>
              <a:t>Md. Feroz Ali</a:t>
            </a:r>
          </a:p>
          <a:p>
            <a:r>
              <a:rPr lang="en-US" altLang="en-US" sz="2800" dirty="0">
                <a:latin typeface="Times New Roman" panose="02020603050405020304" pitchFamily="18" charset="0"/>
                <a:cs typeface="Times New Roman" panose="02020603050405020304" pitchFamily="18" charset="0"/>
              </a:rPr>
              <a:t>Assistant Professor</a:t>
            </a:r>
          </a:p>
          <a:p>
            <a:r>
              <a:rPr lang="en-US" altLang="en-US" sz="2800" dirty="0">
                <a:latin typeface="Times New Roman" panose="02020603050405020304" pitchFamily="18" charset="0"/>
                <a:cs typeface="Times New Roman" panose="02020603050405020304" pitchFamily="18" charset="0"/>
              </a:rPr>
              <a:t>Department of Electrical and Electronic Engineering (EEE)</a:t>
            </a:r>
          </a:p>
          <a:p>
            <a:r>
              <a:rPr lang="en-US" altLang="en-US" sz="2800" dirty="0">
                <a:latin typeface="Times New Roman" panose="02020603050405020304" pitchFamily="18" charset="0"/>
                <a:cs typeface="Times New Roman" panose="02020603050405020304" pitchFamily="18" charset="0"/>
              </a:rPr>
              <a:t>Pabna University of Science and Technology (PUST)</a:t>
            </a:r>
          </a:p>
        </p:txBody>
      </p:sp>
      <p:pic>
        <p:nvPicPr>
          <p:cNvPr id="4100" name="Picture 5">
            <a:extLst>
              <a:ext uri="{FF2B5EF4-FFF2-40B4-BE49-F238E27FC236}">
                <a16:creationId xmlns:a16="http://schemas.microsoft.com/office/drawing/2014/main" id="{05F440D6-1E63-F10C-DA54-FCFC6BAE2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15938"/>
            <a:ext cx="162083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726745" y="272534"/>
            <a:ext cx="2954215"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Energy Bands</a:t>
            </a:r>
          </a:p>
        </p:txBody>
      </p:sp>
      <p:sp>
        <p:nvSpPr>
          <p:cNvPr id="18" name="TextBox 17">
            <a:extLst>
              <a:ext uri="{FF2B5EF4-FFF2-40B4-BE49-F238E27FC236}">
                <a16:creationId xmlns:a16="http://schemas.microsoft.com/office/drawing/2014/main" id="{50443EBC-98F7-2A15-4B30-4C3073DCA5E9}"/>
              </a:ext>
            </a:extLst>
          </p:cNvPr>
          <p:cNvSpPr txBox="1"/>
          <p:nvPr/>
        </p:nvSpPr>
        <p:spPr>
          <a:xfrm>
            <a:off x="858129" y="1062503"/>
            <a:ext cx="108461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range of energies possessed by an electron in a solid is known as </a:t>
            </a:r>
            <a:r>
              <a:rPr lang="en-US" sz="2400" dirty="0">
                <a:solidFill>
                  <a:srgbClr val="C00000"/>
                </a:solidFill>
                <a:latin typeface="Times New Roman" panose="02020603050405020304" pitchFamily="18" charset="0"/>
                <a:cs typeface="Times New Roman" panose="02020603050405020304" pitchFamily="18" charset="0"/>
              </a:rPr>
              <a:t>energy band</a:t>
            </a:r>
            <a:r>
              <a:rPr lang="en-US" sz="2400" dirty="0">
                <a:latin typeface="Times New Roman" panose="02020603050405020304" pitchFamily="18" charset="0"/>
                <a:cs typeface="Times New Roman" panose="02020603050405020304" pitchFamily="18" charset="0"/>
              </a:rPr>
              <a:t>.</a:t>
            </a:r>
          </a:p>
        </p:txBody>
      </p:sp>
      <p:pic>
        <p:nvPicPr>
          <p:cNvPr id="19" name="Picture 18">
            <a:extLst>
              <a:ext uri="{FF2B5EF4-FFF2-40B4-BE49-F238E27FC236}">
                <a16:creationId xmlns:a16="http://schemas.microsoft.com/office/drawing/2014/main" id="{CE6DD02F-B70A-3373-4ABF-73651605F69F}"/>
              </a:ext>
            </a:extLst>
          </p:cNvPr>
          <p:cNvPicPr>
            <a:picLocks noChangeAspect="1"/>
          </p:cNvPicPr>
          <p:nvPr/>
        </p:nvPicPr>
        <p:blipFill>
          <a:blip r:embed="rId2"/>
          <a:stretch>
            <a:fillRect/>
          </a:stretch>
        </p:blipFill>
        <p:spPr>
          <a:xfrm>
            <a:off x="998806" y="1729362"/>
            <a:ext cx="9885988" cy="3770366"/>
          </a:xfrm>
          <a:prstGeom prst="rect">
            <a:avLst/>
          </a:prstGeom>
        </p:spPr>
      </p:pic>
      <p:sp>
        <p:nvSpPr>
          <p:cNvPr id="20" name="Slide Number Placeholder 17">
            <a:extLst>
              <a:ext uri="{FF2B5EF4-FFF2-40B4-BE49-F238E27FC236}">
                <a16:creationId xmlns:a16="http://schemas.microsoft.com/office/drawing/2014/main" id="{DA3414A5-F17E-8CFB-0172-ADD7B0CED1F7}"/>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10</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36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726745" y="272534"/>
            <a:ext cx="2954215"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Energy Bands</a:t>
            </a:r>
          </a:p>
        </p:txBody>
      </p:sp>
      <p:sp>
        <p:nvSpPr>
          <p:cNvPr id="18" name="TextBox 17">
            <a:extLst>
              <a:ext uri="{FF2B5EF4-FFF2-40B4-BE49-F238E27FC236}">
                <a16:creationId xmlns:a16="http://schemas.microsoft.com/office/drawing/2014/main" id="{50443EBC-98F7-2A15-4B30-4C3073DCA5E9}"/>
              </a:ext>
            </a:extLst>
          </p:cNvPr>
          <p:cNvSpPr txBox="1"/>
          <p:nvPr/>
        </p:nvSpPr>
        <p:spPr>
          <a:xfrm>
            <a:off x="562709" y="1062503"/>
            <a:ext cx="11141612" cy="2308324"/>
          </a:xfrm>
          <a:prstGeom prst="rect">
            <a:avLst/>
          </a:prstGeom>
          <a:no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range of energies (i.e. band) possessed by valence electrons is known as </a:t>
            </a:r>
            <a:r>
              <a:rPr lang="en-US" sz="2400" dirty="0">
                <a:solidFill>
                  <a:srgbClr val="C00000"/>
                </a:solidFill>
                <a:latin typeface="Times New Roman" panose="02020603050405020304" pitchFamily="18" charset="0"/>
                <a:cs typeface="Times New Roman" panose="02020603050405020304" pitchFamily="18" charset="0"/>
              </a:rPr>
              <a:t>valence band.</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range of energies (i.e. band) possessed by conduction band electrons is known as </a:t>
            </a:r>
            <a:r>
              <a:rPr lang="en-US" sz="2400" dirty="0">
                <a:solidFill>
                  <a:srgbClr val="C00000"/>
                </a:solidFill>
                <a:latin typeface="Times New Roman" panose="02020603050405020304" pitchFamily="18" charset="0"/>
                <a:cs typeface="Times New Roman" panose="02020603050405020304" pitchFamily="18" charset="0"/>
              </a:rPr>
              <a:t>conduction band.</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separation between conduction band and valence band on the energy level diagram is known as </a:t>
            </a:r>
            <a:r>
              <a:rPr lang="en-US" sz="2400" dirty="0">
                <a:solidFill>
                  <a:srgbClr val="C00000"/>
                </a:solidFill>
                <a:latin typeface="Times New Roman" panose="02020603050405020304" pitchFamily="18" charset="0"/>
                <a:cs typeface="Times New Roman" panose="02020603050405020304" pitchFamily="18" charset="0"/>
              </a:rPr>
              <a:t>forbidden energy gap.</a:t>
            </a:r>
          </a:p>
        </p:txBody>
      </p:sp>
      <p:pic>
        <p:nvPicPr>
          <p:cNvPr id="2" name="Picture 1">
            <a:extLst>
              <a:ext uri="{FF2B5EF4-FFF2-40B4-BE49-F238E27FC236}">
                <a16:creationId xmlns:a16="http://schemas.microsoft.com/office/drawing/2014/main" id="{41E7F50D-F431-5FB6-AAD1-A89CE5FCE548}"/>
              </a:ext>
            </a:extLst>
          </p:cNvPr>
          <p:cNvPicPr>
            <a:picLocks noChangeAspect="1"/>
          </p:cNvPicPr>
          <p:nvPr/>
        </p:nvPicPr>
        <p:blipFill>
          <a:blip r:embed="rId2"/>
          <a:stretch>
            <a:fillRect/>
          </a:stretch>
        </p:blipFill>
        <p:spPr>
          <a:xfrm>
            <a:off x="3897530" y="3429000"/>
            <a:ext cx="3783430" cy="3261930"/>
          </a:xfrm>
          <a:prstGeom prst="rect">
            <a:avLst/>
          </a:prstGeom>
        </p:spPr>
      </p:pic>
      <p:sp>
        <p:nvSpPr>
          <p:cNvPr id="3" name="Slide Number Placeholder 17">
            <a:extLst>
              <a:ext uri="{FF2B5EF4-FFF2-40B4-BE49-F238E27FC236}">
                <a16:creationId xmlns:a16="http://schemas.microsoft.com/office/drawing/2014/main" id="{115AAB3E-2AEA-B5CC-44B5-F8BCE2BC1E02}"/>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11</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03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arn(inVertic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arn(inVertic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barn(inVertic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726745" y="272534"/>
            <a:ext cx="2954215"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Energy Bands</a:t>
            </a:r>
          </a:p>
        </p:txBody>
      </p:sp>
      <p:pic>
        <p:nvPicPr>
          <p:cNvPr id="4" name="Picture 3">
            <a:extLst>
              <a:ext uri="{FF2B5EF4-FFF2-40B4-BE49-F238E27FC236}">
                <a16:creationId xmlns:a16="http://schemas.microsoft.com/office/drawing/2014/main" id="{AC0AB021-2557-C9B7-AC6D-9699CCD071D4}"/>
              </a:ext>
            </a:extLst>
          </p:cNvPr>
          <p:cNvPicPr>
            <a:picLocks noChangeAspect="1"/>
          </p:cNvPicPr>
          <p:nvPr/>
        </p:nvPicPr>
        <p:blipFill>
          <a:blip r:embed="rId2"/>
          <a:stretch>
            <a:fillRect/>
          </a:stretch>
        </p:blipFill>
        <p:spPr>
          <a:xfrm>
            <a:off x="381270" y="1295557"/>
            <a:ext cx="3332602" cy="2907950"/>
          </a:xfrm>
          <a:prstGeom prst="rect">
            <a:avLst/>
          </a:prstGeom>
        </p:spPr>
      </p:pic>
      <p:pic>
        <p:nvPicPr>
          <p:cNvPr id="5" name="Picture 4">
            <a:extLst>
              <a:ext uri="{FF2B5EF4-FFF2-40B4-BE49-F238E27FC236}">
                <a16:creationId xmlns:a16="http://schemas.microsoft.com/office/drawing/2014/main" id="{E343D1F7-3201-A3DD-7F71-899B6A0997E9}"/>
              </a:ext>
            </a:extLst>
          </p:cNvPr>
          <p:cNvPicPr>
            <a:picLocks noChangeAspect="1"/>
          </p:cNvPicPr>
          <p:nvPr/>
        </p:nvPicPr>
        <p:blipFill>
          <a:blip r:embed="rId3"/>
          <a:stretch>
            <a:fillRect/>
          </a:stretch>
        </p:blipFill>
        <p:spPr>
          <a:xfrm>
            <a:off x="3801749" y="1295556"/>
            <a:ext cx="3483876" cy="2907950"/>
          </a:xfrm>
          <a:prstGeom prst="rect">
            <a:avLst/>
          </a:prstGeom>
        </p:spPr>
      </p:pic>
      <p:pic>
        <p:nvPicPr>
          <p:cNvPr id="6" name="Picture 5">
            <a:extLst>
              <a:ext uri="{FF2B5EF4-FFF2-40B4-BE49-F238E27FC236}">
                <a16:creationId xmlns:a16="http://schemas.microsoft.com/office/drawing/2014/main" id="{40F965E6-F7C4-FBEC-4ED3-45F2683DD49E}"/>
              </a:ext>
            </a:extLst>
          </p:cNvPr>
          <p:cNvPicPr>
            <a:picLocks noChangeAspect="1"/>
          </p:cNvPicPr>
          <p:nvPr/>
        </p:nvPicPr>
        <p:blipFill>
          <a:blip r:embed="rId4"/>
          <a:stretch>
            <a:fillRect/>
          </a:stretch>
        </p:blipFill>
        <p:spPr>
          <a:xfrm>
            <a:off x="7500448" y="1295557"/>
            <a:ext cx="3926722" cy="2907950"/>
          </a:xfrm>
          <a:prstGeom prst="rect">
            <a:avLst/>
          </a:prstGeom>
        </p:spPr>
      </p:pic>
      <p:sp>
        <p:nvSpPr>
          <p:cNvPr id="9" name="TextBox 8">
            <a:extLst>
              <a:ext uri="{FF2B5EF4-FFF2-40B4-BE49-F238E27FC236}">
                <a16:creationId xmlns:a16="http://schemas.microsoft.com/office/drawing/2014/main" id="{257453F4-AA83-65F7-16E4-1C1889F36571}"/>
              </a:ext>
            </a:extLst>
          </p:cNvPr>
          <p:cNvSpPr txBox="1"/>
          <p:nvPr/>
        </p:nvSpPr>
        <p:spPr>
          <a:xfrm>
            <a:off x="1232845" y="4203506"/>
            <a:ext cx="146941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Insulators</a:t>
            </a:r>
          </a:p>
        </p:txBody>
      </p:sp>
      <p:sp>
        <p:nvSpPr>
          <p:cNvPr id="10" name="TextBox 9">
            <a:extLst>
              <a:ext uri="{FF2B5EF4-FFF2-40B4-BE49-F238E27FC236}">
                <a16:creationId xmlns:a16="http://schemas.microsoft.com/office/drawing/2014/main" id="{0D96FA2D-AC16-6C94-A043-959B09A7F64B}"/>
              </a:ext>
            </a:extLst>
          </p:cNvPr>
          <p:cNvSpPr txBox="1"/>
          <p:nvPr/>
        </p:nvSpPr>
        <p:spPr>
          <a:xfrm>
            <a:off x="5019421" y="4261976"/>
            <a:ext cx="146941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Conductor</a:t>
            </a:r>
          </a:p>
        </p:txBody>
      </p:sp>
      <p:sp>
        <p:nvSpPr>
          <p:cNvPr id="11" name="TextBox 10">
            <a:extLst>
              <a:ext uri="{FF2B5EF4-FFF2-40B4-BE49-F238E27FC236}">
                <a16:creationId xmlns:a16="http://schemas.microsoft.com/office/drawing/2014/main" id="{0BCD55EB-BD2C-4698-0BCE-EF198440C6B3}"/>
              </a:ext>
            </a:extLst>
          </p:cNvPr>
          <p:cNvSpPr txBox="1"/>
          <p:nvPr/>
        </p:nvSpPr>
        <p:spPr>
          <a:xfrm>
            <a:off x="8386454" y="4203506"/>
            <a:ext cx="236798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Semiconductor </a:t>
            </a:r>
          </a:p>
        </p:txBody>
      </p:sp>
      <p:sp>
        <p:nvSpPr>
          <p:cNvPr id="12" name="Slide Number Placeholder 17">
            <a:extLst>
              <a:ext uri="{FF2B5EF4-FFF2-40B4-BE49-F238E27FC236}">
                <a16:creationId xmlns:a16="http://schemas.microsoft.com/office/drawing/2014/main" id="{4F098EC0-47E6-E698-3688-35233CB27B70}"/>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12</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19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726745" y="272534"/>
            <a:ext cx="2954215"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Energy Bands</a:t>
            </a:r>
          </a:p>
        </p:txBody>
      </p:sp>
      <p:pic>
        <p:nvPicPr>
          <p:cNvPr id="2" name="Picture 1">
            <a:extLst>
              <a:ext uri="{FF2B5EF4-FFF2-40B4-BE49-F238E27FC236}">
                <a16:creationId xmlns:a16="http://schemas.microsoft.com/office/drawing/2014/main" id="{E4792676-FE8D-14B3-CB9A-097F2528B33A}"/>
              </a:ext>
            </a:extLst>
          </p:cNvPr>
          <p:cNvPicPr>
            <a:picLocks noChangeAspect="1"/>
          </p:cNvPicPr>
          <p:nvPr/>
        </p:nvPicPr>
        <p:blipFill>
          <a:blip r:embed="rId2"/>
          <a:stretch>
            <a:fillRect/>
          </a:stretch>
        </p:blipFill>
        <p:spPr>
          <a:xfrm>
            <a:off x="1584791" y="995645"/>
            <a:ext cx="9005873" cy="3609358"/>
          </a:xfrm>
          <a:prstGeom prst="rect">
            <a:avLst/>
          </a:prstGeom>
        </p:spPr>
      </p:pic>
      <p:sp>
        <p:nvSpPr>
          <p:cNvPr id="12" name="TextBox 11">
            <a:extLst>
              <a:ext uri="{FF2B5EF4-FFF2-40B4-BE49-F238E27FC236}">
                <a16:creationId xmlns:a16="http://schemas.microsoft.com/office/drawing/2014/main" id="{CB9681C1-8BD4-6038-776D-9DFBA85FB160}"/>
              </a:ext>
            </a:extLst>
          </p:cNvPr>
          <p:cNvSpPr txBox="1"/>
          <p:nvPr/>
        </p:nvSpPr>
        <p:spPr>
          <a:xfrm>
            <a:off x="545911" y="4727835"/>
            <a:ext cx="11273050" cy="16029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22250" marR="639445" algn="just">
              <a:lnSpc>
                <a:spcPct val="103000"/>
              </a:lnSpc>
              <a:spcBef>
                <a:spcPts val="470"/>
              </a:spcBef>
              <a:spcAft>
                <a:spcPts val="0"/>
              </a:spcAft>
            </a:pPr>
            <a:r>
              <a:rPr lang="en-US" sz="2400" dirty="0">
                <a:solidFill>
                  <a:srgbClr val="231F20"/>
                </a:solidFill>
                <a:effectLst/>
                <a:latin typeface="Times New Roman" panose="02020603050405020304" pitchFamily="18" charset="0"/>
                <a:ea typeface="Times New Roman" panose="02020603050405020304" pitchFamily="18" charset="0"/>
              </a:rPr>
              <a:t>For example, the valence</a:t>
            </a:r>
            <a:r>
              <a:rPr lang="en-US" sz="2400" spc="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band is shown to have an energy level of 0.7 eV. The conduction band is shown to have an energy</a:t>
            </a:r>
            <a:r>
              <a:rPr lang="en-US" sz="2400" spc="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level</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of</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1.8</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eV.</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Thus</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for</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an</a:t>
            </a:r>
            <a:r>
              <a:rPr lang="en-US" sz="2400" spc="-55" dirty="0">
                <a:solidFill>
                  <a:srgbClr val="231F20"/>
                </a:solidFill>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electron</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to</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jump</a:t>
            </a:r>
            <a:r>
              <a:rPr lang="en-US" sz="2400" spc="-60"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from</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the</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valence</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band</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rPr>
              <a:t>to</a:t>
            </a:r>
            <a:r>
              <a:rPr lang="en-US" sz="2400" spc="-5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the</a:t>
            </a:r>
            <a:r>
              <a:rPr lang="en-US" sz="2400" spc="-6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conduction</a:t>
            </a:r>
            <a:r>
              <a:rPr lang="en-US" sz="2400" spc="-6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band,</a:t>
            </a:r>
            <a:r>
              <a:rPr lang="en-US" sz="2400" spc="-6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an</a:t>
            </a:r>
            <a:r>
              <a:rPr lang="en-US" sz="2400" spc="-6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energy</a:t>
            </a:r>
            <a:r>
              <a:rPr lang="en-US" sz="2400" dirty="0">
                <a:latin typeface="Times New Roman" panose="02020603050405020304" pitchFamily="18" charset="0"/>
                <a:ea typeface="Times New Roman" panose="02020603050405020304" pitchFamily="18" charset="0"/>
              </a:rPr>
              <a:t> </a:t>
            </a:r>
            <a:r>
              <a:rPr lang="en-US" sz="2400" spc="-15" dirty="0">
                <a:solidFill>
                  <a:srgbClr val="231F20"/>
                </a:solidFill>
                <a:effectLst/>
                <a:latin typeface="Times New Roman" panose="02020603050405020304" pitchFamily="18" charset="0"/>
                <a:ea typeface="Times New Roman" panose="02020603050405020304" pitchFamily="18" charset="0"/>
              </a:rPr>
              <a:t>=</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5" dirty="0">
                <a:solidFill>
                  <a:srgbClr val="231F20"/>
                </a:solidFill>
                <a:effectLst/>
                <a:latin typeface="Times New Roman" panose="02020603050405020304" pitchFamily="18" charset="0"/>
                <a:ea typeface="Times New Roman" panose="02020603050405020304" pitchFamily="18" charset="0"/>
              </a:rPr>
              <a:t>1.8</a:t>
            </a:r>
            <a:r>
              <a:rPr lang="en-US" sz="2400" spc="-85" dirty="0">
                <a:solidFill>
                  <a:srgbClr val="231F20"/>
                </a:solidFill>
                <a:latin typeface="Times New Roman" panose="02020603050405020304" pitchFamily="18" charset="0"/>
                <a:ea typeface="Times New Roman" panose="02020603050405020304" pitchFamily="18" charset="0"/>
              </a:rPr>
              <a:t> </a:t>
            </a:r>
            <a:r>
              <a:rPr lang="en-US" sz="2400" spc="-15" dirty="0">
                <a:solidFill>
                  <a:srgbClr val="231F20"/>
                </a:solidFill>
                <a:effectLst/>
                <a:latin typeface="Times New Roman" panose="02020603050405020304" pitchFamily="18" charset="0"/>
                <a:ea typeface="Times New Roman" panose="02020603050405020304" pitchFamily="18" charset="0"/>
              </a:rPr>
              <a:t>–</a:t>
            </a:r>
            <a:r>
              <a:rPr lang="en-US" sz="2400" spc="-80" dirty="0">
                <a:solidFill>
                  <a:srgbClr val="231F20"/>
                </a:solidFill>
                <a:effectLst/>
                <a:latin typeface="Times New Roman" panose="02020603050405020304" pitchFamily="18" charset="0"/>
                <a:ea typeface="Times New Roman" panose="02020603050405020304" pitchFamily="18" charset="0"/>
              </a:rPr>
              <a:t> </a:t>
            </a:r>
            <a:r>
              <a:rPr lang="en-US" sz="2400" spc="-15" dirty="0">
                <a:solidFill>
                  <a:srgbClr val="231F20"/>
                </a:solidFill>
                <a:effectLst/>
                <a:latin typeface="Times New Roman" panose="02020603050405020304" pitchFamily="18" charset="0"/>
                <a:ea typeface="Times New Roman" panose="02020603050405020304" pitchFamily="18" charset="0"/>
              </a:rPr>
              <a:t>0.7</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1.1</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eV</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must</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be</a:t>
            </a:r>
            <a:r>
              <a:rPr lang="en-US" sz="2400" spc="-85" dirty="0">
                <a:solidFill>
                  <a:srgbClr val="231F20"/>
                </a:solidFill>
                <a:effectLst/>
                <a:latin typeface="Times New Roman" panose="02020603050405020304" pitchFamily="18" charset="0"/>
                <a:ea typeface="Times New Roman" panose="02020603050405020304" pitchFamily="18" charset="0"/>
              </a:rPr>
              <a:t> </a:t>
            </a:r>
            <a:r>
              <a:rPr lang="en-US" sz="2400" spc="-10" dirty="0">
                <a:solidFill>
                  <a:srgbClr val="231F20"/>
                </a:solidFill>
                <a:effectLst/>
                <a:latin typeface="Times New Roman" panose="02020603050405020304" pitchFamily="18" charset="0"/>
                <a:ea typeface="Times New Roman" panose="02020603050405020304" pitchFamily="18" charset="0"/>
              </a:rPr>
              <a:t>supplied.</a:t>
            </a:r>
            <a:r>
              <a:rPr lang="en-US" sz="2400" spc="-85" dirty="0">
                <a:solidFill>
                  <a:srgbClr val="231F20"/>
                </a:solidFill>
                <a:effectLst/>
                <a:latin typeface="Times New Roman" panose="02020603050405020304" pitchFamily="18" charset="0"/>
                <a:ea typeface="Times New Roman" panose="02020603050405020304" pitchFamily="18" charset="0"/>
              </a:rPr>
              <a:t> </a:t>
            </a:r>
            <a:endParaRPr lang="en-US" sz="2400" dirty="0"/>
          </a:p>
        </p:txBody>
      </p:sp>
      <p:sp>
        <p:nvSpPr>
          <p:cNvPr id="13" name="Slide Number Placeholder 17">
            <a:extLst>
              <a:ext uri="{FF2B5EF4-FFF2-40B4-BE49-F238E27FC236}">
                <a16:creationId xmlns:a16="http://schemas.microsoft.com/office/drawing/2014/main" id="{4378C109-B7AF-21BB-3222-DD9DB11C2DFC}"/>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13</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6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726745" y="272534"/>
            <a:ext cx="2954215"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Work Function</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4" y="1001420"/>
            <a:ext cx="10959152" cy="1569660"/>
          </a:xfrm>
          <a:prstGeom prst="rect">
            <a:avLst/>
          </a:prstGeom>
          <a:noFill/>
        </p:spPr>
        <p:txBody>
          <a:bodyPr wrap="square">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In physics, the work function refers to the minimum amount of energy required to remove an electron from the surface of a material and move it to a point just outside the material. It is typically denoted by the symbol Φ (phi) and is measured in electron volts (eV) or joules.</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BAA3DC-3C9D-4E12-F2EF-04D2A21EC3AD}"/>
              </a:ext>
            </a:extLst>
          </p:cNvPr>
          <p:cNvSpPr txBox="1"/>
          <p:nvPr/>
        </p:nvSpPr>
        <p:spPr>
          <a:xfrm>
            <a:off x="586853" y="2970747"/>
            <a:ext cx="10959151" cy="83099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work function of silicon, typically denoted by the symbol Φ, is approximately 4.85 electron volts (eV) at room temperature. </a:t>
            </a:r>
          </a:p>
        </p:txBody>
      </p:sp>
      <p:sp>
        <p:nvSpPr>
          <p:cNvPr id="7" name="Slide Number Placeholder 17">
            <a:extLst>
              <a:ext uri="{FF2B5EF4-FFF2-40B4-BE49-F238E27FC236}">
                <a16:creationId xmlns:a16="http://schemas.microsoft.com/office/drawing/2014/main" id="{4233F545-CE87-AE38-686A-80FFB2035297}"/>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14</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6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578D66-8402-C864-17EA-76921323024C}"/>
                  </a:ext>
                </a:extLst>
              </p:cNvPr>
              <p:cNvSpPr txBox="1"/>
              <p:nvPr/>
            </p:nvSpPr>
            <p:spPr>
              <a:xfrm>
                <a:off x="586854" y="1001420"/>
                <a:ext cx="10959152" cy="830997"/>
              </a:xfrm>
              <a:prstGeom prst="rect">
                <a:avLst/>
              </a:prstGeom>
              <a:noFill/>
            </p:spPr>
            <p:txBody>
              <a:bodyPr wrap="square">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A </a:t>
                </a:r>
                <a:r>
                  <a:rPr lang="en-US" sz="2400" b="0" i="0" dirty="0">
                    <a:solidFill>
                      <a:srgbClr val="C00000"/>
                    </a:solidFill>
                    <a:effectLst/>
                    <a:latin typeface="Times New Roman" panose="02020603050405020304" pitchFamily="18" charset="0"/>
                    <a:cs typeface="Times New Roman" panose="02020603050405020304" pitchFamily="18" charset="0"/>
                  </a:rPr>
                  <a:t>semiconductor</a:t>
                </a:r>
                <a:r>
                  <a:rPr lang="en-US" sz="2400" b="0" i="0" dirty="0">
                    <a:solidFill>
                      <a:srgbClr val="0D0D0D"/>
                    </a:solidFill>
                    <a:effectLst/>
                    <a:latin typeface="Times New Roman" panose="02020603050405020304" pitchFamily="18" charset="0"/>
                    <a:cs typeface="Times New Roman" panose="02020603050405020304" pitchFamily="18" charset="0"/>
                  </a:rPr>
                  <a:t> is a substance which has resistivity (</a:t>
                </a:r>
                <a14:m>
                  <m:oMath xmlns:m="http://schemas.openxmlformats.org/officeDocument/2006/math">
                    <m:sSup>
                      <m:sSupPr>
                        <m:ctrlPr>
                          <a:rPr lang="en-US" sz="2400" b="0" i="1" dirty="0" smtClean="0">
                            <a:solidFill>
                              <a:srgbClr val="0D0D0D"/>
                            </a:solidFill>
                            <a:effectLst/>
                            <a:latin typeface="Cambria Math" panose="02040503050406030204" pitchFamily="18" charset="0"/>
                            <a:cs typeface="Times New Roman" panose="02020603050405020304" pitchFamily="18" charset="0"/>
                          </a:rPr>
                        </m:ctrlPr>
                      </m:sSupPr>
                      <m:e>
                        <m:r>
                          <a:rPr lang="en-US" sz="2400" b="0" i="1" dirty="0" smtClean="0">
                            <a:solidFill>
                              <a:srgbClr val="0D0D0D"/>
                            </a:solidFill>
                            <a:effectLst/>
                            <a:latin typeface="Cambria Math" panose="02040503050406030204" pitchFamily="18" charset="0"/>
                            <a:cs typeface="Times New Roman" panose="02020603050405020304" pitchFamily="18" charset="0"/>
                          </a:rPr>
                          <m:t>10</m:t>
                        </m:r>
                      </m:e>
                      <m:sup>
                        <m:r>
                          <a:rPr lang="en-US" sz="2400" b="0" i="1" dirty="0" smtClean="0">
                            <a:solidFill>
                              <a:srgbClr val="0D0D0D"/>
                            </a:solidFill>
                            <a:effectLst/>
                            <a:latin typeface="Cambria Math" panose="02040503050406030204" pitchFamily="18" charset="0"/>
                            <a:cs typeface="Times New Roman" panose="02020603050405020304" pitchFamily="18" charset="0"/>
                          </a:rPr>
                          <m:t>−4</m:t>
                        </m:r>
                      </m:sup>
                    </m:sSup>
                  </m:oMath>
                </a14:m>
                <a:r>
                  <a:rPr lang="en-US" sz="2400" b="0" i="0" dirty="0">
                    <a:solidFill>
                      <a:srgbClr val="0D0D0D"/>
                    </a:solidFill>
                    <a:effectLst/>
                    <a:latin typeface="Times New Roman" panose="02020603050405020304" pitchFamily="18" charset="0"/>
                    <a:cs typeface="Times New Roman" panose="02020603050405020304" pitchFamily="18" charset="0"/>
                  </a:rPr>
                  <a:t> to 0.5 </a:t>
                </a:r>
                <a:r>
                  <a:rPr lang="el-GR" sz="2400" b="0" i="0" dirty="0">
                    <a:solidFill>
                      <a:srgbClr val="0D0D0D"/>
                    </a:solidFill>
                    <a:effectLst/>
                    <a:latin typeface="Times New Roman" panose="02020603050405020304" pitchFamily="18" charset="0"/>
                    <a:cs typeface="Times New Roman" panose="02020603050405020304" pitchFamily="18" charset="0"/>
                  </a:rPr>
                  <a:t>Ω</a:t>
                </a:r>
                <a:r>
                  <a:rPr lang="en-US" sz="2400" b="0" i="0" dirty="0">
                    <a:solidFill>
                      <a:srgbClr val="0D0D0D"/>
                    </a:solidFill>
                    <a:effectLst/>
                    <a:latin typeface="Times New Roman" panose="02020603050405020304" pitchFamily="18" charset="0"/>
                    <a:cs typeface="Times New Roman" panose="02020603050405020304" pitchFamily="18" charset="0"/>
                  </a:rPr>
                  <a:t> m) in between conductors and insulators e.g. germanium, silicon, selenium, carbon etc.</a:t>
                </a:r>
                <a:endParaRPr lang="en-US" sz="24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3578D66-8402-C864-17EA-76921323024C}"/>
                  </a:ext>
                </a:extLst>
              </p:cNvPr>
              <p:cNvSpPr txBox="1">
                <a:spLocks noRot="1" noChangeAspect="1" noMove="1" noResize="1" noEditPoints="1" noAdjustHandles="1" noChangeArrowheads="1" noChangeShapeType="1" noTextEdit="1"/>
              </p:cNvSpPr>
              <p:nvPr/>
            </p:nvSpPr>
            <p:spPr>
              <a:xfrm>
                <a:off x="586854" y="1001420"/>
                <a:ext cx="10959152" cy="830997"/>
              </a:xfrm>
              <a:prstGeom prst="rect">
                <a:avLst/>
              </a:prstGeom>
              <a:blipFill>
                <a:blip r:embed="rId2"/>
                <a:stretch>
                  <a:fillRect l="-834" t="-5839" r="-890" b="-15328"/>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EAAA00A-8D14-B3F8-B137-3A65AAF0D967}"/>
              </a:ext>
            </a:extLst>
          </p:cNvPr>
          <p:cNvPicPr>
            <a:picLocks noChangeAspect="1"/>
          </p:cNvPicPr>
          <p:nvPr/>
        </p:nvPicPr>
        <p:blipFill>
          <a:blip r:embed="rId3"/>
          <a:stretch>
            <a:fillRect/>
          </a:stretch>
        </p:blipFill>
        <p:spPr>
          <a:xfrm>
            <a:off x="746281" y="2387521"/>
            <a:ext cx="10639753" cy="2320957"/>
          </a:xfrm>
          <a:prstGeom prst="rect">
            <a:avLst/>
          </a:prstGeom>
        </p:spPr>
      </p:pic>
      <p:sp>
        <p:nvSpPr>
          <p:cNvPr id="3" name="Slide Number Placeholder 17">
            <a:extLst>
              <a:ext uri="{FF2B5EF4-FFF2-40B4-BE49-F238E27FC236}">
                <a16:creationId xmlns:a16="http://schemas.microsoft.com/office/drawing/2014/main" id="{AF043B40-7DA3-814B-9591-0D175D20FBB9}"/>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15</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4" y="1001420"/>
            <a:ext cx="6373504" cy="461665"/>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Bonds in Semiconductors (germanium atom):</a:t>
            </a:r>
          </a:p>
        </p:txBody>
      </p:sp>
      <p:pic>
        <p:nvPicPr>
          <p:cNvPr id="3" name="Picture 2">
            <a:extLst>
              <a:ext uri="{FF2B5EF4-FFF2-40B4-BE49-F238E27FC236}">
                <a16:creationId xmlns:a16="http://schemas.microsoft.com/office/drawing/2014/main" id="{3B04D95B-CED4-0BB6-3860-A087AE20D52A}"/>
              </a:ext>
            </a:extLst>
          </p:cNvPr>
          <p:cNvPicPr>
            <a:picLocks noChangeAspect="1"/>
          </p:cNvPicPr>
          <p:nvPr/>
        </p:nvPicPr>
        <p:blipFill>
          <a:blip r:embed="rId2"/>
          <a:stretch>
            <a:fillRect/>
          </a:stretch>
        </p:blipFill>
        <p:spPr>
          <a:xfrm>
            <a:off x="1953522" y="1806315"/>
            <a:ext cx="8038046" cy="3830210"/>
          </a:xfrm>
          <a:prstGeom prst="rect">
            <a:avLst/>
          </a:prstGeom>
        </p:spPr>
      </p:pic>
      <p:sp>
        <p:nvSpPr>
          <p:cNvPr id="5" name="Slide Number Placeholder 17">
            <a:extLst>
              <a:ext uri="{FF2B5EF4-FFF2-40B4-BE49-F238E27FC236}">
                <a16:creationId xmlns:a16="http://schemas.microsoft.com/office/drawing/2014/main" id="{1CF0FEBA-E2BF-454F-DF53-A948FF6087E4}"/>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16</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85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4" y="1001420"/>
            <a:ext cx="4544704" cy="461665"/>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Commonly Used Semiconductors:</a:t>
            </a:r>
          </a:p>
        </p:txBody>
      </p:sp>
      <p:pic>
        <p:nvPicPr>
          <p:cNvPr id="2" name="Picture 1">
            <a:extLst>
              <a:ext uri="{FF2B5EF4-FFF2-40B4-BE49-F238E27FC236}">
                <a16:creationId xmlns:a16="http://schemas.microsoft.com/office/drawing/2014/main" id="{7FD5B4DC-624C-54EB-4767-8A758C1564E2}"/>
              </a:ext>
            </a:extLst>
          </p:cNvPr>
          <p:cNvPicPr>
            <a:picLocks noChangeAspect="1"/>
          </p:cNvPicPr>
          <p:nvPr/>
        </p:nvPicPr>
        <p:blipFill>
          <a:blip r:embed="rId2"/>
          <a:stretch>
            <a:fillRect/>
          </a:stretch>
        </p:blipFill>
        <p:spPr>
          <a:xfrm>
            <a:off x="354841" y="2403338"/>
            <a:ext cx="5488622" cy="2475538"/>
          </a:xfrm>
          <a:prstGeom prst="rect">
            <a:avLst/>
          </a:prstGeom>
          <a:ln>
            <a:solidFill>
              <a:srgbClr val="00B050"/>
            </a:solidFill>
          </a:ln>
        </p:spPr>
      </p:pic>
      <p:pic>
        <p:nvPicPr>
          <p:cNvPr id="5" name="Picture 4">
            <a:extLst>
              <a:ext uri="{FF2B5EF4-FFF2-40B4-BE49-F238E27FC236}">
                <a16:creationId xmlns:a16="http://schemas.microsoft.com/office/drawing/2014/main" id="{2102AFFE-0642-009C-C123-412052DF9A6B}"/>
              </a:ext>
            </a:extLst>
          </p:cNvPr>
          <p:cNvPicPr>
            <a:picLocks noChangeAspect="1"/>
          </p:cNvPicPr>
          <p:nvPr/>
        </p:nvPicPr>
        <p:blipFill>
          <a:blip r:embed="rId3"/>
          <a:stretch>
            <a:fillRect/>
          </a:stretch>
        </p:blipFill>
        <p:spPr>
          <a:xfrm>
            <a:off x="6168787" y="2403339"/>
            <a:ext cx="5703139" cy="2475538"/>
          </a:xfrm>
          <a:prstGeom prst="rect">
            <a:avLst/>
          </a:prstGeom>
          <a:ln>
            <a:solidFill>
              <a:srgbClr val="00B050"/>
            </a:solidFill>
          </a:ln>
        </p:spPr>
      </p:pic>
      <p:sp>
        <p:nvSpPr>
          <p:cNvPr id="6" name="Slide Number Placeholder 17">
            <a:extLst>
              <a:ext uri="{FF2B5EF4-FFF2-40B4-BE49-F238E27FC236}">
                <a16:creationId xmlns:a16="http://schemas.microsoft.com/office/drawing/2014/main" id="{0516FA35-8D19-FE6B-6BC8-38AC454DE4E2}"/>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17</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5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3" y="1001420"/>
            <a:ext cx="5909481" cy="461665"/>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Energy Band Description of Semiconductors:</a:t>
            </a:r>
          </a:p>
        </p:txBody>
      </p:sp>
      <p:pic>
        <p:nvPicPr>
          <p:cNvPr id="3" name="Picture 2">
            <a:extLst>
              <a:ext uri="{FF2B5EF4-FFF2-40B4-BE49-F238E27FC236}">
                <a16:creationId xmlns:a16="http://schemas.microsoft.com/office/drawing/2014/main" id="{C7ABBF41-8AEC-CE32-B3C0-373DDA0E0816}"/>
              </a:ext>
            </a:extLst>
          </p:cNvPr>
          <p:cNvPicPr>
            <a:picLocks noChangeAspect="1"/>
          </p:cNvPicPr>
          <p:nvPr/>
        </p:nvPicPr>
        <p:blipFill>
          <a:blip r:embed="rId2"/>
          <a:stretch>
            <a:fillRect/>
          </a:stretch>
        </p:blipFill>
        <p:spPr>
          <a:xfrm>
            <a:off x="1207291" y="1738114"/>
            <a:ext cx="9397017" cy="3981986"/>
          </a:xfrm>
          <a:prstGeom prst="rect">
            <a:avLst/>
          </a:prstGeom>
        </p:spPr>
      </p:pic>
      <p:sp>
        <p:nvSpPr>
          <p:cNvPr id="6" name="Slide Number Placeholder 17">
            <a:extLst>
              <a:ext uri="{FF2B5EF4-FFF2-40B4-BE49-F238E27FC236}">
                <a16:creationId xmlns:a16="http://schemas.microsoft.com/office/drawing/2014/main" id="{37E7D072-EB38-1B55-DBA5-5B03B188D201}"/>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18</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3" y="1001420"/>
            <a:ext cx="11000096" cy="830997"/>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Intrinsic Semiconductor: </a:t>
            </a:r>
            <a:r>
              <a:rPr lang="en-US" sz="2400" dirty="0">
                <a:latin typeface="Times New Roman" panose="02020603050405020304" pitchFamily="18" charset="0"/>
                <a:cs typeface="Times New Roman" panose="02020603050405020304" pitchFamily="18" charset="0"/>
              </a:rPr>
              <a:t>A semiconductor in an extremely pure form is known as an intrinsic semiconductor. </a:t>
            </a:r>
          </a:p>
        </p:txBody>
      </p:sp>
      <p:pic>
        <p:nvPicPr>
          <p:cNvPr id="2" name="Picture 1">
            <a:extLst>
              <a:ext uri="{FF2B5EF4-FFF2-40B4-BE49-F238E27FC236}">
                <a16:creationId xmlns:a16="http://schemas.microsoft.com/office/drawing/2014/main" id="{9F7077AB-9FF7-3351-F5BE-2276ACF841BA}"/>
              </a:ext>
            </a:extLst>
          </p:cNvPr>
          <p:cNvPicPr>
            <a:picLocks noChangeAspect="1"/>
          </p:cNvPicPr>
          <p:nvPr/>
        </p:nvPicPr>
        <p:blipFill>
          <a:blip r:embed="rId2"/>
          <a:stretch>
            <a:fillRect/>
          </a:stretch>
        </p:blipFill>
        <p:spPr>
          <a:xfrm>
            <a:off x="2935553" y="2284358"/>
            <a:ext cx="6251335" cy="3283929"/>
          </a:xfrm>
          <a:prstGeom prst="rect">
            <a:avLst/>
          </a:prstGeom>
        </p:spPr>
      </p:pic>
      <p:sp>
        <p:nvSpPr>
          <p:cNvPr id="5" name="Slide Number Placeholder 17">
            <a:extLst>
              <a:ext uri="{FF2B5EF4-FFF2-40B4-BE49-F238E27FC236}">
                <a16:creationId xmlns:a16="http://schemas.microsoft.com/office/drawing/2014/main" id="{8A7D69BB-F2F1-1B4C-3C4D-BDDC7CF1959E}"/>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19</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93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596620" y="202194"/>
            <a:ext cx="3281289" cy="584775"/>
          </a:xfrm>
          <a:prstGeom prst="rect">
            <a:avLst/>
          </a:prstGeom>
          <a:noFill/>
        </p:spPr>
        <p:txBody>
          <a:bodyPr wrap="square">
            <a:spAutoFit/>
          </a:bodyPr>
          <a:lstStyle/>
          <a:p>
            <a:r>
              <a:rPr lang="en-US" sz="3200" spc="5"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Book References</a:t>
            </a:r>
            <a:r>
              <a:rPr lang="en-US" sz="1800" spc="5" dirty="0">
                <a:solidFill>
                  <a:srgbClr val="C0000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lang="en-US" dirty="0">
              <a:solidFill>
                <a:srgbClr val="C00000"/>
              </a:solidFill>
            </a:endParaRPr>
          </a:p>
        </p:txBody>
      </p:sp>
      <p:pic>
        <p:nvPicPr>
          <p:cNvPr id="17" name="Picture 16">
            <a:extLst>
              <a:ext uri="{FF2B5EF4-FFF2-40B4-BE49-F238E27FC236}">
                <a16:creationId xmlns:a16="http://schemas.microsoft.com/office/drawing/2014/main" id="{B755596A-E334-86BC-105B-B4D185089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062" y="921918"/>
            <a:ext cx="3407898" cy="4965270"/>
          </a:xfrm>
          <a:prstGeom prst="rect">
            <a:avLst/>
          </a:prstGeom>
        </p:spPr>
      </p:pic>
      <p:sp>
        <p:nvSpPr>
          <p:cNvPr id="18" name="Slide Number Placeholder 17">
            <a:extLst>
              <a:ext uri="{FF2B5EF4-FFF2-40B4-BE49-F238E27FC236}">
                <a16:creationId xmlns:a16="http://schemas.microsoft.com/office/drawing/2014/main" id="{EB1C62EF-D139-D54C-D6CA-F34F7F1FEFB9}"/>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78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3" y="1001420"/>
            <a:ext cx="11000096" cy="4524315"/>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Extrinsic Semiconductor: </a:t>
            </a:r>
            <a:r>
              <a:rPr lang="en-US" sz="2400" dirty="0">
                <a:latin typeface="Times New Roman" panose="02020603050405020304" pitchFamily="18" charset="0"/>
                <a:cs typeface="Times New Roman" panose="02020603050405020304" pitchFamily="18" charset="0"/>
              </a:rPr>
              <a:t>The intrinsic semiconductor has little current conduction capability at room temperature. To be useful in electronic devices, the pure semiconductor must be altered so as to significantly increase its conducting properties. This is achieved by adding a small amount of suitable impurity to a semiconductor. It is then called impurity or </a:t>
            </a:r>
            <a:r>
              <a:rPr lang="en-US" sz="2400" dirty="0">
                <a:solidFill>
                  <a:srgbClr val="C00000"/>
                </a:solidFill>
                <a:latin typeface="Times New Roman" panose="02020603050405020304" pitchFamily="18" charset="0"/>
                <a:cs typeface="Times New Roman" panose="02020603050405020304" pitchFamily="18" charset="0"/>
              </a:rPr>
              <a:t>extrinsic</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semiconductor</a:t>
            </a:r>
            <a:r>
              <a:rPr lang="en-US" sz="2400" dirty="0">
                <a:latin typeface="Times New Roman" panose="02020603050405020304" pitchFamily="18" charset="0"/>
                <a:cs typeface="Times New Roman" panose="02020603050405020304" pitchFamily="18" charset="0"/>
              </a:rPr>
              <a:t>. The process of adding impurities to a semiconductor is known as </a:t>
            </a:r>
            <a:r>
              <a:rPr lang="en-US" sz="2400" dirty="0">
                <a:solidFill>
                  <a:srgbClr val="C00000"/>
                </a:solidFill>
                <a:latin typeface="Times New Roman" panose="02020603050405020304" pitchFamily="18" charset="0"/>
                <a:cs typeface="Times New Roman" panose="02020603050405020304" pitchFamily="18" charset="0"/>
              </a:rPr>
              <a:t>doping</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Depending upon the type of impurity added, extrinsic semiconductors are classified into:</a:t>
            </a:r>
          </a:p>
          <a:p>
            <a:pPr algn="just"/>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n-type semiconductor</a:t>
            </a:r>
          </a:p>
          <a:p>
            <a:pPr algn="just"/>
            <a:r>
              <a:rPr lang="en-US" sz="2400" dirty="0">
                <a:latin typeface="Times New Roman" panose="02020603050405020304" pitchFamily="18" charset="0"/>
                <a:cs typeface="Times New Roman" panose="02020603050405020304" pitchFamily="18" charset="0"/>
              </a:rPr>
              <a:t>(ii) p-type semiconductor</a:t>
            </a:r>
          </a:p>
          <a:p>
            <a:pPr algn="just"/>
            <a:endParaRPr lang="en-US" sz="2400" dirty="0">
              <a:latin typeface="Times New Roman" panose="02020603050405020304" pitchFamily="18" charset="0"/>
              <a:cs typeface="Times New Roman" panose="02020603050405020304" pitchFamily="18" charset="0"/>
            </a:endParaRPr>
          </a:p>
        </p:txBody>
      </p:sp>
      <p:sp>
        <p:nvSpPr>
          <p:cNvPr id="3" name="Slide Number Placeholder 17">
            <a:extLst>
              <a:ext uri="{FF2B5EF4-FFF2-40B4-BE49-F238E27FC236}">
                <a16:creationId xmlns:a16="http://schemas.microsoft.com/office/drawing/2014/main" id="{AFE0015E-3386-9D50-CCDB-C4D2A4223339}"/>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20</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6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arn(inVertical)">
                                      <p:cBhvr>
                                        <p:cTn id="10" dur="500"/>
                                        <p:tgtEl>
                                          <p:spTgt spid="4">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arn(inVertical)">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86853" y="1001420"/>
            <a:ext cx="11000096" cy="1569660"/>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n-type Semiconductor: </a:t>
            </a:r>
            <a:r>
              <a:rPr lang="en-US" sz="2400" dirty="0">
                <a:latin typeface="Times New Roman" panose="02020603050405020304" pitchFamily="18" charset="0"/>
                <a:cs typeface="Times New Roman" panose="02020603050405020304" pitchFamily="18" charset="0"/>
              </a:rPr>
              <a:t>When a small amount of pentavalent impurity (arsenic, antimony etc.) is added to a pure semiconductor, it is known as </a:t>
            </a:r>
            <a:r>
              <a:rPr lang="en-US" sz="2400" dirty="0">
                <a:solidFill>
                  <a:srgbClr val="C00000"/>
                </a:solidFill>
                <a:latin typeface="Times New Roman" panose="02020603050405020304" pitchFamily="18" charset="0"/>
                <a:cs typeface="Times New Roman" panose="02020603050405020304" pitchFamily="18" charset="0"/>
              </a:rPr>
              <a:t>n-type semiconductor</a:t>
            </a:r>
            <a:r>
              <a:rPr lang="en-US" sz="2400" dirty="0">
                <a:latin typeface="Times New Roman" panose="02020603050405020304" pitchFamily="18" charset="0"/>
                <a:cs typeface="Times New Roman" panose="02020603050405020304" pitchFamily="18" charset="0"/>
              </a:rPr>
              <a:t>. Such impurities which produce n-type semiconductor are known as </a:t>
            </a:r>
            <a:r>
              <a:rPr lang="en-US" sz="2400" dirty="0">
                <a:solidFill>
                  <a:srgbClr val="C00000"/>
                </a:solidFill>
                <a:latin typeface="Times New Roman" panose="02020603050405020304" pitchFamily="18" charset="0"/>
                <a:cs typeface="Times New Roman" panose="02020603050405020304" pitchFamily="18" charset="0"/>
              </a:rPr>
              <a:t>donor</a:t>
            </a:r>
            <a:r>
              <a:rPr lang="en-US" sz="2400" dirty="0">
                <a:latin typeface="Times New Roman" panose="02020603050405020304" pitchFamily="18" charset="0"/>
                <a:cs typeface="Times New Roman" panose="02020603050405020304" pitchFamily="18" charset="0"/>
              </a:rPr>
              <a:t> impurities because they donate or provide free electrons to the semiconductor crystal.</a:t>
            </a:r>
          </a:p>
        </p:txBody>
      </p:sp>
      <p:pic>
        <p:nvPicPr>
          <p:cNvPr id="3" name="Picture 2">
            <a:extLst>
              <a:ext uri="{FF2B5EF4-FFF2-40B4-BE49-F238E27FC236}">
                <a16:creationId xmlns:a16="http://schemas.microsoft.com/office/drawing/2014/main" id="{5B42749A-D7CC-F6A5-FABB-388276FE9D53}"/>
              </a:ext>
            </a:extLst>
          </p:cNvPr>
          <p:cNvPicPr>
            <a:picLocks noChangeAspect="1"/>
          </p:cNvPicPr>
          <p:nvPr/>
        </p:nvPicPr>
        <p:blipFill>
          <a:blip r:embed="rId2"/>
          <a:stretch>
            <a:fillRect/>
          </a:stretch>
        </p:blipFill>
        <p:spPr>
          <a:xfrm>
            <a:off x="1373875" y="3136588"/>
            <a:ext cx="3880513" cy="2744971"/>
          </a:xfrm>
          <a:prstGeom prst="rect">
            <a:avLst/>
          </a:prstGeom>
        </p:spPr>
      </p:pic>
      <p:pic>
        <p:nvPicPr>
          <p:cNvPr id="5" name="image63.png">
            <a:extLst>
              <a:ext uri="{FF2B5EF4-FFF2-40B4-BE49-F238E27FC236}">
                <a16:creationId xmlns:a16="http://schemas.microsoft.com/office/drawing/2014/main" id="{B372C4E0-CC44-5ED7-E4E0-E7AC46359323}"/>
              </a:ext>
            </a:extLst>
          </p:cNvPr>
          <p:cNvPicPr>
            <a:picLocks noChangeAspect="1"/>
          </p:cNvPicPr>
          <p:nvPr/>
        </p:nvPicPr>
        <p:blipFill>
          <a:blip r:embed="rId3" cstate="print"/>
          <a:stretch>
            <a:fillRect/>
          </a:stretch>
        </p:blipFill>
        <p:spPr>
          <a:xfrm>
            <a:off x="6400800" y="3136588"/>
            <a:ext cx="3689444" cy="2648302"/>
          </a:xfrm>
          <a:prstGeom prst="rect">
            <a:avLst/>
          </a:prstGeom>
        </p:spPr>
      </p:pic>
      <p:sp>
        <p:nvSpPr>
          <p:cNvPr id="10" name="Slide Number Placeholder 17">
            <a:extLst>
              <a:ext uri="{FF2B5EF4-FFF2-40B4-BE49-F238E27FC236}">
                <a16:creationId xmlns:a16="http://schemas.microsoft.com/office/drawing/2014/main" id="{A9E15A42-0413-CEF8-E94C-2ACC05196729}"/>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21</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20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pic>
        <p:nvPicPr>
          <p:cNvPr id="2" name="Picture 1">
            <a:extLst>
              <a:ext uri="{FF2B5EF4-FFF2-40B4-BE49-F238E27FC236}">
                <a16:creationId xmlns:a16="http://schemas.microsoft.com/office/drawing/2014/main" id="{F333FBC7-12EF-3B04-4F97-5F95CC2D34C1}"/>
              </a:ext>
            </a:extLst>
          </p:cNvPr>
          <p:cNvPicPr>
            <a:picLocks noChangeAspect="1"/>
          </p:cNvPicPr>
          <p:nvPr/>
        </p:nvPicPr>
        <p:blipFill>
          <a:blip r:embed="rId2"/>
          <a:stretch>
            <a:fillRect/>
          </a:stretch>
        </p:blipFill>
        <p:spPr>
          <a:xfrm>
            <a:off x="3034055" y="2701087"/>
            <a:ext cx="6123890" cy="3431690"/>
          </a:xfrm>
          <a:prstGeom prst="rect">
            <a:avLst/>
          </a:prstGeom>
        </p:spPr>
      </p:pic>
      <p:sp>
        <p:nvSpPr>
          <p:cNvPr id="6" name="TextBox 5">
            <a:extLst>
              <a:ext uri="{FF2B5EF4-FFF2-40B4-BE49-F238E27FC236}">
                <a16:creationId xmlns:a16="http://schemas.microsoft.com/office/drawing/2014/main" id="{1FFD8C89-2C3A-211E-F833-0E9A2491A0B1}"/>
              </a:ext>
            </a:extLst>
          </p:cNvPr>
          <p:cNvSpPr txBox="1"/>
          <p:nvPr/>
        </p:nvSpPr>
        <p:spPr>
          <a:xfrm>
            <a:off x="709684" y="1138365"/>
            <a:ext cx="1100009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b="1" dirty="0">
                <a:solidFill>
                  <a:srgbClr val="E21C47"/>
                </a:solidFill>
                <a:effectLst/>
                <a:latin typeface="Times New Roman" panose="02020603050405020304" pitchFamily="18" charset="0"/>
                <a:ea typeface="Times New Roman" panose="02020603050405020304" pitchFamily="18" charset="0"/>
              </a:rPr>
              <a:t>n-type conductivity.</a:t>
            </a:r>
            <a:r>
              <a:rPr lang="en-US" sz="2400" b="1" spc="5" dirty="0">
                <a:solidFill>
                  <a:srgbClr val="E21C47"/>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The current conduction in an </a:t>
            </a:r>
            <a:r>
              <a:rPr lang="en-US" sz="2400" i="1" dirty="0">
                <a:solidFill>
                  <a:srgbClr val="231F20"/>
                </a:solidFill>
                <a:effectLst/>
                <a:latin typeface="Times New Roman" panose="02020603050405020304" pitchFamily="18" charset="0"/>
                <a:ea typeface="Times New Roman" panose="02020603050405020304" pitchFamily="18" charset="0"/>
              </a:rPr>
              <a:t>n</a:t>
            </a:r>
            <a:r>
              <a:rPr lang="en-US" sz="2400" dirty="0">
                <a:solidFill>
                  <a:srgbClr val="231F20"/>
                </a:solidFill>
                <a:effectLst/>
                <a:latin typeface="Times New Roman" panose="02020603050405020304" pitchFamily="18" charset="0"/>
                <a:ea typeface="Times New Roman" panose="02020603050405020304" pitchFamily="18" charset="0"/>
              </a:rPr>
              <a:t>-type semiconductor is </a:t>
            </a:r>
            <a:r>
              <a:rPr lang="en-US" sz="2400" i="1" dirty="0">
                <a:solidFill>
                  <a:srgbClr val="EC008C"/>
                </a:solidFill>
                <a:effectLst/>
                <a:latin typeface="Times New Roman" panose="02020603050405020304" pitchFamily="18" charset="0"/>
                <a:ea typeface="Times New Roman" panose="02020603050405020304" pitchFamily="18" charset="0"/>
              </a:rPr>
              <a:t>predominantly </a:t>
            </a:r>
            <a:r>
              <a:rPr lang="en-US" sz="2400" dirty="0">
                <a:solidFill>
                  <a:srgbClr val="231F20"/>
                </a:solidFill>
                <a:effectLst/>
                <a:latin typeface="Times New Roman" panose="02020603050405020304" pitchFamily="18" charset="0"/>
                <a:ea typeface="Times New Roman" panose="02020603050405020304" pitchFamily="18" charset="0"/>
              </a:rPr>
              <a:t>by</a:t>
            </a:r>
            <a:r>
              <a:rPr lang="en-US" sz="2400" spc="-2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free</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electrons</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i="1" dirty="0">
                <a:solidFill>
                  <a:srgbClr val="231F20"/>
                </a:solidFill>
                <a:effectLst/>
                <a:latin typeface="Times New Roman" panose="02020603050405020304" pitchFamily="18" charset="0"/>
                <a:ea typeface="Times New Roman" panose="02020603050405020304" pitchFamily="18" charset="0"/>
              </a:rPr>
              <a:t>i.e.</a:t>
            </a:r>
            <a:r>
              <a:rPr lang="en-US" sz="2400" i="1"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negative</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charges</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and</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is</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called</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i="1" dirty="0">
                <a:solidFill>
                  <a:srgbClr val="EC008C"/>
                </a:solidFill>
                <a:effectLst/>
                <a:latin typeface="Times New Roman" panose="02020603050405020304" pitchFamily="18" charset="0"/>
                <a:ea typeface="Times New Roman" panose="02020603050405020304" pitchFamily="18" charset="0"/>
              </a:rPr>
              <a:t>n-type</a:t>
            </a:r>
            <a:r>
              <a:rPr lang="en-US" sz="2400" i="1" spc="-30" dirty="0">
                <a:solidFill>
                  <a:srgbClr val="EC008C"/>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or</a:t>
            </a:r>
            <a:r>
              <a:rPr lang="en-US" sz="2400" spc="-35" dirty="0">
                <a:solidFill>
                  <a:srgbClr val="231F20"/>
                </a:solidFill>
                <a:effectLst/>
                <a:latin typeface="Times New Roman" panose="02020603050405020304" pitchFamily="18" charset="0"/>
                <a:ea typeface="Times New Roman" panose="02020603050405020304" pitchFamily="18" charset="0"/>
              </a:rPr>
              <a:t> </a:t>
            </a:r>
            <a:r>
              <a:rPr lang="en-US" sz="2400" i="1" dirty="0">
                <a:solidFill>
                  <a:srgbClr val="EC008C"/>
                </a:solidFill>
                <a:effectLst/>
                <a:latin typeface="Times New Roman" panose="02020603050405020304" pitchFamily="18" charset="0"/>
                <a:ea typeface="Times New Roman" panose="02020603050405020304" pitchFamily="18" charset="0"/>
              </a:rPr>
              <a:t>electron</a:t>
            </a:r>
            <a:r>
              <a:rPr lang="en-US" sz="2400" i="1" spc="-35" dirty="0">
                <a:solidFill>
                  <a:srgbClr val="EC008C"/>
                </a:solidFill>
                <a:effectLst/>
                <a:latin typeface="Times New Roman" panose="02020603050405020304" pitchFamily="18" charset="0"/>
                <a:ea typeface="Times New Roman" panose="02020603050405020304" pitchFamily="18" charset="0"/>
              </a:rPr>
              <a:t> </a:t>
            </a:r>
            <a:r>
              <a:rPr lang="en-US" sz="2400" i="1" dirty="0">
                <a:solidFill>
                  <a:srgbClr val="EC008C"/>
                </a:solidFill>
                <a:effectLst/>
                <a:latin typeface="Times New Roman" panose="02020603050405020304" pitchFamily="18" charset="0"/>
                <a:ea typeface="Times New Roman" panose="02020603050405020304" pitchFamily="18" charset="0"/>
              </a:rPr>
              <a:t>type</a:t>
            </a:r>
            <a:r>
              <a:rPr lang="en-US" sz="2400" i="1" spc="-35" dirty="0">
                <a:solidFill>
                  <a:srgbClr val="EC008C"/>
                </a:solidFill>
                <a:effectLst/>
                <a:latin typeface="Times New Roman" panose="02020603050405020304" pitchFamily="18" charset="0"/>
                <a:ea typeface="Times New Roman" panose="02020603050405020304" pitchFamily="18" charset="0"/>
              </a:rPr>
              <a:t> </a:t>
            </a:r>
            <a:r>
              <a:rPr lang="en-US" sz="2400" i="1" dirty="0">
                <a:solidFill>
                  <a:srgbClr val="EC008C"/>
                </a:solidFill>
                <a:effectLst/>
                <a:latin typeface="Times New Roman" panose="02020603050405020304" pitchFamily="18" charset="0"/>
                <a:ea typeface="Times New Roman" panose="02020603050405020304" pitchFamily="18" charset="0"/>
              </a:rPr>
              <a:t>conductivity</a:t>
            </a:r>
            <a:r>
              <a:rPr lang="en-US" sz="2400" dirty="0">
                <a:solidFill>
                  <a:srgbClr val="231F20"/>
                </a:solidFill>
                <a:effectLst/>
                <a:latin typeface="Times New Roman" panose="02020603050405020304" pitchFamily="18" charset="0"/>
                <a:ea typeface="Times New Roman" panose="02020603050405020304" pitchFamily="18" charset="0"/>
              </a:rPr>
              <a:t>.</a:t>
            </a:r>
            <a:r>
              <a:rPr lang="en-US" sz="2400" spc="185" dirty="0">
                <a:solidFill>
                  <a:srgbClr val="231F20"/>
                </a:solidFill>
                <a:effectLst/>
                <a:latin typeface="Times New Roman" panose="02020603050405020304" pitchFamily="18" charset="0"/>
                <a:ea typeface="Times New Roman" panose="02020603050405020304" pitchFamily="18" charset="0"/>
              </a:rPr>
              <a:t> </a:t>
            </a:r>
            <a:endParaRPr lang="en-US" sz="2400" dirty="0"/>
          </a:p>
        </p:txBody>
      </p:sp>
      <p:sp>
        <p:nvSpPr>
          <p:cNvPr id="7" name="Slide Number Placeholder 17">
            <a:extLst>
              <a:ext uri="{FF2B5EF4-FFF2-40B4-BE49-F238E27FC236}">
                <a16:creationId xmlns:a16="http://schemas.microsoft.com/office/drawing/2014/main" id="{0AE05334-A5BB-6322-2E27-89F2B2D1B941}"/>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22</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091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32263" y="919532"/>
            <a:ext cx="11177516" cy="1569660"/>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p-type Semiconductor: </a:t>
            </a:r>
            <a:r>
              <a:rPr lang="en-US" sz="2400" dirty="0">
                <a:latin typeface="Times New Roman" panose="02020603050405020304" pitchFamily="18" charset="0"/>
                <a:cs typeface="Times New Roman" panose="02020603050405020304" pitchFamily="18" charset="0"/>
              </a:rPr>
              <a:t>When a small amount of trivalent impurity (gallium, indium etc.) is added to a pure semiconductor, it is called </a:t>
            </a:r>
            <a:r>
              <a:rPr lang="en-US" sz="2400" dirty="0">
                <a:solidFill>
                  <a:srgbClr val="C00000"/>
                </a:solidFill>
                <a:latin typeface="Times New Roman" panose="02020603050405020304" pitchFamily="18" charset="0"/>
                <a:cs typeface="Times New Roman" panose="02020603050405020304" pitchFamily="18" charset="0"/>
              </a:rPr>
              <a:t>p-type semiconductor. </a:t>
            </a:r>
            <a:r>
              <a:rPr lang="en-US" sz="2400" dirty="0">
                <a:latin typeface="Times New Roman" panose="02020603050405020304" pitchFamily="18" charset="0"/>
                <a:cs typeface="Times New Roman" panose="02020603050405020304" pitchFamily="18" charset="0"/>
              </a:rPr>
              <a:t>Such impurities which produce p-type semiconductor are known as </a:t>
            </a:r>
            <a:r>
              <a:rPr lang="en-US" sz="2400" dirty="0">
                <a:solidFill>
                  <a:srgbClr val="C00000"/>
                </a:solidFill>
                <a:latin typeface="Times New Roman" panose="02020603050405020304" pitchFamily="18" charset="0"/>
                <a:cs typeface="Times New Roman" panose="02020603050405020304" pitchFamily="18" charset="0"/>
              </a:rPr>
              <a:t>acceptor</a:t>
            </a:r>
            <a:r>
              <a:rPr lang="en-US" sz="2400" dirty="0">
                <a:latin typeface="Times New Roman" panose="02020603050405020304" pitchFamily="18" charset="0"/>
                <a:cs typeface="Times New Roman" panose="02020603050405020304" pitchFamily="18" charset="0"/>
              </a:rPr>
              <a:t> impurities because the holes created can accept the electrons.</a:t>
            </a:r>
          </a:p>
        </p:txBody>
      </p:sp>
      <p:pic>
        <p:nvPicPr>
          <p:cNvPr id="5" name="image65.png">
            <a:extLst>
              <a:ext uri="{FF2B5EF4-FFF2-40B4-BE49-F238E27FC236}">
                <a16:creationId xmlns:a16="http://schemas.microsoft.com/office/drawing/2014/main" id="{8DF31C32-8857-0FB8-7A0C-A25231317E9C}"/>
              </a:ext>
            </a:extLst>
          </p:cNvPr>
          <p:cNvPicPr>
            <a:picLocks noChangeAspect="1"/>
          </p:cNvPicPr>
          <p:nvPr/>
        </p:nvPicPr>
        <p:blipFill>
          <a:blip r:embed="rId2" cstate="print"/>
          <a:stretch>
            <a:fillRect/>
          </a:stretch>
        </p:blipFill>
        <p:spPr>
          <a:xfrm>
            <a:off x="3681152" y="2674006"/>
            <a:ext cx="4562096" cy="3389605"/>
          </a:xfrm>
          <a:prstGeom prst="rect">
            <a:avLst/>
          </a:prstGeom>
        </p:spPr>
      </p:pic>
      <p:sp>
        <p:nvSpPr>
          <p:cNvPr id="6" name="Slide Number Placeholder 17">
            <a:extLst>
              <a:ext uri="{FF2B5EF4-FFF2-40B4-BE49-F238E27FC236}">
                <a16:creationId xmlns:a16="http://schemas.microsoft.com/office/drawing/2014/main" id="{54B0B31D-CE49-1D07-1BB9-6C302113F938}"/>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23</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32263" y="919532"/>
            <a:ext cx="11177516" cy="830997"/>
          </a:xfrm>
          <a:prstGeom prst="rect">
            <a:avLst/>
          </a:prstGeom>
          <a:noFill/>
        </p:spPr>
        <p:txBody>
          <a:bodyPr wrap="square">
            <a:spAutoFit/>
          </a:bodyPr>
          <a:lstStyle/>
          <a:p>
            <a:pPr algn="just"/>
            <a:r>
              <a:rPr lang="en-US" sz="2400" dirty="0">
                <a:solidFill>
                  <a:srgbClr val="00B050"/>
                </a:solidFill>
                <a:latin typeface="Times New Roman" panose="02020603050405020304" pitchFamily="18" charset="0"/>
                <a:cs typeface="Times New Roman" panose="02020603050405020304" pitchFamily="18" charset="0"/>
              </a:rPr>
              <a:t>p-type conductivity: </a:t>
            </a:r>
            <a:r>
              <a:rPr lang="en-US" sz="2400" dirty="0">
                <a:latin typeface="Times New Roman" panose="02020603050405020304" pitchFamily="18" charset="0"/>
                <a:cs typeface="Times New Roman" panose="02020603050405020304" pitchFamily="18" charset="0"/>
              </a:rPr>
              <a:t>The current conduction in p-type semiconductor is predominantly by holes i.e. positive charges and is called p-type or hole-type conductivity. </a:t>
            </a:r>
          </a:p>
        </p:txBody>
      </p:sp>
      <p:pic>
        <p:nvPicPr>
          <p:cNvPr id="3" name="Picture 2">
            <a:extLst>
              <a:ext uri="{FF2B5EF4-FFF2-40B4-BE49-F238E27FC236}">
                <a16:creationId xmlns:a16="http://schemas.microsoft.com/office/drawing/2014/main" id="{E75B6757-502B-6011-E035-E1B343771FB1}"/>
              </a:ext>
            </a:extLst>
          </p:cNvPr>
          <p:cNvPicPr>
            <a:picLocks noChangeAspect="1"/>
          </p:cNvPicPr>
          <p:nvPr/>
        </p:nvPicPr>
        <p:blipFill>
          <a:blip r:embed="rId2"/>
          <a:stretch>
            <a:fillRect/>
          </a:stretch>
        </p:blipFill>
        <p:spPr>
          <a:xfrm>
            <a:off x="1224051" y="2093289"/>
            <a:ext cx="9279233" cy="3720658"/>
          </a:xfrm>
          <a:prstGeom prst="rect">
            <a:avLst/>
          </a:prstGeom>
        </p:spPr>
      </p:pic>
      <p:sp>
        <p:nvSpPr>
          <p:cNvPr id="6" name="Slide Number Placeholder 17">
            <a:extLst>
              <a:ext uri="{FF2B5EF4-FFF2-40B4-BE49-F238E27FC236}">
                <a16:creationId xmlns:a16="http://schemas.microsoft.com/office/drawing/2014/main" id="{03B38CF8-F1B6-D7F6-4A27-2BD60FF699C1}"/>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24</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3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532263" y="919532"/>
            <a:ext cx="11177516" cy="2862322"/>
          </a:xfrm>
          <a:prstGeom prst="rect">
            <a:avLst/>
          </a:prstGeom>
          <a:noFill/>
        </p:spPr>
        <p:txBody>
          <a:bodyPr wrap="square">
            <a:spAutoFit/>
          </a:bodyPr>
          <a:lstStyle/>
          <a:p>
            <a:pPr algn="just"/>
            <a:r>
              <a:rPr lang="en-US" sz="2000" dirty="0">
                <a:solidFill>
                  <a:srgbClr val="00B050"/>
                </a:solidFill>
                <a:latin typeface="Times New Roman" panose="02020603050405020304" pitchFamily="18" charset="0"/>
                <a:cs typeface="Times New Roman" panose="02020603050405020304" pitchFamily="18" charset="0"/>
              </a:rPr>
              <a:t>Majority and Minority Carriers: </a:t>
            </a:r>
            <a:r>
              <a:rPr lang="en-US" sz="2000" dirty="0">
                <a:latin typeface="Times New Roman" panose="02020603050405020304" pitchFamily="18" charset="0"/>
                <a:cs typeface="Times New Roman" panose="02020603050405020304" pitchFamily="18" charset="0"/>
              </a:rPr>
              <a:t>An n-type material has its share of electron-hole pairs (released due to breaking of bonds at room temperature) but in addition has a much larger quantity of free electrons due to the effect of impurity. These impurity-caused free electrons are not associated with holes. Consequently, an n-type material has a large number of free electrons and a small number of holes as shown in Fig. 5.17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The free electrons in this case are considered </a:t>
            </a:r>
            <a:r>
              <a:rPr lang="en-US" sz="2000" dirty="0">
                <a:solidFill>
                  <a:srgbClr val="C00000"/>
                </a:solidFill>
                <a:latin typeface="Times New Roman" panose="02020603050405020304" pitchFamily="18" charset="0"/>
                <a:cs typeface="Times New Roman" panose="02020603050405020304" pitchFamily="18" charset="0"/>
              </a:rPr>
              <a:t>majority carriers </a:t>
            </a:r>
            <a:r>
              <a:rPr lang="en-US" sz="2000" dirty="0">
                <a:latin typeface="Times New Roman" panose="02020603050405020304" pitchFamily="18" charset="0"/>
                <a:cs typeface="Times New Roman" panose="02020603050405020304" pitchFamily="18" charset="0"/>
              </a:rPr>
              <a:t>— since the majority portion of current in n-type material is by the flow of free electrons — and the holes are the </a:t>
            </a:r>
            <a:r>
              <a:rPr lang="en-US" sz="2000" dirty="0">
                <a:solidFill>
                  <a:srgbClr val="C00000"/>
                </a:solidFill>
                <a:latin typeface="Times New Roman" panose="02020603050405020304" pitchFamily="18" charset="0"/>
                <a:cs typeface="Times New Roman" panose="02020603050405020304" pitchFamily="18" charset="0"/>
              </a:rPr>
              <a:t>minority carriers.</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Similarly, in a p-type material, holes outnumber the free electrons as shown in Fig. 5.17 (ii). Therefore, </a:t>
            </a:r>
            <a:r>
              <a:rPr lang="en-US" sz="2000" dirty="0">
                <a:solidFill>
                  <a:srgbClr val="C00000"/>
                </a:solidFill>
                <a:latin typeface="Times New Roman" panose="02020603050405020304" pitchFamily="18" charset="0"/>
                <a:cs typeface="Times New Roman" panose="02020603050405020304" pitchFamily="18" charset="0"/>
              </a:rPr>
              <a:t>holes are the majority carriers </a:t>
            </a:r>
            <a:r>
              <a:rPr lang="en-US" sz="2000" dirty="0">
                <a:latin typeface="Times New Roman" panose="02020603050405020304" pitchFamily="18" charset="0"/>
                <a:cs typeface="Times New Roman" panose="02020603050405020304" pitchFamily="18" charset="0"/>
              </a:rPr>
              <a:t>and </a:t>
            </a:r>
            <a:r>
              <a:rPr lang="en-US" sz="2000" dirty="0">
                <a:solidFill>
                  <a:srgbClr val="C00000"/>
                </a:solidFill>
                <a:latin typeface="Times New Roman" panose="02020603050405020304" pitchFamily="18" charset="0"/>
                <a:cs typeface="Times New Roman" panose="02020603050405020304" pitchFamily="18" charset="0"/>
              </a:rPr>
              <a:t>free electrons are the minority carriers.</a:t>
            </a:r>
          </a:p>
        </p:txBody>
      </p:sp>
      <p:pic>
        <p:nvPicPr>
          <p:cNvPr id="2" name="Picture 1">
            <a:extLst>
              <a:ext uri="{FF2B5EF4-FFF2-40B4-BE49-F238E27FC236}">
                <a16:creationId xmlns:a16="http://schemas.microsoft.com/office/drawing/2014/main" id="{8C1D1053-BA81-6368-9F00-B9012C333655}"/>
              </a:ext>
            </a:extLst>
          </p:cNvPr>
          <p:cNvPicPr>
            <a:picLocks noChangeAspect="1"/>
          </p:cNvPicPr>
          <p:nvPr/>
        </p:nvPicPr>
        <p:blipFill>
          <a:blip r:embed="rId2"/>
          <a:stretch>
            <a:fillRect/>
          </a:stretch>
        </p:blipFill>
        <p:spPr>
          <a:xfrm>
            <a:off x="1858014" y="3984851"/>
            <a:ext cx="8475972" cy="2436842"/>
          </a:xfrm>
          <a:prstGeom prst="rect">
            <a:avLst/>
          </a:prstGeom>
        </p:spPr>
      </p:pic>
      <p:sp>
        <p:nvSpPr>
          <p:cNvPr id="5" name="Slide Number Placeholder 17">
            <a:extLst>
              <a:ext uri="{FF2B5EF4-FFF2-40B4-BE49-F238E27FC236}">
                <a16:creationId xmlns:a16="http://schemas.microsoft.com/office/drawing/2014/main" id="{080EC649-8D3B-BB8E-85AA-C62C511C7AF4}"/>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25</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654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285397" y="272534"/>
            <a:ext cx="423080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Semiconductor Physics </a:t>
            </a:r>
          </a:p>
        </p:txBody>
      </p:sp>
      <p:sp>
        <p:nvSpPr>
          <p:cNvPr id="4" name="TextBox 3">
            <a:extLst>
              <a:ext uri="{FF2B5EF4-FFF2-40B4-BE49-F238E27FC236}">
                <a16:creationId xmlns:a16="http://schemas.microsoft.com/office/drawing/2014/main" id="{93578D66-8402-C864-17EA-76921323024C}"/>
              </a:ext>
            </a:extLst>
          </p:cNvPr>
          <p:cNvSpPr txBox="1"/>
          <p:nvPr/>
        </p:nvSpPr>
        <p:spPr>
          <a:xfrm>
            <a:off x="2265531" y="2352548"/>
            <a:ext cx="6660104" cy="646331"/>
          </a:xfrm>
          <a:prstGeom prst="rect">
            <a:avLst/>
          </a:prstGeom>
          <a:noFill/>
        </p:spPr>
        <p:txBody>
          <a:bodyPr wrap="square">
            <a:spAutoFit/>
          </a:bodyPr>
          <a:lstStyle/>
          <a:p>
            <a:pPr algn="just"/>
            <a:r>
              <a:rPr lang="en-US" sz="3600" dirty="0">
                <a:solidFill>
                  <a:srgbClr val="00B050"/>
                </a:solidFill>
                <a:latin typeface="Times New Roman" panose="02020603050405020304" pitchFamily="18" charset="0"/>
                <a:cs typeface="Times New Roman" panose="02020603050405020304" pitchFamily="18" charset="0"/>
              </a:rPr>
              <a:t>To be continued……………</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17">
            <a:extLst>
              <a:ext uri="{FF2B5EF4-FFF2-40B4-BE49-F238E27FC236}">
                <a16:creationId xmlns:a16="http://schemas.microsoft.com/office/drawing/2014/main" id="{F690E9C7-6848-319C-E37C-5FDD21B03EE7}"/>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26</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67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578D66-8402-C864-17EA-76921323024C}"/>
              </a:ext>
            </a:extLst>
          </p:cNvPr>
          <p:cNvSpPr txBox="1"/>
          <p:nvPr/>
        </p:nvSpPr>
        <p:spPr>
          <a:xfrm>
            <a:off x="4285397" y="2352548"/>
            <a:ext cx="4640239" cy="830997"/>
          </a:xfrm>
          <a:prstGeom prst="rect">
            <a:avLst/>
          </a:prstGeom>
          <a:noFill/>
        </p:spPr>
        <p:txBody>
          <a:bodyPr wrap="square">
            <a:spAutoFit/>
          </a:bodyPr>
          <a:lstStyle/>
          <a:p>
            <a:pPr algn="just"/>
            <a:r>
              <a:rPr lang="en-US" sz="4800" dirty="0">
                <a:solidFill>
                  <a:srgbClr val="00B050"/>
                </a:solidFill>
                <a:latin typeface="Times New Roman" panose="02020603050405020304" pitchFamily="18" charset="0"/>
                <a:cs typeface="Times New Roman" panose="02020603050405020304" pitchFamily="18" charset="0"/>
              </a:rPr>
              <a:t>Thanks a lot</a:t>
            </a:r>
            <a:endParaRPr lang="en-US" sz="4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93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5201529" y="174058"/>
            <a:ext cx="2212145" cy="584775"/>
          </a:xfrm>
          <a:prstGeom prst="rect">
            <a:avLst/>
          </a:prstGeom>
          <a:noFill/>
        </p:spPr>
        <p:txBody>
          <a:bodyPr wrap="square">
            <a:spAutoFit/>
          </a:bodyPr>
          <a:lstStyle/>
          <a:p>
            <a:r>
              <a:rPr lang="en-US" sz="32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Electronics</a:t>
            </a:r>
            <a:r>
              <a:rPr lang="en-US" sz="1800" spc="5"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D0D348-73DB-B685-27DE-16BD4D5AB837}"/>
              </a:ext>
            </a:extLst>
          </p:cNvPr>
          <p:cNvSpPr txBox="1"/>
          <p:nvPr/>
        </p:nvSpPr>
        <p:spPr>
          <a:xfrm>
            <a:off x="168814" y="1010036"/>
            <a:ext cx="11633981" cy="888385"/>
          </a:xfrm>
          <a:prstGeom prst="rect">
            <a:avLst/>
          </a:prstGeom>
          <a:noFill/>
        </p:spPr>
        <p:txBody>
          <a:bodyPr wrap="square">
            <a:spAutoFit/>
          </a:bodyPr>
          <a:lstStyle/>
          <a:p>
            <a:pPr marR="4445" lvl="1">
              <a:lnSpc>
                <a:spcPct val="112000"/>
              </a:lnSpc>
              <a:spcBef>
                <a:spcPts val="110"/>
              </a:spcBef>
              <a:spcAft>
                <a:spcPts val="0"/>
              </a:spcAft>
              <a:buClr>
                <a:srgbClr val="005AAA"/>
              </a:buClr>
              <a:buSzPts val="1200"/>
              <a:tabLst>
                <a:tab pos="568960" algn="l"/>
              </a:tabLst>
            </a:pPr>
            <a:r>
              <a:rPr lang="en-US" sz="240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The</a:t>
            </a:r>
            <a:r>
              <a:rPr lang="en-US" sz="2400" spc="20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branch</a:t>
            </a:r>
            <a:r>
              <a:rPr lang="en-US" sz="2400" spc="21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of</a:t>
            </a:r>
            <a:r>
              <a:rPr lang="en-US" sz="2400" spc="20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engineering</a:t>
            </a:r>
            <a:r>
              <a:rPr lang="en-US" sz="2400" spc="-23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spc="-1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which</a:t>
            </a:r>
            <a:r>
              <a:rPr lang="en-US" sz="2400" spc="-8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spc="-1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deals</a:t>
            </a:r>
            <a:r>
              <a:rPr lang="en-US" sz="2400" spc="-8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spc="-1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with</a:t>
            </a:r>
            <a:r>
              <a:rPr lang="en-US" sz="2400" spc="-8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spc="-1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current</a:t>
            </a:r>
            <a:r>
              <a:rPr lang="en-US" sz="2400" spc="-85"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 </a:t>
            </a:r>
            <a:r>
              <a:rPr lang="en-US" sz="2400" spc="-10" dirty="0">
                <a:solidFill>
                  <a:srgbClr val="231F20"/>
                </a:solidFill>
                <a:effectLst/>
                <a:latin typeface="Times New Roman" panose="02020603050405020304" pitchFamily="18" charset="0"/>
                <a:ea typeface="Arial Black" panose="020B0A04020102020204" pitchFamily="34" charset="0"/>
                <a:cs typeface="Times New Roman" panose="02020603050405020304" pitchFamily="18" charset="0"/>
              </a:rPr>
              <a:t>con</a:t>
            </a:r>
            <a:r>
              <a:rPr lang="en-US" sz="2400" spc="-1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duction</a:t>
            </a:r>
            <a:r>
              <a:rPr lang="en-US" sz="2400" spc="-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2400" spc="-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vacuum</a:t>
            </a:r>
            <a:r>
              <a:rPr lang="en-US" sz="2400" spc="-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400" spc="-2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gas</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5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semiconductor </a:t>
            </a:r>
            <a:r>
              <a:rPr lang="en-US" sz="2400" spc="6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6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known</a:t>
            </a:r>
            <a:r>
              <a:rPr lang="en-US" sz="2400" spc="-1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400" spc="-25" dirty="0">
                <a:solidFill>
                  <a:srgbClr val="231F2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EC008C"/>
                </a:solidFill>
                <a:effectLst/>
                <a:latin typeface="Times New Roman" panose="02020603050405020304" pitchFamily="18" charset="0"/>
                <a:ea typeface="Times New Roman" panose="02020603050405020304" pitchFamily="18" charset="0"/>
                <a:cs typeface="Times New Roman" panose="02020603050405020304" pitchFamily="18" charset="0"/>
              </a:rPr>
              <a:t>electronics.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9400EA2-521C-9543-7CEF-EFF9EE64511B}"/>
              </a:ext>
            </a:extLst>
          </p:cNvPr>
          <p:cNvSpPr txBox="1"/>
          <p:nvPr/>
        </p:nvSpPr>
        <p:spPr>
          <a:xfrm>
            <a:off x="618978" y="2145717"/>
            <a:ext cx="11015004" cy="461665"/>
          </a:xfrm>
          <a:prstGeom prst="rect">
            <a:avLst/>
          </a:prstGeom>
          <a:noFill/>
        </p:spPr>
        <p:txBody>
          <a:bodyPr wrap="square">
            <a:spAutoFit/>
          </a:bodyPr>
          <a:lstStyle/>
          <a:p>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The word</a:t>
            </a:r>
            <a:r>
              <a:rPr lang="en-US" sz="2400" spc="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a:solidFill>
                  <a:srgbClr val="EC008C"/>
                </a:solidFill>
                <a:effectLst/>
                <a:latin typeface="Times New Roman" panose="02020603050405020304" pitchFamily="18" charset="0"/>
                <a:ea typeface="Times New Roman" panose="02020603050405020304" pitchFamily="18" charset="0"/>
                <a:cs typeface="Times New Roman" panose="02020603050405020304" pitchFamily="18" charset="0"/>
              </a:rPr>
              <a:t>electronics</a:t>
            </a:r>
            <a:r>
              <a:rPr lang="en-US" sz="2400" i="1" spc="-35" dirty="0">
                <a:solidFill>
                  <a:srgbClr val="EC008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derives</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its</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US" sz="2400" spc="-3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electron</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present</a:t>
            </a:r>
            <a:r>
              <a:rPr lang="en-US" sz="2400" spc="-3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all</a:t>
            </a:r>
            <a:r>
              <a:rPr lang="en-US" sz="2400" spc="-35"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materials.</a:t>
            </a:r>
            <a:endParaRPr lang="en-US" sz="2400" dirty="0">
              <a:latin typeface="Times New Roman" panose="02020603050405020304" pitchFamily="18" charset="0"/>
              <a:cs typeface="Times New Roman" panose="02020603050405020304" pitchFamily="18" charset="0"/>
            </a:endParaRPr>
          </a:p>
        </p:txBody>
      </p:sp>
      <p:pic>
        <p:nvPicPr>
          <p:cNvPr id="2" name="image3.jpeg">
            <a:extLst>
              <a:ext uri="{FF2B5EF4-FFF2-40B4-BE49-F238E27FC236}">
                <a16:creationId xmlns:a16="http://schemas.microsoft.com/office/drawing/2014/main" id="{D1C61258-17BE-418C-5ED8-14379F9A5509}"/>
              </a:ext>
            </a:extLst>
          </p:cNvPr>
          <p:cNvPicPr>
            <a:picLocks noChangeAspect="1"/>
          </p:cNvPicPr>
          <p:nvPr/>
        </p:nvPicPr>
        <p:blipFill>
          <a:blip r:embed="rId2" cstate="print"/>
          <a:stretch>
            <a:fillRect/>
          </a:stretch>
        </p:blipFill>
        <p:spPr>
          <a:xfrm>
            <a:off x="618978" y="3250054"/>
            <a:ext cx="5268969" cy="2001129"/>
          </a:xfrm>
          <a:prstGeom prst="rect">
            <a:avLst/>
          </a:prstGeom>
        </p:spPr>
      </p:pic>
      <p:sp>
        <p:nvSpPr>
          <p:cNvPr id="7" name="TextBox 6">
            <a:extLst>
              <a:ext uri="{FF2B5EF4-FFF2-40B4-BE49-F238E27FC236}">
                <a16:creationId xmlns:a16="http://schemas.microsoft.com/office/drawing/2014/main" id="{1BC2ED91-BB3C-5ACA-EBF8-D67081CD8049}"/>
              </a:ext>
            </a:extLst>
          </p:cNvPr>
          <p:cNvSpPr txBox="1"/>
          <p:nvPr/>
        </p:nvSpPr>
        <p:spPr>
          <a:xfrm>
            <a:off x="390379" y="5307455"/>
            <a:ext cx="639025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Fig. 1 Current conduction through semiconductor</a:t>
            </a:r>
          </a:p>
        </p:txBody>
      </p:sp>
      <p:sp>
        <p:nvSpPr>
          <p:cNvPr id="12" name="TextBox 11">
            <a:extLst>
              <a:ext uri="{FF2B5EF4-FFF2-40B4-BE49-F238E27FC236}">
                <a16:creationId xmlns:a16="http://schemas.microsoft.com/office/drawing/2014/main" id="{BE0F0E7C-AD17-99EB-968E-9E53CBF017D9}"/>
              </a:ext>
            </a:extLst>
          </p:cNvPr>
          <p:cNvSpPr txBox="1"/>
          <p:nvPr/>
        </p:nvSpPr>
        <p:spPr>
          <a:xfrm>
            <a:off x="7705577" y="2880722"/>
            <a:ext cx="2029265" cy="461665"/>
          </a:xfrm>
          <a:prstGeom prst="rect">
            <a:avLst/>
          </a:prstGeom>
          <a:noFill/>
        </p:spPr>
        <p:txBody>
          <a:bodyPr wrap="square">
            <a:spAutoFit/>
          </a:bodyPr>
          <a:lstStyle/>
          <a:p>
            <a:r>
              <a:rPr lang="en-US" sz="2400" b="1" dirty="0">
                <a:solidFill>
                  <a:srgbClr val="00B0F0"/>
                </a:solidFill>
                <a:effectLst/>
                <a:latin typeface="Times New Roman" panose="02020603050405020304" pitchFamily="18" charset="0"/>
                <a:ea typeface="Times New Roman" panose="02020603050405020304" pitchFamily="18" charset="0"/>
              </a:rPr>
              <a:t>Importance:</a:t>
            </a:r>
          </a:p>
        </p:txBody>
      </p:sp>
      <p:sp>
        <p:nvSpPr>
          <p:cNvPr id="17" name="TextBox 16">
            <a:extLst>
              <a:ext uri="{FF2B5EF4-FFF2-40B4-BE49-F238E27FC236}">
                <a16:creationId xmlns:a16="http://schemas.microsoft.com/office/drawing/2014/main" id="{2F1AF1C6-61A2-5DD4-8FCA-D3B2281779BA}"/>
              </a:ext>
            </a:extLst>
          </p:cNvPr>
          <p:cNvSpPr txBox="1"/>
          <p:nvPr/>
        </p:nvSpPr>
        <p:spPr>
          <a:xfrm>
            <a:off x="7213213" y="3475047"/>
            <a:ext cx="4841631" cy="2308324"/>
          </a:xfrm>
          <a:prstGeom prst="rect">
            <a:avLst/>
          </a:prstGeom>
          <a:noFill/>
        </p:spPr>
        <p:txBody>
          <a:bodyPr wrap="square">
            <a:spAutoFit/>
          </a:bodyPr>
          <a:lstStyle/>
          <a:p>
            <a:pPr marL="285750" indent="-285750">
              <a:buFont typeface="Wingdings" panose="05000000000000000000" pitchFamily="2" charset="2"/>
              <a:buChar char="Ø"/>
            </a:pPr>
            <a:r>
              <a:rPr lang="en-US"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Rectification</a:t>
            </a:r>
            <a:endParaRPr lang="en-US"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solidFill>
                  <a:srgbClr val="00B050"/>
                </a:solidFill>
                <a:latin typeface="Times New Roman" panose="02020603050405020304" pitchFamily="18" charset="0"/>
                <a:cs typeface="Times New Roman" panose="02020603050405020304" pitchFamily="18" charset="0"/>
              </a:rPr>
              <a:t>Amplification</a:t>
            </a:r>
          </a:p>
          <a:p>
            <a:pPr marL="285750" indent="-285750">
              <a:buFont typeface="Wingdings" panose="05000000000000000000" pitchFamily="2" charset="2"/>
              <a:buChar char="Ø"/>
            </a:pPr>
            <a:r>
              <a:rPr lang="en-US" sz="2400" dirty="0">
                <a:solidFill>
                  <a:srgbClr val="00B050"/>
                </a:solidFill>
                <a:latin typeface="Times New Roman" panose="02020603050405020304" pitchFamily="18" charset="0"/>
                <a:cs typeface="Times New Roman" panose="02020603050405020304" pitchFamily="18" charset="0"/>
              </a:rPr>
              <a:t>Control</a:t>
            </a:r>
          </a:p>
          <a:p>
            <a:pPr marL="285750" indent="-285750">
              <a:buFont typeface="Wingdings" panose="05000000000000000000" pitchFamily="2" charset="2"/>
              <a:buChar char="Ø"/>
            </a:pPr>
            <a:r>
              <a:rPr lang="en-US" sz="2400" dirty="0">
                <a:solidFill>
                  <a:srgbClr val="00B050"/>
                </a:solidFill>
                <a:latin typeface="Times New Roman" panose="02020603050405020304" pitchFamily="18" charset="0"/>
                <a:cs typeface="Times New Roman" panose="02020603050405020304" pitchFamily="18" charset="0"/>
              </a:rPr>
              <a:t>Generation</a:t>
            </a:r>
          </a:p>
          <a:p>
            <a:pPr marL="285750" indent="-285750">
              <a:buFont typeface="Wingdings" panose="05000000000000000000" pitchFamily="2" charset="2"/>
              <a:buChar char="Ø"/>
            </a:pPr>
            <a:r>
              <a:rPr lang="en-US" sz="2400" dirty="0">
                <a:solidFill>
                  <a:srgbClr val="00B050"/>
                </a:solidFill>
                <a:latin typeface="Times New Roman" panose="02020603050405020304" pitchFamily="18" charset="0"/>
                <a:cs typeface="Times New Roman" panose="02020603050405020304" pitchFamily="18" charset="0"/>
              </a:rPr>
              <a:t>Conversion of light into electricity</a:t>
            </a:r>
          </a:p>
          <a:p>
            <a:pPr marL="285750" indent="-285750">
              <a:buFont typeface="Wingdings" panose="05000000000000000000" pitchFamily="2" charset="2"/>
              <a:buChar char="Ø"/>
            </a:pPr>
            <a:r>
              <a:rPr lang="en-US" sz="2400" dirty="0">
                <a:solidFill>
                  <a:srgbClr val="00B050"/>
                </a:solidFill>
                <a:latin typeface="Times New Roman" panose="02020603050405020304" pitchFamily="18" charset="0"/>
                <a:cs typeface="Times New Roman" panose="02020603050405020304" pitchFamily="18" charset="0"/>
              </a:rPr>
              <a:t>Conversion of electricity into light</a:t>
            </a:r>
          </a:p>
        </p:txBody>
      </p:sp>
      <p:sp>
        <p:nvSpPr>
          <p:cNvPr id="18" name="Slide Number Placeholder 17">
            <a:extLst>
              <a:ext uri="{FF2B5EF4-FFF2-40B4-BE49-F238E27FC236}">
                <a16:creationId xmlns:a16="http://schemas.microsoft.com/office/drawing/2014/main" id="{438EB391-C725-569C-97EF-9116F8BCF202}"/>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3</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81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638816" y="188126"/>
            <a:ext cx="3210951" cy="584775"/>
          </a:xfrm>
          <a:prstGeom prst="rect">
            <a:avLst/>
          </a:prstGeom>
          <a:noFill/>
        </p:spPr>
        <p:txBody>
          <a:bodyPr wrap="square">
            <a:spAutoFit/>
          </a:bodyPr>
          <a:lstStyle/>
          <a:p>
            <a:r>
              <a:rPr lang="en-US" sz="3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Valence Electrons</a:t>
            </a:r>
            <a:r>
              <a:rPr lang="en-US" sz="1800" spc="5"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D0D348-73DB-B685-27DE-16BD4D5AB837}"/>
              </a:ext>
            </a:extLst>
          </p:cNvPr>
          <p:cNvSpPr txBox="1"/>
          <p:nvPr/>
        </p:nvSpPr>
        <p:spPr>
          <a:xfrm>
            <a:off x="281353" y="1010036"/>
            <a:ext cx="10578905" cy="474745"/>
          </a:xfrm>
          <a:prstGeom prst="rect">
            <a:avLst/>
          </a:prstGeom>
          <a:noFill/>
        </p:spPr>
        <p:txBody>
          <a:bodyPr wrap="square">
            <a:spAutoFit/>
          </a:bodyPr>
          <a:lstStyle/>
          <a:p>
            <a:pPr marR="4445" lvl="1">
              <a:lnSpc>
                <a:spcPct val="112000"/>
              </a:lnSpc>
              <a:spcBef>
                <a:spcPts val="110"/>
              </a:spcBef>
              <a:spcAft>
                <a:spcPts val="0"/>
              </a:spcAft>
              <a:buClr>
                <a:srgbClr val="005AAA"/>
              </a:buClr>
              <a:buSzPts val="1200"/>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The electrons in the outermost orbit of an atom are known as </a:t>
            </a:r>
            <a:r>
              <a:rPr lang="en-US" sz="2400" dirty="0">
                <a:solidFill>
                  <a:srgbClr val="C00000"/>
                </a:solidFill>
                <a:latin typeface="Times New Roman" panose="02020603050405020304" pitchFamily="18" charset="0"/>
                <a:ea typeface="Arial Black" panose="020B0A04020102020204" pitchFamily="34" charset="0"/>
                <a:cs typeface="Times New Roman" panose="02020603050405020304" pitchFamily="18" charset="0"/>
              </a:rPr>
              <a:t>valence</a:t>
            </a: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Arial Black" panose="020B0A04020102020204" pitchFamily="34" charset="0"/>
                <a:cs typeface="Times New Roman" panose="02020603050405020304" pitchFamily="18" charset="0"/>
              </a:rPr>
              <a:t>electrons</a:t>
            </a: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3" name="Picture 32">
            <a:extLst>
              <a:ext uri="{FF2B5EF4-FFF2-40B4-BE49-F238E27FC236}">
                <a16:creationId xmlns:a16="http://schemas.microsoft.com/office/drawing/2014/main" id="{A59126F4-A9CA-3056-CC47-CCFEACE1AAA6}"/>
              </a:ext>
            </a:extLst>
          </p:cNvPr>
          <p:cNvPicPr>
            <a:picLocks noChangeAspect="1"/>
          </p:cNvPicPr>
          <p:nvPr/>
        </p:nvPicPr>
        <p:blipFill>
          <a:blip r:embed="rId2"/>
          <a:stretch>
            <a:fillRect/>
          </a:stretch>
        </p:blipFill>
        <p:spPr>
          <a:xfrm>
            <a:off x="1161711" y="1907998"/>
            <a:ext cx="9745622" cy="3939966"/>
          </a:xfrm>
          <a:prstGeom prst="rect">
            <a:avLst/>
          </a:prstGeom>
        </p:spPr>
      </p:pic>
      <p:sp>
        <p:nvSpPr>
          <p:cNvPr id="34" name="Slide Number Placeholder 17">
            <a:extLst>
              <a:ext uri="{FF2B5EF4-FFF2-40B4-BE49-F238E27FC236}">
                <a16:creationId xmlns:a16="http://schemas.microsoft.com/office/drawing/2014/main" id="{126063E7-4C2C-1F3F-F38A-84A86E391F39}"/>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4</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01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638816" y="188126"/>
            <a:ext cx="3210951" cy="584775"/>
          </a:xfrm>
          <a:prstGeom prst="rect">
            <a:avLst/>
          </a:prstGeom>
          <a:noFill/>
        </p:spPr>
        <p:txBody>
          <a:bodyPr wrap="square">
            <a:spAutoFit/>
          </a:bodyPr>
          <a:lstStyle/>
          <a:p>
            <a:r>
              <a:rPr lang="en-US" sz="32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Free Electrons</a:t>
            </a:r>
            <a:r>
              <a:rPr lang="en-US" sz="1800" spc="5"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D0D348-73DB-B685-27DE-16BD4D5AB837}"/>
              </a:ext>
            </a:extLst>
          </p:cNvPr>
          <p:cNvSpPr txBox="1"/>
          <p:nvPr/>
        </p:nvSpPr>
        <p:spPr>
          <a:xfrm>
            <a:off x="478302" y="911561"/>
            <a:ext cx="11071273" cy="888385"/>
          </a:xfrm>
          <a:prstGeom prst="rect">
            <a:avLst/>
          </a:prstGeom>
          <a:noFill/>
        </p:spPr>
        <p:txBody>
          <a:bodyPr wrap="square">
            <a:spAutoFit/>
          </a:bodyPr>
          <a:lstStyle/>
          <a:p>
            <a:pPr marR="4445" lvl="1">
              <a:lnSpc>
                <a:spcPct val="112000"/>
              </a:lnSpc>
              <a:spcBef>
                <a:spcPts val="110"/>
              </a:spcBef>
              <a:spcAft>
                <a:spcPts val="0"/>
              </a:spcAft>
              <a:buClr>
                <a:srgbClr val="005AAA"/>
              </a:buClr>
              <a:buSzPts val="1200"/>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The valence electrons which are very loosely attached to the nucleus are known as </a:t>
            </a:r>
            <a:r>
              <a:rPr lang="en-US" sz="2400" dirty="0">
                <a:solidFill>
                  <a:srgbClr val="C00000"/>
                </a:solidFill>
                <a:latin typeface="Times New Roman" panose="02020603050405020304" pitchFamily="18" charset="0"/>
                <a:ea typeface="Arial Black" panose="020B0A04020102020204" pitchFamily="34" charset="0"/>
                <a:cs typeface="Times New Roman" panose="02020603050405020304" pitchFamily="18" charset="0"/>
              </a:rPr>
              <a:t>free electrons</a:t>
            </a: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97EF3E7-CFDF-4D27-D81E-679ACCE9FFCB}"/>
              </a:ext>
            </a:extLst>
          </p:cNvPr>
          <p:cNvPicPr>
            <a:picLocks noChangeAspect="1"/>
          </p:cNvPicPr>
          <p:nvPr/>
        </p:nvPicPr>
        <p:blipFill>
          <a:blip r:embed="rId2"/>
          <a:stretch>
            <a:fillRect/>
          </a:stretch>
        </p:blipFill>
        <p:spPr>
          <a:xfrm>
            <a:off x="1460384" y="2036857"/>
            <a:ext cx="9271232" cy="2784285"/>
          </a:xfrm>
          <a:prstGeom prst="rect">
            <a:avLst/>
          </a:prstGeom>
        </p:spPr>
      </p:pic>
      <p:sp>
        <p:nvSpPr>
          <p:cNvPr id="3" name="Slide Number Placeholder 17">
            <a:extLst>
              <a:ext uri="{FF2B5EF4-FFF2-40B4-BE49-F238E27FC236}">
                <a16:creationId xmlns:a16="http://schemas.microsoft.com/office/drawing/2014/main" id="{A3AC7954-1515-C200-1CFA-59845DA95C58}"/>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5</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79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638816" y="188126"/>
            <a:ext cx="3210951"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Voltage Source</a:t>
            </a:r>
          </a:p>
        </p:txBody>
      </p:sp>
      <p:sp>
        <p:nvSpPr>
          <p:cNvPr id="11" name="TextBox 10">
            <a:extLst>
              <a:ext uri="{FF2B5EF4-FFF2-40B4-BE49-F238E27FC236}">
                <a16:creationId xmlns:a16="http://schemas.microsoft.com/office/drawing/2014/main" id="{A5D0D348-73DB-B685-27DE-16BD4D5AB837}"/>
              </a:ext>
            </a:extLst>
          </p:cNvPr>
          <p:cNvSpPr txBox="1"/>
          <p:nvPr/>
        </p:nvSpPr>
        <p:spPr>
          <a:xfrm>
            <a:off x="478302" y="911561"/>
            <a:ext cx="11071273" cy="2180597"/>
          </a:xfrm>
          <a:prstGeom prst="rect">
            <a:avLst/>
          </a:prstGeom>
          <a:noFill/>
        </p:spPr>
        <p:txBody>
          <a:bodyPr wrap="square">
            <a:spAutoFit/>
          </a:bodyPr>
          <a:lstStyle/>
          <a:p>
            <a:pPr marR="4445" lvl="1" algn="just">
              <a:lnSpc>
                <a:spcPct val="112000"/>
              </a:lnSpc>
              <a:spcBef>
                <a:spcPts val="110"/>
              </a:spcBef>
              <a:spcAft>
                <a:spcPts val="0"/>
              </a:spcAft>
              <a:buClr>
                <a:srgbClr val="005AAA"/>
              </a:buClr>
              <a:buSzPts val="1200"/>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Any device that produces voltage output continuously is known as a </a:t>
            </a:r>
            <a:r>
              <a:rPr lang="en-US" sz="2400" dirty="0">
                <a:solidFill>
                  <a:srgbClr val="C00000"/>
                </a:solidFill>
                <a:latin typeface="Times New Roman" panose="02020603050405020304" pitchFamily="18" charset="0"/>
                <a:ea typeface="Arial Black" panose="020B0A04020102020204" pitchFamily="34" charset="0"/>
                <a:cs typeface="Times New Roman" panose="02020603050405020304" pitchFamily="18" charset="0"/>
              </a:rPr>
              <a:t>voltage source</a:t>
            </a: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 </a:t>
            </a:r>
          </a:p>
          <a:p>
            <a:pPr marR="4445" lvl="1" algn="just">
              <a:lnSpc>
                <a:spcPct val="112000"/>
              </a:lnSpc>
              <a:spcBef>
                <a:spcPts val="110"/>
              </a:spcBef>
              <a:spcAft>
                <a:spcPts val="0"/>
              </a:spcAft>
              <a:buClr>
                <a:srgbClr val="005AAA"/>
              </a:buClr>
              <a:buSzPts val="1200"/>
              <a:tabLst>
                <a:tab pos="568960" algn="l"/>
              </a:tabLst>
            </a:pPr>
            <a:endPar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endParaRPr>
          </a:p>
          <a:p>
            <a:pPr marR="4445" lvl="1" algn="just">
              <a:lnSpc>
                <a:spcPct val="112000"/>
              </a:lnSpc>
              <a:spcBef>
                <a:spcPts val="110"/>
              </a:spcBef>
              <a:spcAft>
                <a:spcPts val="0"/>
              </a:spcAft>
              <a:buClr>
                <a:srgbClr val="005AAA"/>
              </a:buClr>
              <a:buSzPts val="1200"/>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There are two types of voltage sources:</a:t>
            </a:r>
          </a:p>
          <a:p>
            <a:pPr marL="800100" marR="4445" lvl="1" indent="-342900" algn="just">
              <a:lnSpc>
                <a:spcPct val="112000"/>
              </a:lnSpc>
              <a:spcBef>
                <a:spcPts val="110"/>
              </a:spcBef>
              <a:spcAft>
                <a:spcPts val="0"/>
              </a:spcAft>
              <a:buClr>
                <a:srgbClr val="005AAA"/>
              </a:buClr>
              <a:buSzPts val="1200"/>
              <a:buFont typeface="Wingdings" panose="05000000000000000000" pitchFamily="2" charset="2"/>
              <a:buChar char="Ø"/>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Direct voltage source</a:t>
            </a:r>
          </a:p>
          <a:p>
            <a:pPr marL="800100" marR="4445" lvl="1" indent="-342900" algn="just">
              <a:lnSpc>
                <a:spcPct val="112000"/>
              </a:lnSpc>
              <a:spcBef>
                <a:spcPts val="110"/>
              </a:spcBef>
              <a:spcAft>
                <a:spcPts val="0"/>
              </a:spcAft>
              <a:buClr>
                <a:srgbClr val="005AAA"/>
              </a:buClr>
              <a:buSzPts val="1200"/>
              <a:buFont typeface="Wingdings" panose="05000000000000000000" pitchFamily="2" charset="2"/>
              <a:buChar char="Ø"/>
              <a:tabLst>
                <a:tab pos="568960" algn="l"/>
              </a:tabLst>
            </a:pPr>
            <a:r>
              <a:rPr lang="en-US" sz="24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Alternating voltage source.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CA58B95-D46F-A6A6-98C2-EB9C67760DF9}"/>
              </a:ext>
            </a:extLst>
          </p:cNvPr>
          <p:cNvPicPr>
            <a:picLocks noChangeAspect="1"/>
          </p:cNvPicPr>
          <p:nvPr/>
        </p:nvPicPr>
        <p:blipFill>
          <a:blip r:embed="rId2"/>
          <a:stretch>
            <a:fillRect/>
          </a:stretch>
        </p:blipFill>
        <p:spPr>
          <a:xfrm>
            <a:off x="869944" y="3765843"/>
            <a:ext cx="4757125" cy="1595917"/>
          </a:xfrm>
          <a:prstGeom prst="rect">
            <a:avLst/>
          </a:prstGeom>
          <a:ln>
            <a:solidFill>
              <a:srgbClr val="00B050"/>
            </a:solidFill>
          </a:ln>
        </p:spPr>
      </p:pic>
      <p:pic>
        <p:nvPicPr>
          <p:cNvPr id="4" name="Picture 3">
            <a:extLst>
              <a:ext uri="{FF2B5EF4-FFF2-40B4-BE49-F238E27FC236}">
                <a16:creationId xmlns:a16="http://schemas.microsoft.com/office/drawing/2014/main" id="{82413D69-FD01-6E0B-B66B-F347F10E3032}"/>
              </a:ext>
            </a:extLst>
          </p:cNvPr>
          <p:cNvPicPr>
            <a:picLocks noChangeAspect="1"/>
          </p:cNvPicPr>
          <p:nvPr/>
        </p:nvPicPr>
        <p:blipFill>
          <a:blip r:embed="rId3"/>
          <a:stretch>
            <a:fillRect/>
          </a:stretch>
        </p:blipFill>
        <p:spPr>
          <a:xfrm>
            <a:off x="6299303" y="3765842"/>
            <a:ext cx="5191558" cy="1595917"/>
          </a:xfrm>
          <a:prstGeom prst="rect">
            <a:avLst/>
          </a:prstGeom>
          <a:ln>
            <a:solidFill>
              <a:srgbClr val="00B050"/>
            </a:solidFill>
          </a:ln>
        </p:spPr>
      </p:pic>
      <p:sp>
        <p:nvSpPr>
          <p:cNvPr id="6" name="TextBox 5">
            <a:extLst>
              <a:ext uri="{FF2B5EF4-FFF2-40B4-BE49-F238E27FC236}">
                <a16:creationId xmlns:a16="http://schemas.microsoft.com/office/drawing/2014/main" id="{C72EAAA9-1D9D-4886-081F-5367D7170AFE}"/>
              </a:ext>
            </a:extLst>
          </p:cNvPr>
          <p:cNvSpPr txBox="1"/>
          <p:nvPr/>
        </p:nvSpPr>
        <p:spPr>
          <a:xfrm>
            <a:off x="2061696" y="5652043"/>
            <a:ext cx="2327425" cy="369332"/>
          </a:xfrm>
          <a:prstGeom prst="rect">
            <a:avLst/>
          </a:prstGeom>
          <a:noFill/>
        </p:spPr>
        <p:txBody>
          <a:bodyPr wrap="square">
            <a:spAutoFit/>
          </a:bodyPr>
          <a:lstStyle/>
          <a:p>
            <a:r>
              <a:rPr lang="en-US" sz="18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DC Voltage Source</a:t>
            </a:r>
            <a:endParaRPr lang="en-US" dirty="0"/>
          </a:p>
        </p:txBody>
      </p:sp>
      <p:sp>
        <p:nvSpPr>
          <p:cNvPr id="7" name="TextBox 6">
            <a:extLst>
              <a:ext uri="{FF2B5EF4-FFF2-40B4-BE49-F238E27FC236}">
                <a16:creationId xmlns:a16="http://schemas.microsoft.com/office/drawing/2014/main" id="{84242041-9888-6984-3E9E-65593A2938EB}"/>
              </a:ext>
            </a:extLst>
          </p:cNvPr>
          <p:cNvSpPr txBox="1"/>
          <p:nvPr/>
        </p:nvSpPr>
        <p:spPr>
          <a:xfrm>
            <a:off x="7802879" y="5637975"/>
            <a:ext cx="2327425" cy="369332"/>
          </a:xfrm>
          <a:prstGeom prst="rect">
            <a:avLst/>
          </a:prstGeom>
          <a:noFill/>
        </p:spPr>
        <p:txBody>
          <a:bodyPr wrap="square">
            <a:spAutoFit/>
          </a:bodyPr>
          <a:lstStyle/>
          <a:p>
            <a:r>
              <a:rPr lang="en-US"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AC </a:t>
            </a:r>
            <a:r>
              <a:rPr lang="en-US" sz="1800" dirty="0">
                <a:solidFill>
                  <a:srgbClr val="231F20"/>
                </a:solidFill>
                <a:latin typeface="Times New Roman" panose="02020603050405020304" pitchFamily="18" charset="0"/>
                <a:ea typeface="Arial Black" panose="020B0A04020102020204" pitchFamily="34" charset="0"/>
                <a:cs typeface="Times New Roman" panose="02020603050405020304" pitchFamily="18" charset="0"/>
              </a:rPr>
              <a:t>Voltage Source</a:t>
            </a:r>
            <a:endParaRPr lang="en-US" dirty="0"/>
          </a:p>
        </p:txBody>
      </p:sp>
      <p:sp>
        <p:nvSpPr>
          <p:cNvPr id="9" name="Slide Number Placeholder 17">
            <a:extLst>
              <a:ext uri="{FF2B5EF4-FFF2-40B4-BE49-F238E27FC236}">
                <a16:creationId xmlns:a16="http://schemas.microsoft.com/office/drawing/2014/main" id="{120B00ED-27F8-9D66-014D-2DFF37CDB5E0}"/>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6</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0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638816" y="188126"/>
            <a:ext cx="3210951"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Electron Emission</a:t>
            </a:r>
          </a:p>
        </p:txBody>
      </p:sp>
      <p:sp>
        <p:nvSpPr>
          <p:cNvPr id="9" name="TextBox 8">
            <a:extLst>
              <a:ext uri="{FF2B5EF4-FFF2-40B4-BE49-F238E27FC236}">
                <a16:creationId xmlns:a16="http://schemas.microsoft.com/office/drawing/2014/main" id="{8517DE0C-8784-EBC0-8FAC-8A15946E9838}"/>
              </a:ext>
            </a:extLst>
          </p:cNvPr>
          <p:cNvSpPr txBox="1"/>
          <p:nvPr/>
        </p:nvSpPr>
        <p:spPr>
          <a:xfrm>
            <a:off x="422031" y="949962"/>
            <a:ext cx="11226019" cy="4832092"/>
          </a:xfrm>
          <a:prstGeom prst="rect">
            <a:avLst/>
          </a:prstGeom>
          <a:noFill/>
        </p:spPr>
        <p:txBody>
          <a:bodyPr wrap="square">
            <a:spAutoFit/>
          </a:bodyPr>
          <a:lstStyle/>
          <a:p>
            <a:pPr marL="222250" marR="0" algn="just">
              <a:spcBef>
                <a:spcPts val="385"/>
              </a:spcBef>
              <a:spcAft>
                <a:spcPts val="0"/>
              </a:spcAft>
            </a:pPr>
            <a:r>
              <a:rPr lang="en-US" sz="2400" dirty="0">
                <a:solidFill>
                  <a:srgbClr val="231F20"/>
                </a:solidFill>
                <a:effectLst/>
                <a:latin typeface="Times New Roman" panose="02020603050405020304" pitchFamily="18" charset="0"/>
                <a:ea typeface="Times New Roman" panose="02020603050405020304" pitchFamily="18" charset="0"/>
              </a:rPr>
              <a:t>The</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liberation</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of</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electrons</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from</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the</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surface</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of</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a</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substance</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is</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known</a:t>
            </a:r>
            <a:r>
              <a:rPr lang="en-US" sz="2400" spc="-10" dirty="0">
                <a:solidFill>
                  <a:srgbClr val="231F20"/>
                </a:solidFill>
                <a:effectLst/>
                <a:latin typeface="Times New Roman" panose="02020603050405020304" pitchFamily="18" charset="0"/>
                <a:ea typeface="Times New Roman" panose="02020603050405020304" pitchFamily="18" charset="0"/>
              </a:rPr>
              <a:t> </a:t>
            </a:r>
            <a:r>
              <a:rPr lang="en-US" sz="2400" dirty="0">
                <a:solidFill>
                  <a:srgbClr val="231F20"/>
                </a:solidFill>
                <a:effectLst/>
                <a:latin typeface="Times New Roman" panose="02020603050405020304" pitchFamily="18" charset="0"/>
                <a:ea typeface="Times New Roman" panose="02020603050405020304" pitchFamily="18" charset="0"/>
              </a:rPr>
              <a:t>as</a:t>
            </a:r>
            <a:r>
              <a:rPr lang="en-US" sz="2400" spc="-15" dirty="0">
                <a:solidFill>
                  <a:srgbClr val="231F20"/>
                </a:solidFill>
                <a:effectLst/>
                <a:latin typeface="Times New Roman" panose="02020603050405020304" pitchFamily="18" charset="0"/>
                <a:ea typeface="Times New Roman" panose="02020603050405020304" pitchFamily="18" charset="0"/>
              </a:rPr>
              <a:t> </a:t>
            </a:r>
            <a:r>
              <a:rPr lang="en-US" sz="2400" b="1" dirty="0">
                <a:solidFill>
                  <a:srgbClr val="EC008C"/>
                </a:solidFill>
                <a:effectLst/>
                <a:latin typeface="Times New Roman" panose="02020603050405020304" pitchFamily="18" charset="0"/>
                <a:ea typeface="Times New Roman" panose="02020603050405020304" pitchFamily="18" charset="0"/>
              </a:rPr>
              <a:t>electron</a:t>
            </a:r>
            <a:r>
              <a:rPr lang="en-US" sz="2400" b="1" spc="-10" dirty="0">
                <a:solidFill>
                  <a:srgbClr val="EC008C"/>
                </a:solidFill>
                <a:effectLst/>
                <a:latin typeface="Times New Roman" panose="02020603050405020304" pitchFamily="18" charset="0"/>
                <a:ea typeface="Times New Roman" panose="02020603050405020304" pitchFamily="18" charset="0"/>
              </a:rPr>
              <a:t> </a:t>
            </a:r>
            <a:r>
              <a:rPr lang="en-US" sz="2400" b="1" dirty="0">
                <a:solidFill>
                  <a:srgbClr val="EC008C"/>
                </a:solidFill>
                <a:effectLst/>
                <a:latin typeface="Times New Roman" panose="02020603050405020304" pitchFamily="18" charset="0"/>
                <a:ea typeface="Times New Roman" panose="02020603050405020304" pitchFamily="18" charset="0"/>
              </a:rPr>
              <a:t>emission.</a:t>
            </a:r>
          </a:p>
          <a:p>
            <a:pPr marL="222250" marR="0" algn="just">
              <a:spcBef>
                <a:spcPts val="385"/>
              </a:spcBef>
              <a:spcAft>
                <a:spcPts val="0"/>
              </a:spcAft>
            </a:pPr>
            <a:endParaRPr lang="en-US" sz="2400" b="1" dirty="0">
              <a:solidFill>
                <a:srgbClr val="EC008C"/>
              </a:solidFill>
              <a:latin typeface="Times New Roman" panose="02020603050405020304" pitchFamily="18" charset="0"/>
              <a:ea typeface="Times New Roman" panose="02020603050405020304" pitchFamily="18" charset="0"/>
            </a:endParaRPr>
          </a:p>
          <a:p>
            <a:pPr marL="222250" marR="0" algn="just">
              <a:spcBef>
                <a:spcPts val="385"/>
              </a:spcBef>
              <a:spcAft>
                <a:spcPts val="0"/>
              </a:spcAft>
            </a:pPr>
            <a:r>
              <a:rPr lang="en-US" sz="2400" dirty="0">
                <a:effectLst/>
                <a:latin typeface="Times New Roman" panose="02020603050405020304" pitchFamily="18" charset="0"/>
                <a:ea typeface="Times New Roman" panose="02020603050405020304" pitchFamily="18" charset="0"/>
              </a:rPr>
              <a:t>Types of Electron Emission:</a:t>
            </a:r>
          </a:p>
          <a:p>
            <a:pPr marL="565150" marR="0" indent="-342900" algn="just">
              <a:spcBef>
                <a:spcPts val="385"/>
              </a:spcBef>
              <a:spcAft>
                <a:spcPts val="0"/>
              </a:spcAft>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Thermionic emission: </a:t>
            </a:r>
            <a:r>
              <a:rPr lang="en-US" sz="2400" dirty="0">
                <a:latin typeface="Times New Roman" panose="02020603050405020304" pitchFamily="18" charset="0"/>
                <a:ea typeface="Times New Roman" panose="02020603050405020304" pitchFamily="18" charset="0"/>
              </a:rPr>
              <a:t>The process of electron emission from a metal surface by supplying thermal energy to it is known as thermionic emission.</a:t>
            </a:r>
            <a:endParaRPr lang="en-US" sz="2400" dirty="0">
              <a:effectLst/>
              <a:latin typeface="Times New Roman" panose="02020603050405020304" pitchFamily="18" charset="0"/>
              <a:ea typeface="Times New Roman" panose="02020603050405020304" pitchFamily="18" charset="0"/>
            </a:endParaRPr>
          </a:p>
          <a:p>
            <a:pPr marL="565150" marR="0" indent="-342900" algn="just">
              <a:spcBef>
                <a:spcPts val="385"/>
              </a:spcBef>
              <a:spcAft>
                <a:spcPts val="0"/>
              </a:spcAft>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Field emission: </a:t>
            </a:r>
            <a:r>
              <a:rPr lang="en-US" sz="2400" dirty="0">
                <a:latin typeface="Times New Roman" panose="02020603050405020304" pitchFamily="18" charset="0"/>
                <a:ea typeface="Times New Roman" panose="02020603050405020304" pitchFamily="18" charset="0"/>
              </a:rPr>
              <a:t>The process of electron emission by the application of strong electric field at the surface of a metal is known as field emission.</a:t>
            </a:r>
            <a:endParaRPr lang="en-US" sz="2400" dirty="0">
              <a:effectLst/>
              <a:latin typeface="Times New Roman" panose="02020603050405020304" pitchFamily="18" charset="0"/>
              <a:ea typeface="Times New Roman" panose="02020603050405020304" pitchFamily="18" charset="0"/>
            </a:endParaRPr>
          </a:p>
          <a:p>
            <a:pPr marL="565150" marR="0" indent="-342900" algn="just">
              <a:spcBef>
                <a:spcPts val="385"/>
              </a:spcBef>
              <a:spcAft>
                <a:spcPts val="0"/>
              </a:spcAft>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Photo-electric emission: </a:t>
            </a:r>
            <a:r>
              <a:rPr lang="en-US" sz="2400" dirty="0">
                <a:latin typeface="Times New Roman" panose="02020603050405020304" pitchFamily="18" charset="0"/>
                <a:ea typeface="Times New Roman" panose="02020603050405020304" pitchFamily="18" charset="0"/>
              </a:rPr>
              <a:t>Electron emission from a metallic surface by the application of light is known as photo electric emission.</a:t>
            </a:r>
            <a:endParaRPr lang="en-US" sz="2400" dirty="0">
              <a:effectLst/>
              <a:latin typeface="Times New Roman" panose="02020603050405020304" pitchFamily="18" charset="0"/>
              <a:ea typeface="Times New Roman" panose="02020603050405020304" pitchFamily="18" charset="0"/>
            </a:endParaRPr>
          </a:p>
          <a:p>
            <a:pPr marL="565150" marR="0" indent="-342900" algn="just">
              <a:spcBef>
                <a:spcPts val="385"/>
              </a:spcBef>
              <a:spcAft>
                <a:spcPts val="0"/>
              </a:spcAft>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Secondary emission: </a:t>
            </a:r>
            <a:r>
              <a:rPr lang="en-US" sz="2400" dirty="0">
                <a:latin typeface="Times New Roman" panose="02020603050405020304" pitchFamily="18" charset="0"/>
                <a:ea typeface="Times New Roman" panose="02020603050405020304" pitchFamily="18" charset="0"/>
              </a:rPr>
              <a:t>Electron emission from a metallic surface by the bombardment of high-speed electrons or other particles is known as secondary emission.</a:t>
            </a:r>
            <a:endParaRPr lang="en-US" sz="2400" dirty="0">
              <a:effectLst/>
              <a:latin typeface="Times New Roman" panose="02020603050405020304" pitchFamily="18" charset="0"/>
              <a:ea typeface="Times New Roman" panose="02020603050405020304" pitchFamily="18" charset="0"/>
            </a:endParaRPr>
          </a:p>
        </p:txBody>
      </p:sp>
      <p:sp>
        <p:nvSpPr>
          <p:cNvPr id="10" name="Slide Number Placeholder 17">
            <a:extLst>
              <a:ext uri="{FF2B5EF4-FFF2-40B4-BE49-F238E27FC236}">
                <a16:creationId xmlns:a16="http://schemas.microsoft.com/office/drawing/2014/main" id="{2467DE7C-511A-5DE9-6C2D-0BE1E5FCE4C2}"/>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7</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04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arn(inVertical)">
                                      <p:cBhvr>
                                        <p:cTn id="7" dur="500"/>
                                        <p:tgtEl>
                                          <p:spTgt spid="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arn(inVertical)">
                                      <p:cBhvr>
                                        <p:cTn id="10" dur="500"/>
                                        <p:tgtEl>
                                          <p:spTgt spid="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barn(inVertical)">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barn(inVertical)">
                                      <p:cBhvr>
                                        <p:cTn id="2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4638816" y="188126"/>
            <a:ext cx="3210951"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Gas-Filled Tubes</a:t>
            </a:r>
          </a:p>
        </p:txBody>
      </p:sp>
      <p:sp>
        <p:nvSpPr>
          <p:cNvPr id="9" name="TextBox 8">
            <a:extLst>
              <a:ext uri="{FF2B5EF4-FFF2-40B4-BE49-F238E27FC236}">
                <a16:creationId xmlns:a16="http://schemas.microsoft.com/office/drawing/2014/main" id="{8517DE0C-8784-EBC0-8FAC-8A15946E9838}"/>
              </a:ext>
            </a:extLst>
          </p:cNvPr>
          <p:cNvSpPr txBox="1"/>
          <p:nvPr/>
        </p:nvSpPr>
        <p:spPr>
          <a:xfrm>
            <a:off x="337624" y="949962"/>
            <a:ext cx="11633981" cy="2505814"/>
          </a:xfrm>
          <a:prstGeom prst="rect">
            <a:avLst/>
          </a:prstGeom>
          <a:noFill/>
        </p:spPr>
        <p:txBody>
          <a:bodyPr wrap="square">
            <a:spAutoFit/>
          </a:bodyPr>
          <a:lstStyle/>
          <a:p>
            <a:pPr marL="105410" marR="703580" algn="just">
              <a:lnSpc>
                <a:spcPct val="103000"/>
              </a:lnSpc>
              <a:spcBef>
                <a:spcPts val="0"/>
              </a:spcBef>
              <a:spcAft>
                <a:spcPts val="0"/>
              </a:spcAft>
            </a:pPr>
            <a:r>
              <a:rPr lang="en-US" sz="2400" spc="-10" dirty="0">
                <a:solidFill>
                  <a:srgbClr val="231F20"/>
                </a:solidFill>
                <a:latin typeface="Times New Roman" panose="02020603050405020304" pitchFamily="18" charset="0"/>
                <a:ea typeface="Times New Roman" panose="02020603050405020304" pitchFamily="18" charset="0"/>
              </a:rPr>
              <a:t>A</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b="1" spc="-10" dirty="0">
                <a:solidFill>
                  <a:srgbClr val="EC008C"/>
                </a:solidFill>
                <a:latin typeface="Times New Roman" panose="02020603050405020304" pitchFamily="18" charset="0"/>
                <a:ea typeface="Times New Roman" panose="02020603050405020304" pitchFamily="18" charset="0"/>
              </a:rPr>
              <a:t>gas-filled</a:t>
            </a:r>
            <a:r>
              <a:rPr lang="en-US" sz="2400" b="1" spc="-70" dirty="0">
                <a:solidFill>
                  <a:srgbClr val="EC008C"/>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tube</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is</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essentially</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a</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vacuum</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tube</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5" dirty="0">
                <a:solidFill>
                  <a:srgbClr val="231F20"/>
                </a:solidFill>
                <a:latin typeface="Times New Roman" panose="02020603050405020304" pitchFamily="18" charset="0"/>
                <a:ea typeface="Times New Roman" panose="02020603050405020304" pitchFamily="18" charset="0"/>
              </a:rPr>
              <a:t>having</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5" dirty="0">
                <a:solidFill>
                  <a:srgbClr val="231F20"/>
                </a:solidFill>
                <a:latin typeface="Times New Roman" panose="02020603050405020304" pitchFamily="18" charset="0"/>
                <a:ea typeface="Times New Roman" panose="02020603050405020304" pitchFamily="18" charset="0"/>
              </a:rPr>
              <a:t>a</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spc="-5" dirty="0">
                <a:solidFill>
                  <a:srgbClr val="231F20"/>
                </a:solidFill>
                <a:latin typeface="Times New Roman" panose="02020603050405020304" pitchFamily="18" charset="0"/>
                <a:ea typeface="Times New Roman" panose="02020603050405020304" pitchFamily="18" charset="0"/>
              </a:rPr>
              <a:t>small</a:t>
            </a:r>
            <a:r>
              <a:rPr lang="en-US" sz="2400" spc="-80" dirty="0">
                <a:solidFill>
                  <a:srgbClr val="231F20"/>
                </a:solidFill>
                <a:latin typeface="Times New Roman" panose="02020603050405020304" pitchFamily="18" charset="0"/>
                <a:ea typeface="Times New Roman" panose="02020603050405020304" pitchFamily="18" charset="0"/>
              </a:rPr>
              <a:t> </a:t>
            </a:r>
            <a:r>
              <a:rPr lang="en-US" sz="2400" spc="-5" dirty="0">
                <a:solidFill>
                  <a:srgbClr val="231F20"/>
                </a:solidFill>
                <a:latin typeface="Times New Roman" panose="02020603050405020304" pitchFamily="18" charset="0"/>
                <a:ea typeface="Times New Roman" panose="02020603050405020304" pitchFamily="18" charset="0"/>
              </a:rPr>
              <a:t>amount</a:t>
            </a:r>
            <a:r>
              <a:rPr lang="en-US" sz="2400" spc="-240"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of</a:t>
            </a:r>
            <a:r>
              <a:rPr lang="en-US" sz="2400" spc="-10"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some</a:t>
            </a:r>
            <a:r>
              <a:rPr lang="en-US" sz="2400" spc="-5"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inert</a:t>
            </a:r>
            <a:r>
              <a:rPr lang="en-US" sz="2400" spc="-5"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gas</a:t>
            </a:r>
            <a:r>
              <a:rPr lang="en-US" sz="2400" spc="-10"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at</a:t>
            </a:r>
            <a:r>
              <a:rPr lang="en-US" sz="2400" spc="-5"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low</a:t>
            </a:r>
            <a:r>
              <a:rPr lang="en-US" sz="2400" spc="-5"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pressure.</a:t>
            </a:r>
          </a:p>
          <a:p>
            <a:pPr marL="105410" marR="702310" indent="156845" algn="just">
              <a:lnSpc>
                <a:spcPct val="103000"/>
              </a:lnSpc>
              <a:spcBef>
                <a:spcPts val="255"/>
              </a:spcBef>
              <a:spcAft>
                <a:spcPts val="0"/>
              </a:spcAft>
            </a:pPr>
            <a:endParaRPr lang="en-US" sz="2400" dirty="0">
              <a:solidFill>
                <a:srgbClr val="231F20"/>
              </a:solidFill>
              <a:latin typeface="Times New Roman" panose="02020603050405020304" pitchFamily="18" charset="0"/>
              <a:ea typeface="Times New Roman" panose="02020603050405020304" pitchFamily="18" charset="0"/>
            </a:endParaRPr>
          </a:p>
          <a:p>
            <a:pPr marL="105410" marR="702310" indent="156845" algn="just">
              <a:lnSpc>
                <a:spcPct val="103000"/>
              </a:lnSpc>
              <a:spcBef>
                <a:spcPts val="255"/>
              </a:spcBef>
              <a:spcAft>
                <a:spcPts val="0"/>
              </a:spcAft>
            </a:pPr>
            <a:r>
              <a:rPr lang="en-US" sz="2400" dirty="0">
                <a:solidFill>
                  <a:srgbClr val="231F20"/>
                </a:solidFill>
                <a:latin typeface="Times New Roman" panose="02020603050405020304" pitchFamily="18" charset="0"/>
                <a:ea typeface="Times New Roman" panose="02020603050405020304" pitchFamily="18" charset="0"/>
              </a:rPr>
              <a:t>They</a:t>
            </a:r>
            <a:r>
              <a:rPr lang="en-US" sz="2400" spc="-40" dirty="0">
                <a:solidFill>
                  <a:srgbClr val="231F20"/>
                </a:solidFill>
                <a:latin typeface="Times New Roman" panose="02020603050405020304" pitchFamily="18" charset="0"/>
                <a:ea typeface="Times New Roman" panose="02020603050405020304" pitchFamily="18" charset="0"/>
              </a:rPr>
              <a:t> </a:t>
            </a:r>
            <a:r>
              <a:rPr lang="en-US" sz="2400" dirty="0">
                <a:solidFill>
                  <a:srgbClr val="231F20"/>
                </a:solidFill>
                <a:latin typeface="Times New Roman" panose="02020603050405020304" pitchFamily="18" charset="0"/>
                <a:ea typeface="Times New Roman" panose="02020603050405020304" pitchFamily="18" charset="0"/>
              </a:rPr>
              <a:t>may</a:t>
            </a:r>
            <a:r>
              <a:rPr lang="en-US" sz="2400" spc="-235"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be</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classified</a:t>
            </a:r>
            <a:r>
              <a:rPr lang="en-US" sz="2400" spc="-7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into</a:t>
            </a:r>
            <a:r>
              <a:rPr lang="en-US" sz="2400" spc="-7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two</a:t>
            </a:r>
            <a:r>
              <a:rPr lang="en-US" sz="2400" spc="-70"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types</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spc="-10" dirty="0">
                <a:solidFill>
                  <a:srgbClr val="231F20"/>
                </a:solidFill>
                <a:latin typeface="Times New Roman" panose="02020603050405020304" pitchFamily="18" charset="0"/>
                <a:ea typeface="Times New Roman" panose="02020603050405020304" pitchFamily="18" charset="0"/>
              </a:rPr>
              <a:t>namely;</a:t>
            </a:r>
            <a:r>
              <a:rPr lang="en-US" sz="2400" spc="-65" dirty="0">
                <a:solidFill>
                  <a:srgbClr val="231F20"/>
                </a:solidFill>
                <a:latin typeface="Times New Roman" panose="02020603050405020304" pitchFamily="18" charset="0"/>
                <a:ea typeface="Times New Roman" panose="02020603050405020304" pitchFamily="18" charset="0"/>
              </a:rPr>
              <a:t> </a:t>
            </a:r>
            <a:r>
              <a:rPr lang="en-US" sz="2400" i="1" spc="-10" dirty="0">
                <a:solidFill>
                  <a:srgbClr val="EC008C"/>
                </a:solidFill>
                <a:latin typeface="Times New Roman" panose="02020603050405020304" pitchFamily="18" charset="0"/>
                <a:ea typeface="Times New Roman" panose="02020603050405020304" pitchFamily="18" charset="0"/>
              </a:rPr>
              <a:t>cold-cathode</a:t>
            </a:r>
            <a:r>
              <a:rPr lang="en-US" sz="2400" i="1" spc="-70" dirty="0">
                <a:solidFill>
                  <a:srgbClr val="EC008C"/>
                </a:solidFill>
                <a:latin typeface="Times New Roman" panose="02020603050405020304" pitchFamily="18" charset="0"/>
                <a:ea typeface="Times New Roman" panose="02020603050405020304" pitchFamily="18" charset="0"/>
              </a:rPr>
              <a:t> </a:t>
            </a:r>
            <a:r>
              <a:rPr lang="en-US" sz="2400" i="1" spc="-5" dirty="0">
                <a:solidFill>
                  <a:srgbClr val="EC008C"/>
                </a:solidFill>
                <a:latin typeface="Times New Roman" panose="02020603050405020304" pitchFamily="18" charset="0"/>
                <a:ea typeface="Times New Roman" panose="02020603050405020304" pitchFamily="18" charset="0"/>
              </a:rPr>
              <a:t>type</a:t>
            </a:r>
            <a:r>
              <a:rPr lang="en-US" sz="2400" i="1" spc="-70" dirty="0">
                <a:solidFill>
                  <a:srgbClr val="EC008C"/>
                </a:solidFill>
                <a:latin typeface="Times New Roman" panose="02020603050405020304" pitchFamily="18" charset="0"/>
                <a:ea typeface="Times New Roman" panose="02020603050405020304" pitchFamily="18" charset="0"/>
              </a:rPr>
              <a:t> </a:t>
            </a:r>
            <a:r>
              <a:rPr lang="en-US" sz="2400" spc="-5" dirty="0">
                <a:solidFill>
                  <a:srgbClr val="231F20"/>
                </a:solidFill>
                <a:latin typeface="Times New Roman" panose="02020603050405020304" pitchFamily="18" charset="0"/>
                <a:ea typeface="Times New Roman" panose="02020603050405020304" pitchFamily="18" charset="0"/>
              </a:rPr>
              <a:t>and</a:t>
            </a:r>
            <a:r>
              <a:rPr lang="en-US" sz="2400" spc="-75" dirty="0">
                <a:solidFill>
                  <a:srgbClr val="231F20"/>
                </a:solidFill>
                <a:latin typeface="Times New Roman" panose="02020603050405020304" pitchFamily="18" charset="0"/>
                <a:ea typeface="Times New Roman" panose="02020603050405020304" pitchFamily="18" charset="0"/>
              </a:rPr>
              <a:t> </a:t>
            </a:r>
            <a:r>
              <a:rPr lang="en-US" sz="2400" i="1" spc="-5" dirty="0">
                <a:solidFill>
                  <a:srgbClr val="EC008C"/>
                </a:solidFill>
                <a:latin typeface="Times New Roman" panose="02020603050405020304" pitchFamily="18" charset="0"/>
                <a:ea typeface="Times New Roman" panose="02020603050405020304" pitchFamily="18" charset="0"/>
              </a:rPr>
              <a:t>hot</a:t>
            </a:r>
            <a:r>
              <a:rPr lang="en-US" sz="2400" spc="-5" dirty="0">
                <a:solidFill>
                  <a:srgbClr val="EC008C"/>
                </a:solidFill>
                <a:latin typeface="Times New Roman" panose="02020603050405020304" pitchFamily="18" charset="0"/>
                <a:ea typeface="Times New Roman" panose="02020603050405020304" pitchFamily="18" charset="0"/>
              </a:rPr>
              <a:t>-</a:t>
            </a:r>
            <a:r>
              <a:rPr lang="en-US" sz="2400" i="1" spc="-5" dirty="0">
                <a:solidFill>
                  <a:srgbClr val="EC008C"/>
                </a:solidFill>
                <a:latin typeface="Times New Roman" panose="02020603050405020304" pitchFamily="18" charset="0"/>
                <a:ea typeface="Times New Roman" panose="02020603050405020304" pitchFamily="18" charset="0"/>
              </a:rPr>
              <a:t>cath</a:t>
            </a:r>
            <a:r>
              <a:rPr lang="en-US" sz="2400" i="1" dirty="0">
                <a:solidFill>
                  <a:srgbClr val="EC008C"/>
                </a:solidFill>
                <a:latin typeface="Times New Roman" panose="02020603050405020304" pitchFamily="18" charset="0"/>
                <a:ea typeface="Times New Roman" panose="02020603050405020304" pitchFamily="18" charset="0"/>
              </a:rPr>
              <a:t>ode</a:t>
            </a:r>
            <a:r>
              <a:rPr lang="en-US" sz="2400" i="1" spc="10" dirty="0">
                <a:solidFill>
                  <a:srgbClr val="EC008C"/>
                </a:solidFill>
                <a:latin typeface="Times New Roman" panose="02020603050405020304" pitchFamily="18" charset="0"/>
                <a:ea typeface="Times New Roman" panose="02020603050405020304" pitchFamily="18" charset="0"/>
              </a:rPr>
              <a:t> </a:t>
            </a:r>
            <a:r>
              <a:rPr lang="en-US" sz="2400" i="1" dirty="0">
                <a:solidFill>
                  <a:srgbClr val="EC008C"/>
                </a:solidFill>
                <a:latin typeface="Times New Roman" panose="02020603050405020304" pitchFamily="18" charset="0"/>
                <a:ea typeface="Times New Roman" panose="02020603050405020304" pitchFamily="18" charset="0"/>
              </a:rPr>
              <a:t>type:</a:t>
            </a:r>
          </a:p>
          <a:p>
            <a:pPr marL="448310" marR="702310" indent="-342900" algn="just">
              <a:lnSpc>
                <a:spcPct val="103000"/>
              </a:lnSpc>
              <a:spcBef>
                <a:spcPts val="255"/>
              </a:spcBef>
              <a:spcAft>
                <a:spcPts val="0"/>
              </a:spcAf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Cold-cathode type</a:t>
            </a:r>
          </a:p>
          <a:p>
            <a:pPr marL="448310" marR="702310" indent="-342900" algn="just">
              <a:lnSpc>
                <a:spcPct val="103000"/>
              </a:lnSpc>
              <a:spcBef>
                <a:spcPts val="255"/>
              </a:spcBef>
              <a:spcAft>
                <a:spcPts val="0"/>
              </a:spcAft>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Hot-cathode type</a:t>
            </a:r>
          </a:p>
        </p:txBody>
      </p:sp>
      <p:sp>
        <p:nvSpPr>
          <p:cNvPr id="2" name="Slide Number Placeholder 17">
            <a:extLst>
              <a:ext uri="{FF2B5EF4-FFF2-40B4-BE49-F238E27FC236}">
                <a16:creationId xmlns:a16="http://schemas.microsoft.com/office/drawing/2014/main" id="{F133CD39-8A31-84C8-70EB-9D1C7705FD02}"/>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8</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53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A35207-C589-85B7-834B-2159C663E422}"/>
              </a:ext>
            </a:extLst>
          </p:cNvPr>
          <p:cNvSpPr txBox="1"/>
          <p:nvPr/>
        </p:nvSpPr>
        <p:spPr>
          <a:xfrm>
            <a:off x="3249638" y="188126"/>
            <a:ext cx="6541476" cy="584775"/>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Gas-Filled Tubes (Applications)</a:t>
            </a:r>
          </a:p>
        </p:txBody>
      </p:sp>
      <p:sp>
        <p:nvSpPr>
          <p:cNvPr id="9" name="TextBox 8">
            <a:extLst>
              <a:ext uri="{FF2B5EF4-FFF2-40B4-BE49-F238E27FC236}">
                <a16:creationId xmlns:a16="http://schemas.microsoft.com/office/drawing/2014/main" id="{8517DE0C-8784-EBC0-8FAC-8A15946E9838}"/>
              </a:ext>
            </a:extLst>
          </p:cNvPr>
          <p:cNvSpPr txBox="1"/>
          <p:nvPr/>
        </p:nvSpPr>
        <p:spPr>
          <a:xfrm>
            <a:off x="337624" y="949962"/>
            <a:ext cx="11633981" cy="5006820"/>
          </a:xfrm>
          <a:prstGeom prst="rect">
            <a:avLst/>
          </a:prstGeom>
          <a:noFill/>
        </p:spPr>
        <p:txBody>
          <a:bodyPr wrap="square">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Gas-filled tubes have various applications across different fields. Some common applications include:</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Lighting:</a:t>
            </a:r>
            <a:r>
              <a:rPr lang="en-US" sz="2000" b="0" i="0" dirty="0">
                <a:solidFill>
                  <a:srgbClr val="0D0D0D"/>
                </a:solidFill>
                <a:effectLst/>
                <a:latin typeface="Times New Roman" panose="02020603050405020304" pitchFamily="18" charset="0"/>
                <a:cs typeface="Times New Roman" panose="02020603050405020304" pitchFamily="18" charset="0"/>
              </a:rPr>
              <a:t> Gas-filled tubes such as neon lights and fluorescent tubes are used for illumination in signs, displays, and indoor lighting fixtures.</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Voltage Regulation:</a:t>
            </a:r>
            <a:r>
              <a:rPr lang="en-US" sz="2000" b="0" i="0" dirty="0">
                <a:solidFill>
                  <a:srgbClr val="0D0D0D"/>
                </a:solidFill>
                <a:effectLst/>
                <a:latin typeface="Times New Roman" panose="02020603050405020304" pitchFamily="18" charset="0"/>
                <a:cs typeface="Times New Roman" panose="02020603050405020304" pitchFamily="18" charset="0"/>
              </a:rPr>
              <a:t> Gas discharge tubes can be used in surge protectors and voltage regulators to protect electronic devices from power surges and transient voltages.</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Communication:</a:t>
            </a:r>
            <a:r>
              <a:rPr lang="en-US" sz="2000" b="0" i="0" dirty="0">
                <a:solidFill>
                  <a:srgbClr val="0D0D0D"/>
                </a:solidFill>
                <a:effectLst/>
                <a:latin typeface="Times New Roman" panose="02020603050405020304" pitchFamily="18" charset="0"/>
                <a:cs typeface="Times New Roman" panose="02020603050405020304" pitchFamily="18" charset="0"/>
              </a:rPr>
              <a:t> Gas-filled tubes like thyratrons and krytrons are used in high-speed switching applications in telecommunications and radar systems.</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Gas Lasers:</a:t>
            </a:r>
            <a:r>
              <a:rPr lang="en-US" sz="2000" b="0" i="0" dirty="0">
                <a:solidFill>
                  <a:srgbClr val="0D0D0D"/>
                </a:solidFill>
                <a:effectLst/>
                <a:latin typeface="Times New Roman" panose="02020603050405020304" pitchFamily="18" charset="0"/>
                <a:cs typeface="Times New Roman" panose="02020603050405020304" pitchFamily="18" charset="0"/>
              </a:rPr>
              <a:t> Gas-filled tubes serve as the active medium in gas lasers, which are used in various applications such as cutting, welding, medical procedures, and scientific research.</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Particle Detectors:</a:t>
            </a:r>
            <a:r>
              <a:rPr lang="en-US" sz="2000" b="0" i="0" dirty="0">
                <a:solidFill>
                  <a:srgbClr val="0D0D0D"/>
                </a:solidFill>
                <a:effectLst/>
                <a:latin typeface="Times New Roman" panose="02020603050405020304" pitchFamily="18" charset="0"/>
                <a:cs typeface="Times New Roman" panose="02020603050405020304" pitchFamily="18" charset="0"/>
              </a:rPr>
              <a:t> Gas-filled tubes are utilized in particle detectors for experimental physics research and in medical imaging devices like positron emission tomography (PET) scanners.</a:t>
            </a:r>
          </a:p>
          <a:p>
            <a:pPr marL="514350" indent="-514350" algn="just">
              <a:buFont typeface="+mj-lt"/>
              <a:buAutoNum type="romanLcPeriod"/>
            </a:pPr>
            <a:r>
              <a:rPr lang="en-US" sz="2000" b="1" i="0" dirty="0">
                <a:solidFill>
                  <a:srgbClr val="0D0D0D"/>
                </a:solidFill>
                <a:effectLst/>
                <a:latin typeface="Times New Roman" panose="02020603050405020304" pitchFamily="18" charset="0"/>
                <a:cs typeface="Times New Roman" panose="02020603050405020304" pitchFamily="18" charset="0"/>
              </a:rPr>
              <a:t>Ignition Systems:</a:t>
            </a:r>
            <a:r>
              <a:rPr lang="en-US" sz="2000" b="0" i="0" dirty="0">
                <a:solidFill>
                  <a:srgbClr val="0D0D0D"/>
                </a:solidFill>
                <a:effectLst/>
                <a:latin typeface="Times New Roman" panose="02020603050405020304" pitchFamily="18" charset="0"/>
                <a:cs typeface="Times New Roman" panose="02020603050405020304" pitchFamily="18" charset="0"/>
              </a:rPr>
              <a:t> Gas discharge tubes are used in ignition systems for gas-powered equipment such as gas stoves, water heaters, and gas-powered vehicles.</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These are just a few examples, and there are many other specialized applications for gas-filled tubes depending on their specific properties and characteristics.</a:t>
            </a:r>
          </a:p>
          <a:p>
            <a:pPr marL="105410" marR="703580" algn="just">
              <a:lnSpc>
                <a:spcPct val="103000"/>
              </a:lnSpc>
              <a:spcBef>
                <a:spcPts val="0"/>
              </a:spcBef>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Slide Number Placeholder 17">
            <a:extLst>
              <a:ext uri="{FF2B5EF4-FFF2-40B4-BE49-F238E27FC236}">
                <a16:creationId xmlns:a16="http://schemas.microsoft.com/office/drawing/2014/main" id="{FFC6ED5B-C9E2-5424-5170-E2E1D5274ED5}"/>
              </a:ext>
            </a:extLst>
          </p:cNvPr>
          <p:cNvSpPr>
            <a:spLocks noGrp="1"/>
          </p:cNvSpPr>
          <p:nvPr>
            <p:ph type="sldNum" sz="quarter" idx="12"/>
          </p:nvPr>
        </p:nvSpPr>
        <p:spPr>
          <a:xfrm>
            <a:off x="11068338" y="6315406"/>
            <a:ext cx="790433" cy="365125"/>
          </a:xfrm>
        </p:spPr>
        <p:txBody>
          <a:bodyPr/>
          <a:lstStyle/>
          <a:p>
            <a:fld id="{27B0065E-13C2-4B67-AC8B-D00D7D74518C}" type="slidenum">
              <a:rPr lang="en-US" sz="2800" b="1" smtClean="0">
                <a:solidFill>
                  <a:srgbClr val="C00000"/>
                </a:solidFill>
                <a:latin typeface="Times New Roman" panose="02020603050405020304" pitchFamily="18" charset="0"/>
                <a:cs typeface="Times New Roman" panose="02020603050405020304" pitchFamily="18" charset="0"/>
              </a:rPr>
              <a:t>9</a:t>
            </a:fld>
            <a:endParaRPr 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6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arn(inVertic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arn(inVertic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arn(inVertic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arn(inVertical)">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arn(inVertical)">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barn(inVertical)">
                                      <p:cBhvr>
                                        <p:cTn id="32" dur="500"/>
                                        <p:tgtEl>
                                          <p:spTgt spid="9">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barn(inVertical)">
                                      <p:cBhvr>
                                        <p:cTn id="3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1290</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Calibri Light</vt:lpstr>
      <vt:lpstr>Cambria Math</vt:lpstr>
      <vt:lpstr>Times New Roman</vt:lpstr>
      <vt:lpstr>Wingdings</vt:lpstr>
      <vt:lpstr>Office Theme</vt:lpstr>
      <vt:lpstr>Semiconductor Diodes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100</cp:revision>
  <dcterms:created xsi:type="dcterms:W3CDTF">2024-02-09T13:12:16Z</dcterms:created>
  <dcterms:modified xsi:type="dcterms:W3CDTF">2024-02-09T17:03:31Z</dcterms:modified>
</cp:coreProperties>
</file>