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d9b4d4c2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3d9b4d4c2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3d9b4d4c24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3d9b4d4c24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3d9b4d4c24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3d9b4d4c24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3d9b4d4c24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3d9b4d4c24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d9b4d4c2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3d9b4d4c2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3d9b4d4c24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3d9b4d4c2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3d9b4d4c24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3d9b4d4c24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3d9b4d4c24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3d9b4d4c2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Study: Cyclistic </a:t>
            </a:r>
            <a:r>
              <a:rPr lang="en"/>
              <a:t>bike-share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11700" y="29077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By Maximillian Johnson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Background 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300">
                <a:solidFill>
                  <a:schemeClr val="dk2"/>
                </a:solidFill>
              </a:rPr>
              <a:t>Cyclistic is a rent-a-bike </a:t>
            </a:r>
            <a:r>
              <a:rPr lang="en" sz="2300">
                <a:solidFill>
                  <a:schemeClr val="dk2"/>
                </a:solidFill>
              </a:rPr>
              <a:t>service</a:t>
            </a:r>
            <a:r>
              <a:rPr lang="en" sz="2300">
                <a:solidFill>
                  <a:schemeClr val="dk2"/>
                </a:solidFill>
              </a:rPr>
              <a:t> based in Chicago,with </a:t>
            </a:r>
            <a:r>
              <a:rPr lang="en" sz="2300">
                <a:solidFill>
                  <a:schemeClr val="dk2"/>
                </a:solidFill>
              </a:rPr>
              <a:t>users</a:t>
            </a:r>
            <a:r>
              <a:rPr lang="en" sz="2300">
                <a:solidFill>
                  <a:schemeClr val="dk2"/>
                </a:solidFill>
              </a:rPr>
              <a:t> being </a:t>
            </a:r>
            <a:r>
              <a:rPr lang="en" sz="2300">
                <a:solidFill>
                  <a:schemeClr val="dk2"/>
                </a:solidFill>
              </a:rPr>
              <a:t>divided</a:t>
            </a:r>
            <a:r>
              <a:rPr lang="en" sz="2300">
                <a:solidFill>
                  <a:schemeClr val="dk2"/>
                </a:solidFill>
              </a:rPr>
              <a:t> into Member and Casual riders. The director of marketing </a:t>
            </a:r>
            <a:r>
              <a:rPr lang="en" sz="2300">
                <a:solidFill>
                  <a:schemeClr val="dk2"/>
                </a:solidFill>
              </a:rPr>
              <a:t>believes</a:t>
            </a:r>
            <a:r>
              <a:rPr lang="en" sz="2300">
                <a:solidFill>
                  <a:schemeClr val="dk2"/>
                </a:solidFill>
              </a:rPr>
              <a:t> that the </a:t>
            </a:r>
            <a:r>
              <a:rPr lang="en" sz="2300">
                <a:solidFill>
                  <a:schemeClr val="dk2"/>
                </a:solidFill>
              </a:rPr>
              <a:t>company’s successes depends of maximizing the amount of Member users. My team is tasked with designing a new marketing strategy to converting casual riders into Members and more specifically I am tasked with answering the question, “</a:t>
            </a:r>
            <a:r>
              <a:rPr b="1" lang="en" sz="2300">
                <a:solidFill>
                  <a:schemeClr val="dk2"/>
                </a:solidFill>
              </a:rPr>
              <a:t>How do members and casual riders use Cyclistic bikes differently?</a:t>
            </a:r>
            <a:r>
              <a:rPr lang="en" sz="2300">
                <a:solidFill>
                  <a:schemeClr val="dk2"/>
                </a:solidFill>
              </a:rPr>
              <a:t>”</a:t>
            </a:r>
            <a:endParaRPr sz="2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</a:t>
            </a:r>
            <a:r>
              <a:rPr lang="en"/>
              <a:t> Between Casual and Member Riders </a:t>
            </a:r>
            <a:endParaRPr/>
          </a:p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Maximillian Johnson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3842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already know 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3795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Customers mostly use Cyclist for leisure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30% of customers use Cyclist for work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Ride options are as follows : single-ride, full day pass , and annual memberships </a:t>
            </a:r>
            <a:endParaRPr sz="1800"/>
          </a:p>
        </p:txBody>
      </p:sp>
      <p:sp>
        <p:nvSpPr>
          <p:cNvPr id="106" name="Google Shape;106;p16"/>
          <p:cNvSpPr txBox="1"/>
          <p:nvPr>
            <p:ph type="title"/>
          </p:nvPr>
        </p:nvSpPr>
        <p:spPr>
          <a:xfrm>
            <a:off x="4836775" y="1318650"/>
            <a:ext cx="3842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</a:t>
            </a:r>
            <a:r>
              <a:rPr lang="en"/>
              <a:t> Task: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4626425" y="1968300"/>
            <a:ext cx="3795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Understand the </a:t>
            </a:r>
            <a:r>
              <a:rPr lang="en" sz="1800"/>
              <a:t>difference between casual and annual members 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Limitations 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7650" y="20578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There was no record of distance traveled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Both full day passes , and single-day rides were under one category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47325"/>
            <a:ext cx="3758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/>
              <a:t>These graphs show that a m</a:t>
            </a:r>
            <a:r>
              <a:rPr lang="en" sz="1500"/>
              <a:t>ajority of the rides taken within the dataset was done by members, but it looks like causal riders ride for more than </a:t>
            </a:r>
            <a:r>
              <a:rPr lang="en" sz="1500"/>
              <a:t>double</a:t>
            </a:r>
            <a:r>
              <a:rPr lang="en" sz="1500"/>
              <a:t> the time that </a:t>
            </a:r>
            <a:r>
              <a:rPr lang="en" sz="1500"/>
              <a:t>members</a:t>
            </a:r>
            <a:r>
              <a:rPr lang="en" sz="1500"/>
              <a:t> do.</a:t>
            </a:r>
            <a:endParaRPr sz="1500"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0950" y="513050"/>
            <a:ext cx="4093049" cy="196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2650" y="2483727"/>
            <a:ext cx="4351350" cy="261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729450" y="2078875"/>
            <a:ext cx="3374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/>
              <a:t>This graph shows that member rides </a:t>
            </a:r>
            <a:r>
              <a:rPr lang="en" sz="1500"/>
              <a:t>peak during the week with the most popular day being on Thursday, while casual rides peak during the weekend with the most popular day being on saturday.</a:t>
            </a:r>
            <a:endParaRPr sz="1500"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2050" y="1045525"/>
            <a:ext cx="4881951" cy="350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This graphs shows to total rides taken by members and casual users throughout the year, both peaking in June. This could possibly be due to warmer weather .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note* Notice how through the year even if there's an obvious rise and fall, member tend to stay more consistent throughout the year.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550" y="2006250"/>
            <a:ext cx="4267049" cy="2563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 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1001350" y="1853850"/>
            <a:ext cx="6269100" cy="24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Members tend to have a higher  </a:t>
            </a:r>
            <a:r>
              <a:rPr lang="en" sz="1500"/>
              <a:t>frequency</a:t>
            </a:r>
            <a:r>
              <a:rPr lang="en" sz="1500"/>
              <a:t> of rides with a lower average ride time, and casual riders tend to have a lower </a:t>
            </a:r>
            <a:r>
              <a:rPr lang="en" sz="1500"/>
              <a:t>frequency</a:t>
            </a:r>
            <a:r>
              <a:rPr lang="en" sz="1500"/>
              <a:t> of rides with </a:t>
            </a:r>
            <a:r>
              <a:rPr lang="en" sz="1500"/>
              <a:t>longer</a:t>
            </a:r>
            <a:r>
              <a:rPr lang="en" sz="1500"/>
              <a:t> ride times . Members also use Cyclistic more consistently throughout the seasons. This data  points to a couple of conclusions.Members use the service as a utility, , as if they are going to their local grocery store to pick up food.Casual members seem to use the </a:t>
            </a:r>
            <a:r>
              <a:rPr lang="en" sz="1500"/>
              <a:t>service</a:t>
            </a:r>
            <a:r>
              <a:rPr lang="en" sz="1500"/>
              <a:t> for </a:t>
            </a:r>
            <a:r>
              <a:rPr lang="en" sz="1500"/>
              <a:t>leisure</a:t>
            </a:r>
            <a:r>
              <a:rPr lang="en" sz="1500"/>
              <a:t> or </a:t>
            </a:r>
            <a:r>
              <a:rPr lang="en" sz="1500"/>
              <a:t>exercise</a:t>
            </a:r>
            <a:r>
              <a:rPr lang="en" sz="1500"/>
              <a:t> 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