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Montserrat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E64B57-963A-4324-AE6C-23B37CBB8AC9}">
  <a:tblStyle styleId="{67E64B57-963A-4324-AE6C-23B37CBB8A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9DE98A2-91BB-46C6-9C8A-A5DF12E6405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de6311b2c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3de6311b2c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de6311b2c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de6311b2c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de6311b2c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de6311b2c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de6311b2c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de6311b2c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de6311b2c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de6311b2c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de6311b2c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de6311b2c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de6311b2c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de6311b2c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de6311b2c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de6311b2c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de6311b2c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de6311b2c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de6311b2c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de6311b2c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house-prices-advanced-regression-techniques/overvie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3952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 Project 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55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5"/>
              <a:t>House Price Classification Modelling Report</a:t>
            </a:r>
            <a:endParaRPr sz="2055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Kim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</p:txBody>
      </p:sp>
      <p:sp>
        <p:nvSpPr>
          <p:cNvPr id="197" name="Google Shape;197;p22"/>
          <p:cNvSpPr txBox="1">
            <a:spLocks noGrp="1"/>
          </p:cNvSpPr>
          <p:nvPr>
            <p:ph type="body" idx="1"/>
          </p:nvPr>
        </p:nvSpPr>
        <p:spPr>
          <a:xfrm>
            <a:off x="1297500" y="978600"/>
            <a:ext cx="7038900" cy="35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Using Random Forest to see what are the important features to consider when deciding the price range of the house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AB1082-9FAF-48D1-8A54-C54FD18B5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1625549"/>
            <a:ext cx="7038900" cy="32278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Train multiple classification models with number of different features of houses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Observed that the feature that strongly correlated with house price is the living area size and overall material quality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Best base model performance was from random forest. There were slight improvement on the accuracy for this model from bagging, however, there was no significant improvement.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Potentially further optimized through parameter adjustment as there are still room for improvement since highest performance at the moment is 0.79 accuracy rate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As time pass, the trend and feature importance can be change. In order to be a practical use, we need to input latest sales price and features.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Multiple different factors influencing house price and it is difficult to estimate house price with just few features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Indicate house buyers to know the price range of their dream house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Provide property investors to understand the trend of housing prices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Help developers to determine the selling price range of a house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 source from Kaggle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https://www.kaggle.com/competitions/house-prices-advanced-regression-techniques/overview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Containing various features with house prices stated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Size &amp; Volume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dataset contains 1460 records of house prices with 79 features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 Dictionaries examples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050"/>
              <a:t>GrLivArea: Above grade (ground) living area square feet</a:t>
            </a:r>
            <a:endParaRPr sz="105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050"/>
              <a:t>LotArea: Lot size in square feet</a:t>
            </a:r>
            <a:endParaRPr sz="105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050"/>
              <a:t>SalePrice - the property's sale price in dollars. This is the target variable that you're trying to predict.</a:t>
            </a:r>
            <a:endParaRPr sz="105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050"/>
              <a:t>OverallQual: Overall material and finish quality</a:t>
            </a:r>
            <a:endParaRPr sz="105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050"/>
              <a:t>GarageArea: Size of garage in square feet</a:t>
            </a:r>
            <a:endParaRPr sz="105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050"/>
              <a:t>Fence: Fence quality</a:t>
            </a:r>
            <a:endParaRPr sz="105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050"/>
              <a:t>Kitchen: Number of kitchens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Variable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Target Variable: Sale Price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Our target variable is stated as exact amount of the sales price. Divide these prices into 4 different categories (based on quantile) to predict range of prices that a house will fall into.</a:t>
            </a:r>
            <a:endParaRPr/>
          </a:p>
        </p:txBody>
      </p:sp>
      <p:graphicFrame>
        <p:nvGraphicFramePr>
          <p:cNvPr id="154" name="Google Shape;154;p16"/>
          <p:cNvGraphicFramePr/>
          <p:nvPr/>
        </p:nvGraphicFramePr>
        <p:xfrm>
          <a:off x="2733525" y="238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{67E64B57-963A-4324-AE6C-23B37CBB8AC9}</a:tableStyleId>
              </a:tblPr>
              <a:tblGrid>
                <a:gridCol w="183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Category</a:t>
                      </a:r>
                      <a:endParaRPr sz="11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Range</a:t>
                      </a:r>
                      <a:endParaRPr sz="11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&lt;=110K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Between 110K - 163K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Between 163K - 214K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&gt;214K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913600"/>
            <a:ext cx="3089224" cy="1990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23425"/>
            <a:ext cx="3089224" cy="1990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500" y="923425"/>
            <a:ext cx="3089225" cy="199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6638" y="2946137"/>
            <a:ext cx="3090938" cy="192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Modelling</a:t>
            </a:r>
            <a:endParaRPr/>
          </a:p>
        </p:txBody>
      </p:sp>
      <p:graphicFrame>
        <p:nvGraphicFramePr>
          <p:cNvPr id="169" name="Google Shape;169;p18"/>
          <p:cNvGraphicFramePr/>
          <p:nvPr>
            <p:extLst>
              <p:ext uri="{D42A27DB-BD31-4B8C-83A1-F6EECF244321}">
                <p14:modId xmlns:p14="http://schemas.microsoft.com/office/powerpoint/2010/main" val="898255853"/>
              </p:ext>
            </p:extLst>
          </p:nvPr>
        </p:nvGraphicFramePr>
        <p:xfrm>
          <a:off x="1297500" y="1119950"/>
          <a:ext cx="7038900" cy="1953000"/>
        </p:xfrm>
        <a:graphic>
          <a:graphicData uri="http://schemas.openxmlformats.org/drawingml/2006/table">
            <a:tbl>
              <a:tblPr>
                <a:noFill/>
                <a:tableStyleId>{E9DE98A2-91BB-46C6-9C8A-A5DF12E64057}</a:tableStyleId>
              </a:tblPr>
              <a:tblGrid>
                <a:gridCol w="17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Model</a:t>
                      </a:r>
                      <a:endParaRPr sz="1200" b="1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Accuracy</a:t>
                      </a:r>
                      <a:endParaRPr sz="1200" b="1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ROC AUC</a:t>
                      </a:r>
                      <a:endParaRPr sz="1200" b="1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Precision</a:t>
                      </a:r>
                      <a:endParaRPr sz="1200" b="1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Recall</a:t>
                      </a:r>
                      <a:endParaRPr sz="1200" b="1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F1-Score</a:t>
                      </a:r>
                      <a:endParaRPr sz="1200" b="1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Logistic Regression</a:t>
                      </a:r>
                      <a:endParaRPr sz="120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0.67</a:t>
                      </a:r>
                      <a:endParaRPr sz="120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0.88</a:t>
                      </a:r>
                      <a:endParaRPr sz="120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0.67</a:t>
                      </a:r>
                      <a:endParaRPr sz="120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0.67</a:t>
                      </a:r>
                      <a:endParaRPr sz="120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0.67</a:t>
                      </a:r>
                      <a:endParaRPr sz="120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KNN</a:t>
                      </a:r>
                      <a:endParaRPr sz="120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0.66</a:t>
                      </a:r>
                      <a:endParaRPr sz="120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0.85</a:t>
                      </a:r>
                      <a:endParaRPr sz="120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0.67</a:t>
                      </a:r>
                      <a:endParaRPr sz="120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0.66</a:t>
                      </a:r>
                      <a:endParaRPr sz="120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0.67</a:t>
                      </a:r>
                      <a:endParaRPr sz="120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SVC</a:t>
                      </a:r>
                      <a:endParaRPr sz="120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0.53</a:t>
                      </a:r>
                      <a:endParaRPr sz="1200" dirty="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0.81</a:t>
                      </a:r>
                      <a:endParaRPr sz="120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0.39</a:t>
                      </a:r>
                      <a:endParaRPr sz="120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0.53</a:t>
                      </a:r>
                      <a:endParaRPr sz="120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0.42</a:t>
                      </a:r>
                      <a:endParaRPr sz="120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Decision Tree</a:t>
                      </a:r>
                      <a:endParaRPr sz="120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0.75</a:t>
                      </a:r>
                      <a:endParaRPr sz="1200" dirty="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0.89</a:t>
                      </a:r>
                      <a:endParaRPr sz="1200" dirty="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0.75</a:t>
                      </a:r>
                      <a:endParaRPr sz="1200" dirty="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0.75</a:t>
                      </a:r>
                      <a:endParaRPr sz="1200" dirty="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0.75</a:t>
                      </a:r>
                      <a:endParaRPr sz="1200" dirty="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Random Forest</a:t>
                      </a:r>
                      <a:endParaRPr sz="1200" b="1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0.78</a:t>
                      </a:r>
                      <a:endParaRPr sz="1200" b="1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0.94</a:t>
                      </a:r>
                      <a:endParaRPr sz="1200" b="1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0.78</a:t>
                      </a:r>
                      <a:endParaRPr sz="1200" b="1" dirty="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0.78</a:t>
                      </a:r>
                      <a:endParaRPr sz="1200" b="1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0.78</a:t>
                      </a:r>
                      <a:endParaRPr sz="1200" b="1" dirty="0"/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0" name="Google Shape;170;p18"/>
          <p:cNvSpPr txBox="1"/>
          <p:nvPr/>
        </p:nvSpPr>
        <p:spPr>
          <a:xfrm>
            <a:off x="1297500" y="3182050"/>
            <a:ext cx="70389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Logistic Regression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High area under the curve but poor score in class 0 &amp; 2 with overall not a good model score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KNN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Similar to Logistic Regression model with poor score in class 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SVC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Low overall accuracy with 0 precision and recall for class 0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Decision Tree: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High accuracy and area under the curve. Overall balanced values across all classes for precision and recall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Random Forest: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Highest accuracy with area under curve. Overall better score for precision and recall for all classes than decision tree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Bagging &amp; Boosting</a:t>
            </a:r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body" idx="1"/>
          </p:nvPr>
        </p:nvSpPr>
        <p:spPr>
          <a:xfrm>
            <a:off x="1297500" y="1016000"/>
            <a:ext cx="7038900" cy="3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Attempt bagging and boosting technique to improve on our models.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77" name="Google Shape;177;p19"/>
          <p:cNvGraphicFramePr/>
          <p:nvPr>
            <p:extLst>
              <p:ext uri="{D42A27DB-BD31-4B8C-83A1-F6EECF244321}">
                <p14:modId xmlns:p14="http://schemas.microsoft.com/office/powerpoint/2010/main" val="2745908677"/>
              </p:ext>
            </p:extLst>
          </p:nvPr>
        </p:nvGraphicFramePr>
        <p:xfrm>
          <a:off x="1427988" y="1457700"/>
          <a:ext cx="6777925" cy="3227609"/>
        </p:xfrm>
        <a:graphic>
          <a:graphicData uri="http://schemas.openxmlformats.org/drawingml/2006/table">
            <a:tbl>
              <a:tblPr>
                <a:noFill/>
                <a:tableStyleId>{E9DE98A2-91BB-46C6-9C8A-A5DF12E64057}</a:tableStyleId>
              </a:tblPr>
              <a:tblGrid>
                <a:gridCol w="170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4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7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Bagging Model</a:t>
                      </a:r>
                      <a:endParaRPr sz="12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Accuracy</a:t>
                      </a:r>
                      <a:endParaRPr sz="12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ROC AUC</a:t>
                      </a:r>
                      <a:endParaRPr sz="12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Precision</a:t>
                      </a:r>
                      <a:endParaRPr sz="12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Recall</a:t>
                      </a:r>
                      <a:endParaRPr sz="12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F1-Score</a:t>
                      </a:r>
                      <a:endParaRPr sz="12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Logistic Regression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0.68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0.88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0.68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0.68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0.68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vs Base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0000FF"/>
                          </a:solidFill>
                        </a:rPr>
                        <a:t>+0.01</a:t>
                      </a: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-</a:t>
                      </a: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0000FF"/>
                          </a:solidFill>
                        </a:rPr>
                        <a:t>+0.01</a:t>
                      </a: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0000FF"/>
                          </a:solidFill>
                        </a:rPr>
                        <a:t>+0.01</a:t>
                      </a: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0000FF"/>
                          </a:solidFill>
                        </a:rPr>
                        <a:t>+0.01</a:t>
                      </a: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KNN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0.66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0.86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0.67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0.66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0.66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vs Base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-</a:t>
                      </a: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0000FF"/>
                          </a:solidFill>
                        </a:rPr>
                        <a:t>+0.01</a:t>
                      </a: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-</a:t>
                      </a: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-</a:t>
                      </a: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0000"/>
                          </a:solidFill>
                        </a:rPr>
                        <a:t>-0.02</a:t>
                      </a:r>
                      <a:endParaRPr sz="1200" dirty="0">
                        <a:solidFill>
                          <a:srgbClr val="FF0000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SVC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0.53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0.82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0.52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0.52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0.52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vs Base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-</a:t>
                      </a: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0000FF"/>
                          </a:solidFill>
                        </a:rPr>
                        <a:t>+0.01</a:t>
                      </a:r>
                      <a:endParaRPr sz="1200" dirty="0">
                        <a:solidFill>
                          <a:srgbClr val="0000FF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0000FF"/>
                          </a:solidFill>
                        </a:rPr>
                        <a:t>+0.13</a:t>
                      </a:r>
                      <a:endParaRPr sz="1200" dirty="0">
                        <a:solidFill>
                          <a:srgbClr val="0000FF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-</a:t>
                      </a: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0000FF"/>
                          </a:solidFill>
                        </a:rPr>
                        <a:t>+0.10</a:t>
                      </a:r>
                      <a:endParaRPr sz="1200" dirty="0">
                        <a:solidFill>
                          <a:srgbClr val="0000FF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Decision Tree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0.74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0.93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0.74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0.74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0.74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vs Base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-</a:t>
                      </a: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0000FF"/>
                          </a:solidFill>
                        </a:rPr>
                        <a:t>+0.06</a:t>
                      </a:r>
                      <a:endParaRPr sz="1200" dirty="0">
                        <a:solidFill>
                          <a:srgbClr val="0000FF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-</a:t>
                      </a: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-</a:t>
                      </a: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0000FF"/>
                          </a:solidFill>
                        </a:rPr>
                        <a:t>+0.01</a:t>
                      </a:r>
                      <a:endParaRPr sz="1200" dirty="0">
                        <a:solidFill>
                          <a:srgbClr val="0000FF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Random Forest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0.79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0.94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0.79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0.79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0.79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vs Base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+0.01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-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-</a:t>
                      </a: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+0.01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0000FF"/>
                          </a:solidFill>
                        </a:rPr>
                        <a:t>+0.01</a:t>
                      </a:r>
                      <a:endParaRPr sz="1200" dirty="0">
                        <a:solidFill>
                          <a:srgbClr val="0000FF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Bagging &amp; Boosting</a:t>
            </a:r>
            <a:endParaRPr/>
          </a:p>
        </p:txBody>
      </p:sp>
      <p:graphicFrame>
        <p:nvGraphicFramePr>
          <p:cNvPr id="183" name="Google Shape;183;p20"/>
          <p:cNvGraphicFramePr/>
          <p:nvPr>
            <p:extLst>
              <p:ext uri="{D42A27DB-BD31-4B8C-83A1-F6EECF244321}">
                <p14:modId xmlns:p14="http://schemas.microsoft.com/office/powerpoint/2010/main" val="2037908316"/>
              </p:ext>
            </p:extLst>
          </p:nvPr>
        </p:nvGraphicFramePr>
        <p:xfrm>
          <a:off x="1297500" y="1307850"/>
          <a:ext cx="7038875" cy="2640771"/>
        </p:xfrm>
        <a:graphic>
          <a:graphicData uri="http://schemas.openxmlformats.org/drawingml/2006/table">
            <a:tbl>
              <a:tblPr>
                <a:noFill/>
                <a:tableStyleId>{E9DE98A2-91BB-46C6-9C8A-A5DF12E64057}</a:tableStyleId>
              </a:tblPr>
              <a:tblGrid>
                <a:gridCol w="189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3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1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0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AdaBoosting Model</a:t>
                      </a:r>
                      <a:endParaRPr sz="12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Accuracy</a:t>
                      </a:r>
                      <a:endParaRPr sz="12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ROC AUC</a:t>
                      </a:r>
                      <a:endParaRPr sz="12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Precision</a:t>
                      </a:r>
                      <a:endParaRPr sz="12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Recall</a:t>
                      </a:r>
                      <a:endParaRPr sz="12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F1-Score</a:t>
                      </a:r>
                      <a:endParaRPr sz="12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Logistic Regression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0.66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0.83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0.65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0.66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0.65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vs Base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-0.01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-0.05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-0.02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-0.01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0000"/>
                          </a:solidFill>
                        </a:rPr>
                        <a:t>-0.02</a:t>
                      </a:r>
                      <a:endParaRPr sz="1200" dirty="0">
                        <a:solidFill>
                          <a:srgbClr val="FF0000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SVC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0.47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0.81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0.49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0.47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0.39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vs Base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0000"/>
                          </a:solidFill>
                        </a:rPr>
                        <a:t>-0.06</a:t>
                      </a:r>
                      <a:endParaRPr sz="1200" dirty="0">
                        <a:solidFill>
                          <a:srgbClr val="FF0000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-</a:t>
                      </a: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0000FF"/>
                          </a:solidFill>
                        </a:rPr>
                        <a:t>+0.10</a:t>
                      </a:r>
                      <a:endParaRPr sz="1200" dirty="0">
                        <a:solidFill>
                          <a:srgbClr val="0000FF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0000"/>
                          </a:solidFill>
                        </a:rPr>
                        <a:t>-0.06</a:t>
                      </a:r>
                      <a:endParaRPr sz="1200" dirty="0">
                        <a:solidFill>
                          <a:srgbClr val="FF0000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0000"/>
                          </a:solidFill>
                        </a:rPr>
                        <a:t>-0.03</a:t>
                      </a: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Decision Tree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0.74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0.91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0.76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0.74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0.74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vs Base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-</a:t>
                      </a:r>
                      <a:endParaRPr sz="1200" dirty="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+0.04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0000FF"/>
                          </a:solidFill>
                        </a:rPr>
                        <a:t>+0.02</a:t>
                      </a:r>
                      <a:endParaRPr sz="1200" dirty="0">
                        <a:solidFill>
                          <a:srgbClr val="0000FF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+0.01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Random Forest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0.77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0.94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0.77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0.77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0.77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vs Base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-0.01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</a:t>
                      </a:r>
                      <a:endParaRPr sz="12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-0.02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-0.01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0000"/>
                          </a:solidFill>
                        </a:rPr>
                        <a:t>-0.01</a:t>
                      </a:r>
                      <a:endParaRPr sz="1200" dirty="0">
                        <a:solidFill>
                          <a:srgbClr val="FF0000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4" name="Google Shape;184;p20"/>
          <p:cNvSpPr txBox="1"/>
          <p:nvPr/>
        </p:nvSpPr>
        <p:spPr>
          <a:xfrm>
            <a:off x="1297500" y="4298000"/>
            <a:ext cx="703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boosting for KNN since it did not have the attributes for supporting sample weighting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Summary</a:t>
            </a:r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Overall, random forest had highest performance out of these models. Boosting method mostly decreased the performance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From the summary, we can observe random forest with bagging achieved the highest results but has very small improvement on accuracy comparing to the base model (+0.1%)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52BAA3-933E-787E-C709-FD0236F5E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497" y="1083726"/>
            <a:ext cx="7038900" cy="23005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752</Words>
  <Application>Microsoft Macintosh PowerPoint</Application>
  <PresentationFormat>On-screen Show (16:9)</PresentationFormat>
  <Paragraphs>222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Montserrat</vt:lpstr>
      <vt:lpstr>Arial</vt:lpstr>
      <vt:lpstr>Lato</vt:lpstr>
      <vt:lpstr>Focus</vt:lpstr>
      <vt:lpstr>Mini Project 3  House Price Classification Modelling Report</vt:lpstr>
      <vt:lpstr>Objectives</vt:lpstr>
      <vt:lpstr>Dataset</vt:lpstr>
      <vt:lpstr>Target Variable</vt:lpstr>
      <vt:lpstr>Relationship</vt:lpstr>
      <vt:lpstr>Base Modelling</vt:lpstr>
      <vt:lpstr>Bagging &amp; Boosting</vt:lpstr>
      <vt:lpstr>Bagging &amp; Boosting</vt:lpstr>
      <vt:lpstr>Modelling Summary</vt:lpstr>
      <vt:lpstr>Feature Importance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3  House Price Classification Modelling Report</dc:title>
  <cp:lastModifiedBy>Max Kim</cp:lastModifiedBy>
  <cp:revision>6</cp:revision>
  <dcterms:modified xsi:type="dcterms:W3CDTF">2022-07-25T19:09:29Z</dcterms:modified>
</cp:coreProperties>
</file>