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004000" cy="4114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A131D0-4C44-4320-8063-532A8A9701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320" cy="14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28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600200" y="22093920"/>
            <a:ext cx="288028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4544A2-21A0-4A9E-8DF0-017F5301D2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320" cy="14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4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58760" y="9628560"/>
            <a:ext cx="140554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4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358760" y="22093920"/>
            <a:ext cx="140554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66C42F-E7F8-4B77-AF58-1C4616B5EB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320" cy="14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33856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07692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60020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33856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07692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365352-74D0-4C01-B9DE-2CA5B35890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320" cy="14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00200" y="9628560"/>
            <a:ext cx="28802880" cy="238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4C9540-7AAE-4692-B6AD-8206D57263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320" cy="14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2880" cy="238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B1A721-0363-4521-95F9-54BD7BD752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320" cy="14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480" cy="238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358760" y="9628560"/>
            <a:ext cx="14055480" cy="238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F298FC-699F-4E3C-820E-0A27BBE9BE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320" cy="14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213140-8741-447F-9AB6-920BEBA2CF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400120" y="6734160"/>
            <a:ext cx="27202320" cy="664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4E66F9-8153-4D53-96D8-B0B12409CD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320" cy="14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4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358760" y="9628560"/>
            <a:ext cx="14055480" cy="238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4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BDAABB-8907-47D7-BBE6-4D63F0B72B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320" cy="14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480" cy="238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358760" y="9628560"/>
            <a:ext cx="140554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358760" y="22093920"/>
            <a:ext cx="140554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3F68E6-454B-46A1-B0F4-85B17B0CEB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320" cy="14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4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358760" y="9628560"/>
            <a:ext cx="140554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2880288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AC3A2-A55C-4F35-9D15-4D30CCA88D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00120" y="6734160"/>
            <a:ext cx="27202320" cy="14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00200" y="9628560"/>
            <a:ext cx="28802880" cy="238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10600920" y="38138040"/>
            <a:ext cx="10800360" cy="21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22602600" y="38138040"/>
            <a:ext cx="7199640" cy="21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39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9DEA68-92E8-45A9-A97A-8C946F30C378}" type="slidenum">
              <a:rPr b="0" lang="en-US" sz="39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397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2200320" y="38138040"/>
            <a:ext cx="7199640" cy="21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/>
          <p:nvPr/>
        </p:nvSpPr>
        <p:spPr>
          <a:xfrm>
            <a:off x="16102800" y="14040000"/>
            <a:ext cx="15036480" cy="1799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0" y="38340000"/>
            <a:ext cx="32219280" cy="2842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9"/>
          <p:cNvSpPr/>
          <p:nvPr/>
        </p:nvSpPr>
        <p:spPr>
          <a:xfrm>
            <a:off x="0" y="-62280"/>
            <a:ext cx="32219280" cy="5944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1"/>
          <p:cNvSpPr/>
          <p:nvPr/>
        </p:nvSpPr>
        <p:spPr>
          <a:xfrm>
            <a:off x="1882800" y="416160"/>
            <a:ext cx="2737692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b="1" lang="en-US" sz="11700" spc="-1" strike="noStrike">
                <a:solidFill>
                  <a:srgbClr val="ffffff"/>
                </a:solidFill>
                <a:latin typeface="Arial"/>
                <a:ea typeface="Segoe UI Black"/>
              </a:rPr>
              <a:t>Fornix and forceps are key regions of white matter brain age</a:t>
            </a:r>
            <a:endParaRPr b="0" lang="en-GB" sz="11700" spc="-1" strike="noStrike">
              <a:latin typeface="Arial"/>
            </a:endParaRPr>
          </a:p>
        </p:txBody>
      </p:sp>
      <p:sp>
        <p:nvSpPr>
          <p:cNvPr id="45" name="TextBox 21"/>
          <p:cNvSpPr/>
          <p:nvPr/>
        </p:nvSpPr>
        <p:spPr>
          <a:xfrm>
            <a:off x="6042240" y="39047400"/>
            <a:ext cx="1817280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Max Korbmacher (makor@hvl.no)</a:t>
            </a:r>
            <a:r>
              <a:rPr b="0" lang="en-US" sz="44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, Ann Marie de Lange, Dennis van der Meer, Dani Beck, Eli Eikefjord, Arvid Lundervold, Ole A. Andreassen, Lars T. Westlye, Ivan I. </a:t>
            </a:r>
            <a:r>
              <a:rPr b="0" lang="en-US" sz="4400" spc="-1" strike="noStrike">
                <a:solidFill>
                  <a:srgbClr val="ffffff"/>
                </a:solidFill>
                <a:latin typeface="Segoe UI Light"/>
                <a:ea typeface="DejaVu Sans"/>
              </a:rPr>
              <a:t>Maximov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Rectangle 12"/>
          <p:cNvSpPr/>
          <p:nvPr/>
        </p:nvSpPr>
        <p:spPr>
          <a:xfrm>
            <a:off x="1800000" y="28538280"/>
            <a:ext cx="13154040" cy="9477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7" name="Rectangle 16"/>
          <p:cNvSpPr/>
          <p:nvPr/>
        </p:nvSpPr>
        <p:spPr>
          <a:xfrm>
            <a:off x="1897560" y="14010120"/>
            <a:ext cx="13056480" cy="14105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8" name="TextBox 31"/>
          <p:cNvSpPr/>
          <p:nvPr/>
        </p:nvSpPr>
        <p:spPr>
          <a:xfrm>
            <a:off x="2138400" y="13825080"/>
            <a:ext cx="1252800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1:</a:t>
            </a: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Conventional and advanced diffusion MRI approaches predict brain age consistently, yet best when combined.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9" name="TextBox 32"/>
          <p:cNvSpPr/>
          <p:nvPr/>
        </p:nvSpPr>
        <p:spPr>
          <a:xfrm>
            <a:off x="2035800" y="28353240"/>
            <a:ext cx="1333404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2: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Fornix and forceps minor features explained most variance in age across diffusion approaches.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50" name="TextBox 2"/>
          <p:cNvSpPr/>
          <p:nvPr/>
        </p:nvSpPr>
        <p:spPr>
          <a:xfrm>
            <a:off x="1882800" y="8890920"/>
            <a:ext cx="29256840" cy="47048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Background: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Unveiling the details of white matter maturation throughout ageing is a fundamental question for understanding the ageing brain. In an extensive comparison of brain age predictions and age-associations of WM features from different diffusion approaches, we analyzed UK Biobank diffusion magnetic resonance imaging data across midlife and older age (</a:t>
            </a:r>
            <a:r>
              <a:rPr b="0" i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N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 = 35,749, 44.6–82.8 years of age).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51" name="TextBox 40"/>
          <p:cNvSpPr/>
          <p:nvPr/>
        </p:nvSpPr>
        <p:spPr>
          <a:xfrm>
            <a:off x="1839600" y="6523200"/>
            <a:ext cx="29175120" cy="19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6240" spc="-1" strike="noStrike">
                <a:solidFill>
                  <a:srgbClr val="262626"/>
                </a:solidFill>
                <a:latin typeface="Segoe UI"/>
                <a:ea typeface="DejaVu Sans"/>
              </a:rPr>
              <a:t>Brain-wide associations between white matter and age highlight the role of fornix microstructure in brain ageing</a:t>
            </a:r>
            <a:endParaRPr b="0" lang="en-GB" sz="6240" spc="-1" strike="noStrike">
              <a:latin typeface="Arial"/>
            </a:endParaRPr>
          </a:p>
        </p:txBody>
      </p:sp>
      <p:sp>
        <p:nvSpPr>
          <p:cNvPr id="52" name="TextBox 1"/>
          <p:cNvSpPr/>
          <p:nvPr/>
        </p:nvSpPr>
        <p:spPr>
          <a:xfrm>
            <a:off x="16560000" y="13921920"/>
            <a:ext cx="1333404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3: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We present general patterns of white matter deterioration for higher ages in fornix, forceps minor, and across the brain.</a:t>
            </a:r>
            <a:endParaRPr b="0" lang="en-GB" sz="4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923920" y="16793640"/>
            <a:ext cx="10942920" cy="10942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4" name=""/>
          <p:cNvGraphicFramePr/>
          <p:nvPr/>
        </p:nvGraphicFramePr>
        <p:xfrm>
          <a:off x="2085480" y="31405680"/>
          <a:ext cx="12418920" cy="6369480"/>
        </p:xfrm>
        <a:graphic>
          <a:graphicData uri="http://schemas.openxmlformats.org/drawingml/2006/table">
            <a:tbl>
              <a:tblPr/>
              <a:tblGrid>
                <a:gridCol w="1755360"/>
                <a:gridCol w="1755360"/>
                <a:gridCol w="1765440"/>
                <a:gridCol w="1757520"/>
                <a:gridCol w="1763640"/>
                <a:gridCol w="1753920"/>
                <a:gridCol w="1868040"/>
              </a:tblGrid>
              <a:tr h="716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BRIA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DKI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DTI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SMT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mcSMT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WMTI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600" spc="-1" strike="noStrike">
                          <a:latin typeface="Arial"/>
                        </a:rPr>
                        <a:t>Multimodal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</a:tr>
              <a:tr h="1071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Micro FA fornix 0.1954±0.0027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AK right anterior limb of internal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0.0984±0.0014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MD fornix 0.0712±0.0013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MD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0.0795±0.0018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Extratrans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0.0498±0.0013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AWF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0.1699±0.0023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noFill/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Micro FA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0.0914±0.0011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</a:tr>
              <a:tr h="1071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Vextra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0.0278±0.0007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RK fornix 0.0884±0.0016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0.0533±0.0011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right superior longitudinal fasciculus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0.0267±0.0007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Intra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0.0444±0.0009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radEAD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0.0283±0.0007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AK anterior limb of internal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0.0055±0.0011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71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Vextra body of the corpus callosum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0.0261±0.0007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MK left external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0.0259±0.0006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RD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0.0462±0.0009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Longitudinal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0.0251±0.0006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Intra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0.0289±0.0009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AWF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0.0194±0.0005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0.0219±0.0006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1364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Micro FA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0.0203±0.0006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MK right superior longitudinal fasciculus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0.0214±0.0006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right superior cerebellar peduncle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0.0221±0.0006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Trans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0.0204±0.0006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Extratrans fornix to right Striaterminalis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0.0201±0.0006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axEAD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0.0193±0.0007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RD right fornix stria terminalis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0.0214±0.0006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</a:tr>
              <a:tr h="107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Vintra right superior cerebellar peduncle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0.0194±0.0006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RK forceps minor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0.0208±0.0005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body of the corpus callosum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0.0218±0.0006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FA fornix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0.0192±0.0006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Extratrans right external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0.0163±0.0007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axEAD left posterior limb of internal capsule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0.0173±0.0006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AK Genu corpus callosum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latin typeface="Arial"/>
                        </a:rPr>
                        <a:t>0.0095±0.0003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680000" y="38700000"/>
            <a:ext cx="1079280" cy="107928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360000" y="38700000"/>
            <a:ext cx="3984120" cy="115272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451080" y="40209480"/>
            <a:ext cx="3688200" cy="93780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16439760" y="17214480"/>
            <a:ext cx="14219280" cy="1421928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/>
          <p:nvPr/>
        </p:nvSpPr>
        <p:spPr>
          <a:xfrm>
            <a:off x="16338600" y="31295160"/>
            <a:ext cx="14620680" cy="55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Segoe UI Black"/>
              </a:rPr>
              <a:t>Panels A–D show age curves for each standardized (z-score) diffusion metric's mean skeleton value (y-axis) plotted as a function of age (x-axis). Diffusion metrics in panels A-B were corrected for sex and scanner site.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16102800" y="32345640"/>
            <a:ext cx="15036840" cy="56649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Conclusion: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We encourage the application of multiple dMRI approaches for detailed insights into WM, and the further investigation of fornix and forceps as potential biomarkers of </a:t>
            </a:r>
            <a:endParaRPr b="0" lang="en-GB" sz="4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brain age and ageing.</a:t>
            </a:r>
            <a:endParaRPr b="0" lang="en-GB" sz="4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6"/>
          <a:stretch/>
        </p:blipFill>
        <p:spPr>
          <a:xfrm>
            <a:off x="26508600" y="35748720"/>
            <a:ext cx="4767480" cy="476748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27079560" y="40421520"/>
            <a:ext cx="4511520" cy="13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Segoe UI Light"/>
                <a:ea typeface="DejaVu Sans"/>
              </a:rPr>
              <a:t>To the paper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149920" y="27653040"/>
            <a:ext cx="12780000" cy="4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Segoe UI"/>
              </a:rPr>
              <a:t>Correlations of uncorrected brain age gap and age across used diffusion approaches. Full = all data combined. Mean = multimodal whole-brain averaged metrics.</a:t>
            </a:r>
            <a:endParaRPr b="0" lang="en-US" sz="1600" spc="-1" strike="noStrike">
              <a:solidFill>
                <a:srgbClr val="000000"/>
              </a:solidFill>
              <a:latin typeface="Segoe UI"/>
              <a:ea typeface="Segoe UI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663</TotalTime>
  <Application>LibreOffice/7.3.7.2$Linux_X86_64 LibreOffice_project/30$Build-2</Application>
  <AppVersion>15.0000</AppVersion>
  <Words>145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2019-04-03T04:48:47Z</dcterms:created>
  <dc:creator>Mike Morrison</dc:creator>
  <dc:description/>
  <dc:language>en-GB</dc:language>
  <cp:lastModifiedBy>Max Korbmacher</cp:lastModifiedBy>
  <dcterms:modified xsi:type="dcterms:W3CDTF">2023-05-23T11:59:04Z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