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004000" cy="4114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790F95-D0D8-45A9-BB98-B4907E1514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600200" y="2209392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7CBBE7-40E0-44AB-B388-AE9B76A517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635912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65492E-886A-4061-8D62-DB5A7550771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133856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2107692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60020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133856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2107692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DCB788-DB29-4E6F-8F16-DF19343DD8B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00200" y="962856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576591-4D4C-4FDD-9479-F211F07222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6E7DA3-AE8C-4ED5-BB67-849117FAC6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A14D3A-8982-4A85-9860-839D03B35C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7DFEB3-3089-41C7-8D24-6BAF8E0CA2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00200" y="1641600"/>
            <a:ext cx="28803240" cy="31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A4D9AC-9B8E-428B-9759-CB57A3BA99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71DED2-E6CD-46DC-9245-75C3CFD02D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635912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E1C175-D938-43B9-BE0B-4EC32192E1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66AD7E-9ADC-471E-9961-C87F701BE8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10600920" y="38138040"/>
            <a:ext cx="10800000" cy="218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22602600" y="38138040"/>
            <a:ext cx="7199280" cy="218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397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752F3E-D59A-4E47-B114-F9EE83CC68A3}" type="slidenum">
              <a:rPr b="0" lang="en-US" sz="397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397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2200320" y="38138040"/>
            <a:ext cx="7199280" cy="218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600200" y="962856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0"/>
          <p:cNvSpPr/>
          <p:nvPr/>
        </p:nvSpPr>
        <p:spPr>
          <a:xfrm>
            <a:off x="0" y="38340000"/>
            <a:ext cx="32218920" cy="2841840"/>
          </a:xfrm>
          <a:prstGeom prst="rect">
            <a:avLst/>
          </a:prstGeom>
          <a:solidFill>
            <a:srgbClr val="26262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Rectangle 4"/>
          <p:cNvSpPr/>
          <p:nvPr/>
        </p:nvSpPr>
        <p:spPr>
          <a:xfrm>
            <a:off x="360000" y="38520000"/>
            <a:ext cx="5399640" cy="2519640"/>
          </a:xfrm>
          <a:prstGeom prst="rect">
            <a:avLst/>
          </a:prstGeom>
          <a:solidFill>
            <a:srgbClr val="ffffff"/>
          </a:solidFill>
          <a:ln w="25560">
            <a:noFill/>
          </a:ln>
          <a:effectLst>
            <a:outerShdw dist="114042" dir="2700000" blurRad="723960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3" name="Rectangle 2"/>
          <p:cNvSpPr/>
          <p:nvPr/>
        </p:nvSpPr>
        <p:spPr>
          <a:xfrm>
            <a:off x="1897560" y="24145920"/>
            <a:ext cx="14301720" cy="9000000"/>
          </a:xfrm>
          <a:prstGeom prst="rect">
            <a:avLst/>
          </a:prstGeom>
          <a:solidFill>
            <a:srgbClr val="ffffff"/>
          </a:solidFill>
          <a:ln w="25560">
            <a:noFill/>
          </a:ln>
          <a:effectLst>
            <a:outerShdw dist="114042" dir="2700000" blurRad="723960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4" name="Rectangle 9"/>
          <p:cNvSpPr/>
          <p:nvPr/>
        </p:nvSpPr>
        <p:spPr>
          <a:xfrm>
            <a:off x="0" y="-62280"/>
            <a:ext cx="32218920" cy="5944320"/>
          </a:xfrm>
          <a:prstGeom prst="rect">
            <a:avLst/>
          </a:prstGeom>
          <a:solidFill>
            <a:srgbClr val="26262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Rectangle 1"/>
          <p:cNvSpPr/>
          <p:nvPr/>
        </p:nvSpPr>
        <p:spPr>
          <a:xfrm>
            <a:off x="1882800" y="416160"/>
            <a:ext cx="27376560" cy="48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30000"/>
              </a:lnSpc>
              <a:buNone/>
            </a:pPr>
            <a:r>
              <a:rPr b="1" lang="en-US" sz="8000" spc="-1" strike="noStrike">
                <a:solidFill>
                  <a:srgbClr val="ffffff"/>
                </a:solidFill>
                <a:latin typeface="Arial"/>
                <a:ea typeface="Segoe UI Black"/>
              </a:rPr>
              <a:t>Brain age estimates from different white matter microstructure features associate concordantly</a:t>
            </a:r>
            <a:r>
              <a:rPr b="1" lang="en-US" sz="8000" spc="-1" strike="noStrike">
                <a:solidFill>
                  <a:srgbClr val="ffffff"/>
                </a:solidFill>
                <a:latin typeface="Arial"/>
                <a:ea typeface="Segoe UI Black"/>
              </a:rPr>
              <a:t> with bio-psycho-social factors.</a:t>
            </a:r>
            <a:endParaRPr b="0" lang="en-GB" sz="8000" spc="-1" strike="noStrike">
              <a:latin typeface="Arial"/>
            </a:endParaRPr>
          </a:p>
        </p:txBody>
      </p:sp>
      <p:sp>
        <p:nvSpPr>
          <p:cNvPr id="46" name="TextBox 21"/>
          <p:cNvSpPr/>
          <p:nvPr/>
        </p:nvSpPr>
        <p:spPr>
          <a:xfrm>
            <a:off x="7421040" y="38725200"/>
            <a:ext cx="1817244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ff"/>
                </a:solidFill>
                <a:latin typeface="Segoe UI Light"/>
                <a:ea typeface="Noto Sans CJK SC"/>
              </a:rPr>
              <a:t>Max Korbmacher (makor@hvl.no)</a:t>
            </a:r>
            <a:r>
              <a:rPr b="0" lang="en-US" sz="4200" spc="-1" strike="noStrike">
                <a:solidFill>
                  <a:srgbClr val="ffffff"/>
                </a:solidFill>
                <a:latin typeface="Segoe UI Light"/>
                <a:ea typeface="Noto Sans CJK SC"/>
              </a:rPr>
              <a:t>, Tiril P. Gurholt, Ann-Marie G. de Lange, Dennis van der Meer, Dani Beck, Eli Eikefjord, Arvid Lundervold, Ole A. Andreassen, Lars T. Westlye, Ivan I. Maximov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47" name="Rectangle 16"/>
          <p:cNvSpPr/>
          <p:nvPr/>
        </p:nvSpPr>
        <p:spPr>
          <a:xfrm>
            <a:off x="1850760" y="14395680"/>
            <a:ext cx="14302440" cy="9095760"/>
          </a:xfrm>
          <a:prstGeom prst="rect">
            <a:avLst/>
          </a:prstGeom>
          <a:solidFill>
            <a:srgbClr val="ffffff"/>
          </a:solidFill>
          <a:ln w="25560">
            <a:noFill/>
          </a:ln>
          <a:effectLst>
            <a:outerShdw dist="114042" dir="2700000" blurRad="723960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8" name="TextBox 31"/>
          <p:cNvSpPr/>
          <p:nvPr/>
        </p:nvSpPr>
        <p:spPr>
          <a:xfrm>
            <a:off x="2091600" y="14571360"/>
            <a:ext cx="5421600" cy="84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1:</a:t>
            </a:r>
            <a:r>
              <a:rPr b="0" lang="en-US" sz="36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Adding blocks of cognitive function, health and lifestyle, life satisfaction, and socio-demographic variables to a baseline model changed BA variance explained significantly</a:t>
            </a:r>
            <a:r>
              <a:rPr b="0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.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49" name="TextBox 2"/>
          <p:cNvSpPr/>
          <p:nvPr/>
        </p:nvSpPr>
        <p:spPr>
          <a:xfrm>
            <a:off x="1882800" y="8767080"/>
            <a:ext cx="28443240" cy="497988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32360" rIns="432360" tIns="432360" bIns="43236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Segoe UI"/>
                <a:ea typeface="Segoe UI Black"/>
              </a:rPr>
              <a:t>Background: </a:t>
            </a:r>
            <a:r>
              <a:rPr b="0" lang="en-US" sz="3600" spc="-1" strike="noStrike">
                <a:solidFill>
                  <a:srgbClr val="000000"/>
                </a:solidFill>
                <a:latin typeface="Segoe UI"/>
                <a:ea typeface="Segoe UI Black"/>
              </a:rPr>
              <a:t>Brain age (BA) has previously been described as a general health marker. Yet, BA’s associations with various bio-psycho-social factors have not been layed out in a structured way.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Segoe UI"/>
                <a:ea typeface="Segoe UI Black"/>
              </a:rPr>
              <a:t>Method:</a:t>
            </a:r>
            <a:r>
              <a:rPr b="0" lang="en-US" sz="3600" spc="-1" strike="noStrike">
                <a:solidFill>
                  <a:srgbClr val="000000"/>
                </a:solidFill>
                <a:latin typeface="Segoe UI"/>
                <a:ea typeface="Segoe UI Black"/>
              </a:rPr>
              <a:t>  BAs of UK Biobank participants </a:t>
            </a:r>
            <a:r>
              <a:rPr b="0" lang="en-US" sz="3600" spc="-1" strike="noStrike">
                <a:solidFill>
                  <a:srgbClr val="000000"/>
                </a:solidFill>
                <a:latin typeface="Segoe UI"/>
                <a:ea typeface="Segoe UI Black"/>
              </a:rPr>
              <a:t>(N = 35,749, 44.6–82.8 years of age) estimated from </a:t>
            </a:r>
            <a:r>
              <a:rPr b="0" lang="en-US" sz="3600" spc="-1" strike="noStrike">
                <a:solidFill>
                  <a:srgbClr val="000000"/>
                </a:solidFill>
                <a:latin typeface="Segoe UI"/>
                <a:ea typeface="Segoe UI Black"/>
              </a:rPr>
              <a:t>white matter microstructure features were associated with bio-psycho-social variables </a:t>
            </a:r>
            <a:r>
              <a:rPr b="0" lang="en-US" sz="3600" spc="-1" strike="noStrike">
                <a:solidFill>
                  <a:srgbClr val="000000"/>
                </a:solidFill>
                <a:latin typeface="Segoe UI"/>
                <a:ea typeface="Segoe UI Black"/>
              </a:rPr>
              <a:t>within the domains of sociodemographic, cognitive, life-satisfaction, as well as health and lifestyle.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50" name="TextBox 40"/>
          <p:cNvSpPr/>
          <p:nvPr/>
        </p:nvSpPr>
        <p:spPr>
          <a:xfrm>
            <a:off x="1839600" y="6276240"/>
            <a:ext cx="29174760" cy="199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6240" spc="-1" strike="noStrike">
                <a:solidFill>
                  <a:srgbClr val="262626"/>
                </a:solidFill>
                <a:latin typeface="Segoe UI"/>
                <a:ea typeface="DejaVu Sans"/>
              </a:rPr>
              <a:t>Bio-psycho-social factors’ associations with brain age: a large-scale UK Biobank diffusion study of 35,749 participants</a:t>
            </a:r>
            <a:endParaRPr b="0" lang="en-GB" sz="6240" spc="-1" strike="noStrike">
              <a:latin typeface="Arial"/>
            </a:endParaRPr>
          </a:p>
        </p:txBody>
      </p:sp>
      <p:sp>
        <p:nvSpPr>
          <p:cNvPr id="51" name="TextBox 1"/>
          <p:cNvSpPr/>
          <p:nvPr/>
        </p:nvSpPr>
        <p:spPr>
          <a:xfrm>
            <a:off x="2160000" y="24267240"/>
            <a:ext cx="1403928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2:</a:t>
            </a:r>
            <a:r>
              <a:rPr b="0" lang="en-US" sz="36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Yet, these changes were relatively small: R</a:t>
            </a:r>
            <a:r>
              <a:rPr b="0" lang="en-US" sz="3600" spc="-1" strike="noStrike" baseline="33000">
                <a:solidFill>
                  <a:srgbClr val="000000"/>
                </a:solidFill>
                <a:latin typeface="Segoe UI Black"/>
                <a:ea typeface="Segoe UI Black"/>
              </a:rPr>
              <a:t>2</a:t>
            </a:r>
            <a:r>
              <a:rPr b="0" lang="en-US" sz="36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&lt;3%.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4669920" y="39248640"/>
            <a:ext cx="1078920" cy="107892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462600" y="38619360"/>
            <a:ext cx="3983760" cy="115236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451080" y="40028040"/>
            <a:ext cx="3687840" cy="937440"/>
          </a:xfrm>
          <a:prstGeom prst="rect">
            <a:avLst/>
          </a:prstGeom>
          <a:ln w="0">
            <a:noFill/>
          </a:ln>
        </p:spPr>
      </p:pic>
      <p:sp>
        <p:nvSpPr>
          <p:cNvPr id="55" name="TextBox 3"/>
          <p:cNvSpPr/>
          <p:nvPr/>
        </p:nvSpPr>
        <p:spPr>
          <a:xfrm>
            <a:off x="1882800" y="33779520"/>
            <a:ext cx="28536480" cy="41562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32360" rIns="432360" tIns="432360" bIns="43236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Segoe UI"/>
                <a:ea typeface="Segoe UI Black"/>
              </a:rPr>
              <a:t>Conclusion:</a:t>
            </a:r>
            <a:r>
              <a:rPr b="0" lang="en-US" sz="3600" spc="-1" strike="noStrike">
                <a:solidFill>
                  <a:srgbClr val="000000"/>
                </a:solidFill>
                <a:latin typeface="Segoe UI"/>
                <a:ea typeface="Segoe UI Black"/>
              </a:rPr>
              <a:t> As previously assumed, our results indicate BA as a general marker of health. Moreover, associations of white matter BA with bio-psycho-social factors are robust to different microsructure modelling assumptions. A potentially fruitful guiding principal for future brain age associations research could be to focus on measures which are directly or indirectly related to or reflect pathology.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27450720" y="40409640"/>
            <a:ext cx="7199640" cy="16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Segoe UI Light"/>
                <a:ea typeface="DejaVu Sans"/>
              </a:rPr>
              <a:t>To the paper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4"/>
          <a:stretch/>
        </p:blipFill>
        <p:spPr>
          <a:xfrm>
            <a:off x="3058920" y="25700040"/>
            <a:ext cx="11805480" cy="709092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5"/>
          <a:stretch/>
        </p:blipFill>
        <p:spPr>
          <a:xfrm>
            <a:off x="8561520" y="14717160"/>
            <a:ext cx="7669800" cy="7669800"/>
          </a:xfrm>
          <a:prstGeom prst="rect">
            <a:avLst/>
          </a:prstGeom>
          <a:ln w="0">
            <a:noFill/>
          </a:ln>
        </p:spPr>
      </p:pic>
      <p:sp>
        <p:nvSpPr>
          <p:cNvPr id="59" name=""/>
          <p:cNvSpPr txBox="1"/>
          <p:nvPr/>
        </p:nvSpPr>
        <p:spPr>
          <a:xfrm>
            <a:off x="9000000" y="22455360"/>
            <a:ext cx="7200000" cy="71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WMTI = white matter tract integrity, SMT mc = multi-compartment spherical mean technique,  SMT =  spherical mean technique, MEAN = whole brain average brain age, FULL = all diffusion features combined, DTI = diffusion tensor imaging, DKI = diffusion kurtosis imaging, BRIA = Bayesian rotationally invariant approach.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60" name="Rectangle 5"/>
          <p:cNvSpPr/>
          <p:nvPr/>
        </p:nvSpPr>
        <p:spPr>
          <a:xfrm>
            <a:off x="17098200" y="14440680"/>
            <a:ext cx="13401720" cy="18679320"/>
          </a:xfrm>
          <a:prstGeom prst="rect">
            <a:avLst/>
          </a:prstGeom>
          <a:solidFill>
            <a:srgbClr val="ffffff"/>
          </a:solidFill>
          <a:ln w="25560">
            <a:noFill/>
          </a:ln>
          <a:effectLst>
            <a:outerShdw dist="114042" dir="2700000" blurRad="723960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61" name="TextBox 5"/>
          <p:cNvSpPr/>
          <p:nvPr/>
        </p:nvSpPr>
        <p:spPr>
          <a:xfrm>
            <a:off x="17360640" y="14544000"/>
            <a:ext cx="12779280" cy="181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3:</a:t>
            </a:r>
            <a:r>
              <a:rPr b="0" lang="en-US" sz="36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While bio-psycho-social variables were limited in adding explained variance to the baseline BA models, we identified various concordantly significant predictors across diffusion approaches (with the exception of socio-demographics).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Single health and lifestyle factors were most predictive of BA, with waist-to-hip-ratio</a:t>
            </a:r>
            <a:r>
              <a:rPr b="0" lang="en-US" sz="36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, diabetes, hypertension and related diagnoses, smoking status, coffee consumption being indicative of a higher BA. An inverse relationship was found between BA and birth weight. </a:t>
            </a:r>
            <a:r>
              <a:rPr b="0" lang="en-US" sz="36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Finally, higher </a:t>
            </a:r>
            <a:r>
              <a:rPr b="0" lang="en-US" sz="36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health satisfaction, self-rated health, and digit substitution scores were indicative of lower brain ages.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6"/>
          <a:stretch/>
        </p:blipFill>
        <p:spPr>
          <a:xfrm>
            <a:off x="18114480" y="18871560"/>
            <a:ext cx="11199240" cy="746604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7"/>
          <a:stretch/>
        </p:blipFill>
        <p:spPr>
          <a:xfrm>
            <a:off x="27261360" y="36995040"/>
            <a:ext cx="3447360" cy="344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875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2019-04-03T04:48:47Z</dcterms:created>
  <dc:creator>Mike Morrison</dc:creator>
  <dc:description/>
  <dc:language>en-GB</dc:language>
  <cp:lastModifiedBy>Max Korbmacher</cp:lastModifiedBy>
  <dcterms:modified xsi:type="dcterms:W3CDTF">2023-06-11T19:09:52Z</dcterms:modified>
  <cp:revision>82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</vt:r8>
  </property>
</Properties>
</file>