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004000" cy="4114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CCE4B0-05A9-491F-913B-2FFF71A17E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5395FA-47C9-4C9E-BD24-9C3BC6630D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076165-63E8-4DD6-9503-2598F512CC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133856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107692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60020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133856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107692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93EE99-47BA-4D14-92B1-C8B41EA208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F4243A-8696-4062-9A91-E8A0F02863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9EBD98-9D66-46AD-AD80-C91FAAD27B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598613-72B8-4A10-862B-23DB5321FE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9B71FB-813D-455C-9A6A-BF68473795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00200" y="1641600"/>
            <a:ext cx="28803240" cy="31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9C9789-EE89-4FB2-917E-6DE8AFE559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68B255-1967-48CE-8D36-646096571F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FC2697-83E2-4BBE-833F-CD6F3B3530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FF2910-1527-43CE-896B-F93356EB12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0600920" y="38138040"/>
            <a:ext cx="10799280" cy="218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22602600" y="38138040"/>
            <a:ext cx="7198560" cy="218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397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362AE3-8527-4E86-8D58-227E0C6E39BD}" type="slidenum">
              <a:rPr b="0" lang="en-US" sz="397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397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200320" y="38138040"/>
            <a:ext cx="7198560" cy="218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/>
          <p:nvPr/>
        </p:nvSpPr>
        <p:spPr>
          <a:xfrm>
            <a:off x="16740000" y="14699160"/>
            <a:ext cx="13678560" cy="19320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0" y="38518200"/>
            <a:ext cx="32218200" cy="2841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4"/>
          <p:cNvSpPr/>
          <p:nvPr/>
        </p:nvSpPr>
        <p:spPr>
          <a:xfrm>
            <a:off x="360000" y="38676600"/>
            <a:ext cx="5398920" cy="2518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4" name="Rectangle 2"/>
          <p:cNvSpPr/>
          <p:nvPr/>
        </p:nvSpPr>
        <p:spPr>
          <a:xfrm>
            <a:off x="1897560" y="29310480"/>
            <a:ext cx="14482080" cy="4709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5" name="Rectangle 9"/>
          <p:cNvSpPr/>
          <p:nvPr/>
        </p:nvSpPr>
        <p:spPr>
          <a:xfrm>
            <a:off x="0" y="-62280"/>
            <a:ext cx="32218200" cy="5943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ctangle 1"/>
          <p:cNvSpPr/>
          <p:nvPr/>
        </p:nvSpPr>
        <p:spPr>
          <a:xfrm>
            <a:off x="1882800" y="211680"/>
            <a:ext cx="27375840" cy="444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b="1" lang="en-US" sz="11000" spc="-1" strike="noStrike">
                <a:solidFill>
                  <a:srgbClr val="ffffff"/>
                </a:solidFill>
                <a:latin typeface="Arial"/>
                <a:ea typeface="Segoe UI Black"/>
              </a:rPr>
              <a:t>Regional grey and white matter </a:t>
            </a:r>
            <a:r>
              <a:rPr b="1" lang="en-US" sz="11000" spc="-1" strike="noStrike">
                <a:solidFill>
                  <a:srgbClr val="ffffff"/>
                </a:solidFill>
                <a:latin typeface="Arial"/>
                <a:ea typeface="Segoe UI Black"/>
              </a:rPr>
              <a:t>asymmetry decreases at higher ages.</a:t>
            </a:r>
            <a:endParaRPr b="0" lang="en-GB" sz="11000" spc="-1" strike="noStrike">
              <a:latin typeface="Arial"/>
            </a:endParaRPr>
          </a:p>
        </p:txBody>
      </p:sp>
      <p:sp>
        <p:nvSpPr>
          <p:cNvPr id="47" name="TextBox 21"/>
          <p:cNvSpPr/>
          <p:nvPr/>
        </p:nvSpPr>
        <p:spPr>
          <a:xfrm>
            <a:off x="7382880" y="38890800"/>
            <a:ext cx="181717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Max Korbmacher (makor@hvl.no)</a:t>
            </a:r>
            <a:r>
              <a:rPr b="0" lang="en-US" sz="42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, Ann-Marie de Lange, Dennis van der Meer, Dani Beck, Eli Eikefjord, Arvid Lundervold, Ole A. Andreassen, Lars T. Westlye, Ivan I. Maximov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8" name="Rectangle 16"/>
          <p:cNvSpPr/>
          <p:nvPr/>
        </p:nvSpPr>
        <p:spPr>
          <a:xfrm>
            <a:off x="1897560" y="14669280"/>
            <a:ext cx="14481720" cy="14310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9" name="TextBox 31"/>
          <p:cNvSpPr/>
          <p:nvPr/>
        </p:nvSpPr>
        <p:spPr>
          <a:xfrm>
            <a:off x="2138400" y="14751360"/>
            <a:ext cx="6320880" cy="64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1:</a:t>
            </a:r>
            <a:r>
              <a:rPr b="0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Left, right, and whole-brain age predictions are strongly correlated across modalities and show similar prediction errors.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0" name="TextBox 2"/>
          <p:cNvSpPr/>
          <p:nvPr/>
        </p:nvSpPr>
        <p:spPr>
          <a:xfrm>
            <a:off x="1897560" y="7821720"/>
            <a:ext cx="28521720" cy="634860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Background: </a:t>
            </a:r>
            <a:r>
              <a:rPr b="0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The brain demonstrates various age-sensitive asymmetries. Yet, a systematic mapping of grey and white matter asymmetries from midlife to old adulthood is still missing.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Method:</a:t>
            </a:r>
            <a:r>
              <a:rPr b="0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 We hence present brain asymmetries from multimodal magnetic resonance imaging (MRI) UK Biobank (</a:t>
            </a:r>
            <a:r>
              <a:rPr b="0" i="1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N</a:t>
            </a:r>
            <a:r>
              <a:rPr b="0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 &gt; 39,500) data using the laterality index (LI). We furthermore show how to leverage brain asymmetries by estimating hemispheric brain age (HBA) from the left/right hemispere instead of the whole brain. 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1" name="TextBox 40"/>
          <p:cNvSpPr/>
          <p:nvPr/>
        </p:nvSpPr>
        <p:spPr>
          <a:xfrm>
            <a:off x="1839600" y="6276240"/>
            <a:ext cx="29174040" cy="10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6240" spc="-1" strike="noStrike">
                <a:solidFill>
                  <a:srgbClr val="262626"/>
                </a:solidFill>
                <a:latin typeface="Segoe UI"/>
                <a:ea typeface="DejaVu Sans"/>
              </a:rPr>
              <a:t>Brain asymmetries from midlife to old adulthood: hemispheric brain age</a:t>
            </a:r>
            <a:endParaRPr b="0" lang="en-GB" sz="6240" spc="-1" strike="noStrike">
              <a:latin typeface="Arial"/>
            </a:endParaRPr>
          </a:p>
        </p:txBody>
      </p:sp>
      <p:sp>
        <p:nvSpPr>
          <p:cNvPr id="52" name="TextBox 1"/>
          <p:cNvSpPr/>
          <p:nvPr/>
        </p:nvSpPr>
        <p:spPr>
          <a:xfrm>
            <a:off x="2160000" y="29160000"/>
            <a:ext cx="14038560" cy="465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2:</a:t>
            </a:r>
            <a:r>
              <a:rPr b="0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We find no significant influence (p &gt; 0.05) of hemisphere, modality or handedness on HBA, but age-sensitivity of the HBA asymmetry. Finally, we show that various cardiometabolic risk factors concordantly relate to HBA (see preprint).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669920" y="39426840"/>
            <a:ext cx="1078200" cy="10782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462600" y="38797560"/>
            <a:ext cx="3983040" cy="115164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451080" y="40206240"/>
            <a:ext cx="3687120" cy="936720"/>
          </a:xfrm>
          <a:prstGeom prst="rect">
            <a:avLst/>
          </a:prstGeom>
          <a:ln w="0">
            <a:noFill/>
          </a:ln>
        </p:spPr>
      </p:pic>
      <p:sp>
        <p:nvSpPr>
          <p:cNvPr id="56" name="TextBox 3"/>
          <p:cNvSpPr/>
          <p:nvPr/>
        </p:nvSpPr>
        <p:spPr>
          <a:xfrm>
            <a:off x="1882800" y="34435440"/>
            <a:ext cx="28535760" cy="37447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Conclusion: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Our findings emphasise age-dependencies in regional and whole-brain asymmetries. HBA can be used to assess brain health specific to a single hermisphere, and asymmetries in HBA capture the general trend of decreasing brain asymmetry.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28231560" y="38972880"/>
            <a:ext cx="3663720" cy="280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Segoe UI Light"/>
                <a:ea typeface="DejaVu Sans"/>
              </a:rPr>
              <a:t>Preprint coming out soon!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8" name="TextBox 5"/>
          <p:cNvSpPr/>
          <p:nvPr/>
        </p:nvSpPr>
        <p:spPr>
          <a:xfrm>
            <a:off x="8798040" y="21841560"/>
            <a:ext cx="75808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Left (L), Right (R), T1-weighted MRI (T1), diffusion MRI (dMRI), multimodal MRI (combi)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59" name="TextBox 4"/>
          <p:cNvSpPr/>
          <p:nvPr/>
        </p:nvSpPr>
        <p:spPr>
          <a:xfrm>
            <a:off x="17280000" y="14765400"/>
            <a:ext cx="12778560" cy="64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3:</a:t>
            </a:r>
            <a:r>
              <a:rPr b="0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</a:t>
            </a:r>
            <a:r>
              <a:rPr b="0" i="1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Grey and white matter become generally more symmetric at higher ages.</a:t>
            </a:r>
            <a:r>
              <a:rPr b="0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Fornix-striaterminalis microstructure and frontal grey matter thickness LI presented strongest negative age-assocations, and cingulate microstructure and inferiorparital thickness LI strongest negative relationships, respectively.</a:t>
            </a:r>
            <a:endParaRPr b="0" lang="en-GB" sz="4000" spc="-1" strike="noStrike">
              <a:latin typeface="Arial"/>
            </a:endParaRPr>
          </a:p>
        </p:txBody>
      </p:sp>
      <p:graphicFrame>
        <p:nvGraphicFramePr>
          <p:cNvPr id="60" name=""/>
          <p:cNvGraphicFramePr/>
          <p:nvPr/>
        </p:nvGraphicFramePr>
        <p:xfrm>
          <a:off x="2284920" y="22505760"/>
          <a:ext cx="13914720" cy="6306480"/>
        </p:xfrm>
        <a:graphic>
          <a:graphicData uri="http://schemas.openxmlformats.org/drawingml/2006/table">
            <a:tbl>
              <a:tblPr/>
              <a:tblGrid>
                <a:gridCol w="2397960"/>
                <a:gridCol w="1444680"/>
                <a:gridCol w="2413080"/>
                <a:gridCol w="2584440"/>
                <a:gridCol w="2463840"/>
                <a:gridCol w="2611080"/>
              </a:tblGrid>
              <a:tr h="640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Model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Features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Variance explained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Mean Abs Error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Root Mean Sqrd Error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Pearson’s 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Left T1w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117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0.504 (0.010)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4.389 (0.054)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5.472 (0.061)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0.708 [0.703, 0.712]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Right T1w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117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0.492 (0.008)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4.439 (0.049)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5.529 (0.051)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0.705 [0.700, 0.709]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T1w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234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0.526 (0.011)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4.294 (0.050)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5.356 (0.062)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0.725 [0.721,  0.730]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Left dMRI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840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0.568 (0.014)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4.000 (0.047)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4.990 (0.067)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0.757 [0.753, 0.762]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Right dMRI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840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0.582 (0.013)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3.960 (0.052)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4.967 (0.079)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0.766 [0.762, 0.771]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dMRI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1680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0.605 (0.010)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3.867 (0.059)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4.821 (0.094)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0.781 [0.777, 0.785]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Left multimodal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957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0.630 (0.009)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3.757 (0.046)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4.673 (0.047)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0.794 [0.790, 0.797]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Right multimodal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957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0.634 (0.014)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3.723 (0.073)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4.673 (0.092)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0.794 [0.791, 0.798]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2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Multimodal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1914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0.628 (0.017)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3.663 (0.055)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4.563 (0.077)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0.793 [0.789, 0.797]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8796960" y="14940000"/>
            <a:ext cx="6901560" cy="690156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5"/>
          <a:stretch/>
        </p:blipFill>
        <p:spPr>
          <a:xfrm>
            <a:off x="18215640" y="20969280"/>
            <a:ext cx="10441800" cy="1305036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6"/>
          <a:stretch/>
        </p:blipFill>
        <p:spPr>
          <a:xfrm>
            <a:off x="21660120" y="21600000"/>
            <a:ext cx="3826080" cy="267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826</TotalTime>
  <Application>LibreOffice/7.3.7.2$Linux_X86_64 LibreOffice_project/30$Build-2</Application>
  <AppVersion>15.0000</AppVersion>
  <Words>145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2019-04-03T04:48:47Z</dcterms:created>
  <dc:creator>Mike Morrison</dc:creator>
  <dc:description/>
  <dc:language>en-GB</dc:language>
  <cp:lastModifiedBy>Max Korbmacher</cp:lastModifiedBy>
  <dcterms:modified xsi:type="dcterms:W3CDTF">2023-06-11T20:07:52Z</dcterms:modified>
  <cp:revision>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