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4114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D780A0-D70D-48DC-9112-9DCD1312CB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B8C5CC-DAD6-4742-80D2-23F19BD5C0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A24D2-30F0-454B-9CE6-D010EDF7EE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33856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07692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0020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33856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07692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AE0312-BAC5-43AF-A4C3-31D725295A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7D552-7A2A-4AAF-9315-0F4A19A6FC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FC0B86-D813-45C4-B635-7BC9A600FC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CC544C-BFBE-4A65-AABD-AC6112312C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15335A-042B-4F1A-A0BC-62099091F8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400120" y="6734160"/>
            <a:ext cx="27202680" cy="6640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B703F-E1FF-49C4-92B5-521D9542BA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13C6A3-8F7E-4562-A25F-226109CC29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05CDFD-8F1B-4692-9FA0-828F976D0B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9E8F29-7FA2-4C64-8883-DAE1804965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680" cy="143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0600920" y="38138040"/>
            <a:ext cx="10800720" cy="218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22602600" y="38138040"/>
            <a:ext cx="7200000" cy="218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B225E2-7DF5-4FBD-B59D-AA921B59272E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397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200320" y="38138040"/>
            <a:ext cx="7200000" cy="218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/>
          <p:nvPr/>
        </p:nvSpPr>
        <p:spPr>
          <a:xfrm>
            <a:off x="1897560" y="24641280"/>
            <a:ext cx="14302440" cy="84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0" y="38340000"/>
            <a:ext cx="32219640" cy="2842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9"/>
          <p:cNvSpPr/>
          <p:nvPr/>
        </p:nvSpPr>
        <p:spPr>
          <a:xfrm>
            <a:off x="0" y="-62280"/>
            <a:ext cx="32219640" cy="5945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1"/>
          <p:cNvSpPr/>
          <p:nvPr/>
        </p:nvSpPr>
        <p:spPr>
          <a:xfrm>
            <a:off x="1882800" y="416160"/>
            <a:ext cx="2737728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b="1" lang="en-US" sz="11700" spc="-1" strike="noStrike">
                <a:solidFill>
                  <a:srgbClr val="ffffff"/>
                </a:solidFill>
                <a:latin typeface="Arial"/>
                <a:ea typeface="Segoe UI Black"/>
              </a:rPr>
              <a:t>Field strength and scan quality influence brain age estimates</a:t>
            </a:r>
            <a:endParaRPr b="0" lang="en-GB" sz="11700" spc="-1" strike="noStrike">
              <a:latin typeface="Arial"/>
            </a:endParaRPr>
          </a:p>
        </p:txBody>
      </p:sp>
      <p:sp>
        <p:nvSpPr>
          <p:cNvPr id="45" name="TextBox 21"/>
          <p:cNvSpPr/>
          <p:nvPr/>
        </p:nvSpPr>
        <p:spPr>
          <a:xfrm>
            <a:off x="7382880" y="38800440"/>
            <a:ext cx="1817316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Max Korbmacher (makor@hvl.no)</a:t>
            </a:r>
            <a:r>
              <a:rPr b="0" lang="en-US" sz="44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, Meng-Yun Wang, Rune Eikeland, Ralph Buchert, Esten Leonardsen, Lars T. Westlye, Ivan I. Maximov, Karsten Specht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Rectangle 16"/>
          <p:cNvSpPr/>
          <p:nvPr/>
        </p:nvSpPr>
        <p:spPr>
          <a:xfrm>
            <a:off x="1897560" y="16067520"/>
            <a:ext cx="28522440" cy="7949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7" name="TextBox 31"/>
          <p:cNvSpPr/>
          <p:nvPr/>
        </p:nvSpPr>
        <p:spPr>
          <a:xfrm>
            <a:off x="2138400" y="16286400"/>
            <a:ext cx="8661600" cy="68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1: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Crude within-subject correlations between age and brain age revealed differing directionalities of slopes across subjects, with the correlation being only statistically significant in 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FTHP1.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1882800" y="8767080"/>
            <a:ext cx="28443960" cy="66250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Background: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Brain age is a promising biomarker of brain or general health. However, to extend the metric’s clinical applications, the large intra-individual varibility in age predictions needs adressing.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Method: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 We used the pre-trained deep neural network </a:t>
            </a:r>
            <a:r>
              <a:rPr b="0" i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pyment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to predict brain ages from densly sampled T1-weighted magnetic resonance imaging data from three individuals (BBSC1-3) scanned in total N</a:t>
            </a:r>
            <a:r>
              <a:rPr b="0" lang="en-US" sz="4200" spc="-1" strike="noStrike" baseline="-8000">
                <a:solidFill>
                  <a:srgbClr val="000000"/>
                </a:solidFill>
                <a:latin typeface="Segoe UI"/>
                <a:ea typeface="Segoe UI Black"/>
              </a:rPr>
              <a:t>BBSC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= 103 times over a one-year interval, and an independent data set including one individual (FTHP1) scanned N</a:t>
            </a:r>
            <a:r>
              <a:rPr b="0" lang="en-US" sz="4200" spc="-1" strike="noStrike" baseline="-8000">
                <a:solidFill>
                  <a:srgbClr val="000000"/>
                </a:solidFill>
                <a:latin typeface="Segoe UI"/>
                <a:ea typeface="Segoe UI Black"/>
              </a:rPr>
              <a:t>FTHP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= 557 times over a three-year interval.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9" name="TextBox 40"/>
          <p:cNvSpPr/>
          <p:nvPr/>
        </p:nvSpPr>
        <p:spPr>
          <a:xfrm>
            <a:off x="1839600" y="6276240"/>
            <a:ext cx="29175480" cy="19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6240" spc="-1" strike="noStrike">
                <a:solidFill>
                  <a:srgbClr val="262626"/>
                </a:solidFill>
                <a:latin typeface="Segoe UI"/>
                <a:ea typeface="DejaVu Sans"/>
              </a:rPr>
              <a:t>Brain age predictions in longitudinal data reveal the importance of scan quality and field strength</a:t>
            </a:r>
            <a:endParaRPr b="0" lang="en-GB" sz="6240" spc="-1" strike="noStrike">
              <a:latin typeface="Arial"/>
            </a:endParaRPr>
          </a:p>
        </p:txBody>
      </p:sp>
      <p:sp>
        <p:nvSpPr>
          <p:cNvPr id="50" name="TextBox 1"/>
          <p:cNvSpPr/>
          <p:nvPr/>
        </p:nvSpPr>
        <p:spPr>
          <a:xfrm>
            <a:off x="2160000" y="24799680"/>
            <a:ext cx="14040000" cy="39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2: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Field strength was revealed as only significant effect on brain age in FTHP1 in a random intercept model (</a:t>
            </a:r>
            <a:r>
              <a:rPr b="0" i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β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= -1.141, </a:t>
            </a:r>
            <a:r>
              <a:rPr b="0" i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p</a:t>
            </a:r>
            <a:r>
              <a:rPr b="0" lang="en-US" sz="4200" spc="-1" strike="noStrike" baseline="-8000">
                <a:solidFill>
                  <a:srgbClr val="000000"/>
                </a:solidFill>
                <a:latin typeface="Segoe UI"/>
                <a:ea typeface="Segoe UI Black"/>
              </a:rPr>
              <a:t>Holm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&lt; .001).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4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720320" y="38619360"/>
            <a:ext cx="1079640" cy="107964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360000" y="38619360"/>
            <a:ext cx="3984480" cy="115308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451080" y="40028040"/>
            <a:ext cx="3688560" cy="938160"/>
          </a:xfrm>
          <a:prstGeom prst="rect">
            <a:avLst/>
          </a:prstGeom>
          <a:ln w="0">
            <a:noFill/>
          </a:ln>
        </p:spPr>
      </p:pic>
      <p:sp>
        <p:nvSpPr>
          <p:cNvPr id="54" name="TextBox 3"/>
          <p:cNvSpPr/>
          <p:nvPr/>
        </p:nvSpPr>
        <p:spPr>
          <a:xfrm>
            <a:off x="1882800" y="33848640"/>
            <a:ext cx="28537200" cy="37454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Conclusion: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Brain age estimates are potentially influenced by acquisition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parameters and scan quality. An avenue for future brain age modelling could be to employ multiple, more specific models, tuned to developmental and individual differences and acquision parameters. 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7760320" y="40304880"/>
            <a:ext cx="4511880" cy="13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Segoe UI Light"/>
              </a:rPr>
              <a:t>Preprint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27180000" y="36749520"/>
            <a:ext cx="3600000" cy="360000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5"/>
          <a:stretch/>
        </p:blipFill>
        <p:spPr>
          <a:xfrm>
            <a:off x="11499840" y="16235640"/>
            <a:ext cx="18360000" cy="773028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6"/>
          <a:stretch/>
        </p:blipFill>
        <p:spPr>
          <a:xfrm>
            <a:off x="3121920" y="27957960"/>
            <a:ext cx="11968560" cy="5038920"/>
          </a:xfrm>
          <a:prstGeom prst="rect">
            <a:avLst/>
          </a:prstGeom>
          <a:ln w="0">
            <a:noFill/>
          </a:ln>
        </p:spPr>
      </p:pic>
      <p:sp>
        <p:nvSpPr>
          <p:cNvPr id="59" name="Rectangle 3"/>
          <p:cNvSpPr/>
          <p:nvPr/>
        </p:nvSpPr>
        <p:spPr>
          <a:xfrm>
            <a:off x="17017560" y="24621840"/>
            <a:ext cx="13402440" cy="84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17280000" y="24850440"/>
            <a:ext cx="12780000" cy="77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3: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Quality control (QC) measures entropy-focus criterion (EFC, </a:t>
            </a:r>
            <a:r>
              <a:rPr b="0" i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β</a:t>
            </a:r>
            <a:r>
              <a:rPr b="0" lang="en-US" sz="4200" spc="-1" strike="noStrike" baseline="-8000">
                <a:solidFill>
                  <a:srgbClr val="000000"/>
                </a:solidFill>
                <a:latin typeface="Segoe UI"/>
                <a:ea typeface="Segoe UI Black"/>
              </a:rPr>
              <a:t>std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= -0.489, </a:t>
            </a:r>
            <a:r>
              <a:rPr b="0" i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p</a:t>
            </a:r>
            <a:r>
              <a:rPr b="0" lang="en-US" sz="4200" spc="-1" strike="noStrike" baseline="-8000">
                <a:solidFill>
                  <a:srgbClr val="000000"/>
                </a:solidFill>
                <a:latin typeface="Segoe UI"/>
                <a:ea typeface="Segoe UI Black"/>
              </a:rPr>
              <a:t>Holm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&lt; .001) and the foreground-background energy ratio (FBER, </a:t>
            </a:r>
            <a:r>
              <a:rPr b="0" i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β</a:t>
            </a:r>
            <a:r>
              <a:rPr b="0" lang="en-US" sz="4200" spc="-1" strike="noStrike" baseline="-8000">
                <a:solidFill>
                  <a:srgbClr val="000000"/>
                </a:solidFill>
                <a:latin typeface="Segoe UI"/>
                <a:ea typeface="Segoe UI Black"/>
              </a:rPr>
              <a:t>std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= 0.456, </a:t>
            </a:r>
            <a:r>
              <a:rPr b="0" i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p</a:t>
            </a:r>
            <a:r>
              <a:rPr b="0" lang="en-US" sz="4200" spc="-1" strike="noStrike" baseline="-8000">
                <a:solidFill>
                  <a:srgbClr val="000000"/>
                </a:solidFill>
                <a:latin typeface="Segoe UI"/>
                <a:ea typeface="Segoe UI Black"/>
              </a:rPr>
              <a:t>Holm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&lt; .001) were significant predictors of brain age in BBSC1-3 in a random intercept model at the participant level. No QC measures were associated with FTHP1’s brain age.</a:t>
            </a:r>
            <a:endParaRPr b="0" lang="en-GB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685</TotalTime>
  <Application>LibreOffice/7.3.7.2$Linux_X86_64 LibreOffice_project/30$Build-2</Application>
  <AppVersion>15.0000</AppVersion>
  <Words>145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Max Korbmacher</cp:lastModifiedBy>
  <dcterms:modified xsi:type="dcterms:W3CDTF">2023-05-23T11:11:59Z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