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2004000" cy="4114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390106-3482-4586-AA32-F048CF9734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400120" y="6734160"/>
            <a:ext cx="27203040" cy="1432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72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599840" y="9628200"/>
            <a:ext cx="288032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361"/>
              </a:spcBef>
              <a:buNone/>
            </a:pPr>
            <a:endParaRPr b="0" lang="en-US" sz="8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599840" y="22093560"/>
            <a:ext cx="288032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361"/>
              </a:spcBef>
              <a:buNone/>
            </a:pPr>
            <a:endParaRPr b="0" lang="en-US" sz="8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EAEB84-3560-4FE4-941F-552FC930FA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400120" y="6734160"/>
            <a:ext cx="27203040" cy="1432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72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599840" y="962820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361"/>
              </a:spcBef>
              <a:buNone/>
            </a:pPr>
            <a:endParaRPr b="0" lang="en-US" sz="8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6358760" y="962820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361"/>
              </a:spcBef>
              <a:buNone/>
            </a:pPr>
            <a:endParaRPr b="0" lang="en-US" sz="8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599840" y="22093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361"/>
              </a:spcBef>
              <a:buNone/>
            </a:pPr>
            <a:endParaRPr b="0" lang="en-US" sz="8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16358760" y="22093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361"/>
              </a:spcBef>
              <a:buNone/>
            </a:pPr>
            <a:endParaRPr b="0" lang="en-US" sz="8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53A5B1-2155-41B3-B567-25F80876D3A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400120" y="6734160"/>
            <a:ext cx="27203040" cy="1432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72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599840" y="962820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361"/>
              </a:spcBef>
              <a:buNone/>
            </a:pPr>
            <a:endParaRPr b="0" lang="en-US" sz="8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1338200" y="962820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361"/>
              </a:spcBef>
              <a:buNone/>
            </a:pPr>
            <a:endParaRPr b="0" lang="en-US" sz="8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21076560" y="962820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361"/>
              </a:spcBef>
              <a:buNone/>
            </a:pPr>
            <a:endParaRPr b="0" lang="en-US" sz="8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599840" y="2209356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361"/>
              </a:spcBef>
              <a:buNone/>
            </a:pPr>
            <a:endParaRPr b="0" lang="en-US" sz="8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11338200" y="2209356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361"/>
              </a:spcBef>
              <a:buNone/>
            </a:pPr>
            <a:endParaRPr b="0" lang="en-US" sz="8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21076560" y="2209356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361"/>
              </a:spcBef>
              <a:buNone/>
            </a:pPr>
            <a:endParaRPr b="0" lang="en-US" sz="8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D03FC1-748B-41EF-A726-068751FBA9A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400120" y="6734160"/>
            <a:ext cx="27203040" cy="1432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72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599840" y="9628200"/>
            <a:ext cx="288032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601AA3-D1A5-421E-87EA-0CF9D2F867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400120" y="6734160"/>
            <a:ext cx="27203040" cy="1432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72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599840" y="9628200"/>
            <a:ext cx="288032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361"/>
              </a:spcBef>
              <a:buNone/>
            </a:pPr>
            <a:endParaRPr b="0" lang="en-US" sz="8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B41DB1-5196-4F74-A58A-AEBC5FD576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400120" y="6734160"/>
            <a:ext cx="27203040" cy="1432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72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599840" y="9628200"/>
            <a:ext cx="140558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361"/>
              </a:spcBef>
              <a:buNone/>
            </a:pPr>
            <a:endParaRPr b="0" lang="en-US" sz="8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16358760" y="9628200"/>
            <a:ext cx="140558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361"/>
              </a:spcBef>
              <a:buNone/>
            </a:pPr>
            <a:endParaRPr b="0" lang="en-US" sz="8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86F38A-B313-4641-9BC8-AB9A33ED16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400120" y="6734160"/>
            <a:ext cx="27203040" cy="1432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72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45F233-6970-4BE7-9DB8-86AFD8367A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400120" y="6734160"/>
            <a:ext cx="27203040" cy="6640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CAE9C4-D250-4FE3-80A6-02DA833E0C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400120" y="6734160"/>
            <a:ext cx="27203040" cy="1432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72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599840" y="962820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361"/>
              </a:spcBef>
              <a:buNone/>
            </a:pPr>
            <a:endParaRPr b="0" lang="en-US" sz="8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6358760" y="9628200"/>
            <a:ext cx="140558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361"/>
              </a:spcBef>
              <a:buNone/>
            </a:pPr>
            <a:endParaRPr b="0" lang="en-US" sz="8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1599840" y="22093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361"/>
              </a:spcBef>
              <a:buNone/>
            </a:pPr>
            <a:endParaRPr b="0" lang="en-US" sz="8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EF5AFB-2E60-4689-9243-6D094C60EC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400120" y="6734160"/>
            <a:ext cx="27203040" cy="1432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72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599840" y="9628200"/>
            <a:ext cx="140558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361"/>
              </a:spcBef>
              <a:buNone/>
            </a:pPr>
            <a:endParaRPr b="0" lang="en-US" sz="8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6358760" y="962820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361"/>
              </a:spcBef>
              <a:buNone/>
            </a:pPr>
            <a:endParaRPr b="0" lang="en-US" sz="8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6358760" y="22093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361"/>
              </a:spcBef>
              <a:buNone/>
            </a:pPr>
            <a:endParaRPr b="0" lang="en-US" sz="8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DAC5E8-8E82-4435-9863-D69EFB1EBE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400120" y="6734160"/>
            <a:ext cx="27203040" cy="1432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72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599840" y="962820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361"/>
              </a:spcBef>
              <a:buNone/>
            </a:pPr>
            <a:endParaRPr b="0" lang="en-US" sz="8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6358760" y="962820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361"/>
              </a:spcBef>
              <a:buNone/>
            </a:pPr>
            <a:endParaRPr b="0" lang="en-US" sz="8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599840" y="22093560"/>
            <a:ext cx="288032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361"/>
              </a:spcBef>
              <a:buNone/>
            </a:pPr>
            <a:endParaRPr b="0" lang="en-US" sz="8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7F5EC7-571D-4875-9670-6D5E0BBF8A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400120" y="6734160"/>
            <a:ext cx="27203040" cy="14325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1987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198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2200320" y="38138040"/>
            <a:ext cx="7200360" cy="2190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397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397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GB" sz="397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10600920" y="38138040"/>
            <a:ext cx="10801080" cy="2190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22602600" y="38138040"/>
            <a:ext cx="7200360" cy="2190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397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35A410-963A-47DC-B07D-80DCE0F0BF00}" type="slidenum">
              <a:rPr b="0" lang="en-US" sz="397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397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599840" y="9628200"/>
            <a:ext cx="288032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3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91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891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08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36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636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1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73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573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4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73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573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7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2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92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7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2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92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7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2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9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/>
          <p:cNvSpPr/>
          <p:nvPr/>
        </p:nvSpPr>
        <p:spPr>
          <a:xfrm>
            <a:off x="16102800" y="14040000"/>
            <a:ext cx="15037200" cy="1800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723960" dir="2700000" dist="114042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v</a:t>
            </a:r>
            <a:endParaRPr b="0" lang="en-GB" sz="1700" spc="-1" strike="noStrike">
              <a:latin typeface="Arial"/>
            </a:endParaRPr>
          </a:p>
        </p:txBody>
      </p:sp>
      <p:sp>
        <p:nvSpPr>
          <p:cNvPr id="42" name="Rectangle 10"/>
          <p:cNvSpPr/>
          <p:nvPr/>
        </p:nvSpPr>
        <p:spPr>
          <a:xfrm>
            <a:off x="0" y="38340000"/>
            <a:ext cx="32220000" cy="28429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Rectangle 9"/>
          <p:cNvSpPr/>
          <p:nvPr/>
        </p:nvSpPr>
        <p:spPr>
          <a:xfrm>
            <a:off x="0" y="-62280"/>
            <a:ext cx="32220000" cy="5945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Rectangle 1"/>
          <p:cNvSpPr/>
          <p:nvPr/>
        </p:nvSpPr>
        <p:spPr>
          <a:xfrm>
            <a:off x="1882800" y="416160"/>
            <a:ext cx="2737764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30000"/>
              </a:lnSpc>
              <a:buNone/>
            </a:pPr>
            <a:r>
              <a:rPr b="1" lang="en-US" sz="11700" spc="-1" strike="noStrike">
                <a:solidFill>
                  <a:srgbClr val="ffffff"/>
                </a:solidFill>
                <a:latin typeface="Arial"/>
                <a:ea typeface="Segoe UI Black"/>
              </a:rPr>
              <a:t>Fornix and forceps are key regions of white matter brain age</a:t>
            </a:r>
            <a:endParaRPr b="1" lang="en-GB" sz="11700" spc="-1" strike="noStrike">
              <a:latin typeface="Arial"/>
            </a:endParaRPr>
          </a:p>
        </p:txBody>
      </p:sp>
      <p:sp>
        <p:nvSpPr>
          <p:cNvPr id="45" name="TextBox 21"/>
          <p:cNvSpPr/>
          <p:nvPr/>
        </p:nvSpPr>
        <p:spPr>
          <a:xfrm>
            <a:off x="6042240" y="39047400"/>
            <a:ext cx="18173520" cy="21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Segoe UI Light"/>
                <a:ea typeface="Noto Sans CJK SC"/>
              </a:rPr>
              <a:t>Max Korbmacher (makor@hvl.no)</a:t>
            </a:r>
            <a:r>
              <a:rPr b="0" lang="en-US" sz="4400" spc="-1" strike="noStrike">
                <a:solidFill>
                  <a:srgbClr val="ffffff"/>
                </a:solidFill>
                <a:latin typeface="Segoe UI Light"/>
                <a:ea typeface="Noto Sans CJK SC"/>
              </a:rPr>
              <a:t>, Ann Marie de Lange, Dennis van der Meer, Dani Beck, Eli Eikefjord, Arvid Lundervold, Ole A. Andreassen, Lars T. Westlye, Ivan I. </a:t>
            </a:r>
            <a:r>
              <a:rPr b="0" lang="en-US" sz="4400" spc="-1" strike="noStrike">
                <a:solidFill>
                  <a:srgbClr val="ffffff"/>
                </a:solidFill>
                <a:latin typeface="Segoe UI Light"/>
              </a:rPr>
              <a:t>Maximov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6" name="Rectangle 12"/>
          <p:cNvSpPr/>
          <p:nvPr/>
        </p:nvSpPr>
        <p:spPr>
          <a:xfrm>
            <a:off x="1800000" y="28538280"/>
            <a:ext cx="13154760" cy="94777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723960" dir="2700000" dist="114042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v</a:t>
            </a:r>
            <a:endParaRPr b="0" lang="en-GB" sz="1700" spc="-1" strike="noStrike">
              <a:latin typeface="Arial"/>
            </a:endParaRPr>
          </a:p>
        </p:txBody>
      </p:sp>
      <p:sp>
        <p:nvSpPr>
          <p:cNvPr id="47" name="Rectangle 16"/>
          <p:cNvSpPr/>
          <p:nvPr/>
        </p:nvSpPr>
        <p:spPr>
          <a:xfrm>
            <a:off x="1897560" y="14010120"/>
            <a:ext cx="13057200" cy="14105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723960" dir="2700000" dist="114042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v</a:t>
            </a:r>
            <a:endParaRPr b="0" lang="en-GB" sz="1700" spc="-1" strike="noStrike">
              <a:latin typeface="Arial"/>
            </a:endParaRPr>
          </a:p>
        </p:txBody>
      </p:sp>
      <p:sp>
        <p:nvSpPr>
          <p:cNvPr id="48" name="TextBox 31"/>
          <p:cNvSpPr/>
          <p:nvPr/>
        </p:nvSpPr>
        <p:spPr>
          <a:xfrm>
            <a:off x="2138400" y="13825080"/>
            <a:ext cx="12528720" cy="297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en-US" sz="42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Result 1:</a:t>
            </a:r>
            <a:r>
              <a:rPr b="0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Conventional and advanced diffusion MRI approaches predict brain age consistently, yet best when combined.</a:t>
            </a:r>
            <a:endParaRPr b="0" lang="en-GB" sz="4200" spc="-1" strike="noStrike">
              <a:latin typeface="Arial"/>
            </a:endParaRPr>
          </a:p>
        </p:txBody>
      </p:sp>
      <p:sp>
        <p:nvSpPr>
          <p:cNvPr id="49" name="TextBox 32"/>
          <p:cNvSpPr/>
          <p:nvPr/>
        </p:nvSpPr>
        <p:spPr>
          <a:xfrm>
            <a:off x="2035800" y="28353240"/>
            <a:ext cx="13334760" cy="29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en-US" sz="42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Result 2:</a:t>
            </a:r>
            <a:r>
              <a:rPr b="0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Fornix and forceps minor features explaind most variance in age across diffusion approaches.</a:t>
            </a:r>
            <a:endParaRPr b="0" lang="en-GB" sz="4200" spc="-1" strike="noStrike">
              <a:latin typeface="Arial"/>
            </a:endParaRPr>
          </a:p>
        </p:txBody>
      </p:sp>
      <p:sp>
        <p:nvSpPr>
          <p:cNvPr id="50" name="TextBox 2"/>
          <p:cNvSpPr/>
          <p:nvPr/>
        </p:nvSpPr>
        <p:spPr>
          <a:xfrm>
            <a:off x="1882800" y="8890920"/>
            <a:ext cx="28444320" cy="470556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32360" rIns="432360" tIns="432360" bIns="43236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Background: </a:t>
            </a:r>
            <a:r>
              <a:rPr b="0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Unveiling the details of white matter maturation throughout ageing is a fundamental question for understanding the ageing brain. In an extensive comparison of brain age predictions and age-associations of WM features from different diffusion approaches, we analyzed UK Biobank diffusion magnetic resonance imaging data across midlife and older age (N = 35,749, 44.6–82.8 years of age).</a:t>
            </a:r>
            <a:endParaRPr b="0" lang="en-GB" sz="4200" spc="-1" strike="noStrike">
              <a:latin typeface="Arial"/>
            </a:endParaRPr>
          </a:p>
        </p:txBody>
      </p:sp>
      <p:sp>
        <p:nvSpPr>
          <p:cNvPr id="51" name="TextBox 40"/>
          <p:cNvSpPr/>
          <p:nvPr/>
        </p:nvSpPr>
        <p:spPr>
          <a:xfrm>
            <a:off x="1839600" y="6523200"/>
            <a:ext cx="29175840" cy="199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6240" spc="-1" strike="noStrike">
                <a:solidFill>
                  <a:srgbClr val="262626"/>
                </a:solidFill>
                <a:latin typeface="Segoe UI"/>
              </a:rPr>
              <a:t>Brain-wide associations between white matter and age highlight the role of fornix microstructure in brain ageing</a:t>
            </a:r>
            <a:endParaRPr b="0" lang="en-GB" sz="6240" spc="-1" strike="noStrike">
              <a:latin typeface="Arial"/>
            </a:endParaRPr>
          </a:p>
        </p:txBody>
      </p:sp>
      <p:sp>
        <p:nvSpPr>
          <p:cNvPr id="52" name="TextBox 1"/>
          <p:cNvSpPr/>
          <p:nvPr/>
        </p:nvSpPr>
        <p:spPr>
          <a:xfrm>
            <a:off x="16560000" y="13921920"/>
            <a:ext cx="13334760" cy="297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en-US" sz="42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Result 3:</a:t>
            </a:r>
            <a:r>
              <a:rPr b="0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We present general patterns of white matter deterioration for higher ages in fornix, forceps minor, and across the brain.</a:t>
            </a:r>
            <a:endParaRPr b="0" lang="en-GB" sz="42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2923920" y="16983360"/>
            <a:ext cx="10943640" cy="10943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4" name=""/>
          <p:cNvGraphicFramePr/>
          <p:nvPr/>
        </p:nvGraphicFramePr>
        <p:xfrm>
          <a:off x="2085480" y="31405680"/>
          <a:ext cx="12418920" cy="6518520"/>
        </p:xfrm>
        <a:graphic>
          <a:graphicData uri="http://schemas.openxmlformats.org/drawingml/2006/table">
            <a:tbl>
              <a:tblPr/>
              <a:tblGrid>
                <a:gridCol w="1755360"/>
                <a:gridCol w="1755360"/>
                <a:gridCol w="1765440"/>
                <a:gridCol w="1757520"/>
                <a:gridCol w="1763640"/>
                <a:gridCol w="1753920"/>
                <a:gridCol w="1868040"/>
              </a:tblGrid>
              <a:tr h="71676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GB" sz="1600" spc="-1" strike="noStrike">
                          <a:latin typeface="Arial"/>
                        </a:rPr>
                        <a:t>BRIA</a:t>
                      </a:r>
                      <a:endParaRPr b="1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GB" sz="1600" spc="-1" strike="noStrike">
                          <a:latin typeface="Arial"/>
                        </a:rPr>
                        <a:t>DKI</a:t>
                      </a:r>
                      <a:endParaRPr b="1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GB" sz="1600" spc="-1" strike="noStrike">
                          <a:latin typeface="Arial"/>
                        </a:rPr>
                        <a:t>DTI</a:t>
                      </a:r>
                      <a:endParaRPr b="1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GB" sz="1600" spc="-1" strike="noStrike">
                          <a:latin typeface="Arial"/>
                        </a:rPr>
                        <a:t>SMT</a:t>
                      </a:r>
                      <a:endParaRPr b="1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GB" sz="1600" spc="-1" strike="noStrike">
                          <a:latin typeface="Arial"/>
                        </a:rPr>
                        <a:t>mcSMT</a:t>
                      </a:r>
                      <a:endParaRPr b="1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GB" sz="1600" spc="-1" strike="noStrike">
                          <a:latin typeface="Arial"/>
                        </a:rPr>
                        <a:t>WMTI</a:t>
                      </a:r>
                      <a:endParaRPr b="1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GB" sz="1600" spc="-1" strike="noStrike">
                          <a:latin typeface="Arial"/>
                        </a:rPr>
                        <a:t>Multimodal</a:t>
                      </a:r>
                      <a:endParaRPr b="1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b3b3b3"/>
                    </a:solidFill>
                  </a:tcPr>
                </a:tc>
              </a:tr>
              <a:tr h="1071720"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Micro FA fornix 0.1954±0.0027</a:t>
                      </a:r>
                      <a:endParaRPr b="0" lang="en-GB" sz="1600" spc="-1" strike="noStrike">
                        <a:latin typeface="Arial"/>
                        <a:ea typeface="Noto Sans CJK SC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600" spc="-1" strike="noStrike">
                          <a:latin typeface="Arial"/>
                        </a:rPr>
                        <a:t>AK right anterior limb of internal capsule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r>
                        <a:rPr b="0" lang="en-GB" sz="1600" spc="-1" strike="noStrike">
                          <a:latin typeface="Arial"/>
                        </a:rPr>
                        <a:t>0.0984±0.0014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 w="72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600" spc="-1" strike="noStrike">
                          <a:latin typeface="Arial"/>
                        </a:rPr>
                        <a:t>MD fornix 0.0712±0.0013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600" spc="-1" strike="noStrike">
                          <a:latin typeface="Arial"/>
                        </a:rPr>
                        <a:t>MD fornix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r>
                        <a:rPr b="0" lang="en-GB" sz="1600" spc="-1" strike="noStrike">
                          <a:latin typeface="Arial"/>
                        </a:rPr>
                        <a:t>0.0795±0.0018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600" spc="-1" strike="noStrike">
                          <a:latin typeface="Arial"/>
                        </a:rPr>
                        <a:t>Extratrans fornix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r>
                        <a:rPr b="0" lang="en-GB" sz="1600" spc="-1" strike="noStrike">
                          <a:latin typeface="Arial"/>
                        </a:rPr>
                        <a:t>0.0498±0.0013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600" spc="-1" strike="noStrike">
                          <a:latin typeface="Arial"/>
                        </a:rPr>
                        <a:t>AWF fornix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r>
                        <a:rPr b="0" lang="en-GB" sz="1600" spc="-1" strike="noStrike">
                          <a:latin typeface="Arial"/>
                        </a:rPr>
                        <a:t>0.1699±0.0023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600" spc="-1" strike="noStrike">
                          <a:latin typeface="Arial"/>
                        </a:rPr>
                        <a:t>Micro FA fornix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r>
                        <a:rPr b="0" lang="en-GB" sz="1600" spc="-1" strike="noStrike">
                          <a:latin typeface="Arial"/>
                        </a:rPr>
                        <a:t>0.0914±0.0011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</a:tr>
              <a:tr h="10717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600" spc="-1" strike="noStrike">
                          <a:latin typeface="Arial"/>
                        </a:rPr>
                        <a:t>Vextra forceps minor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r>
                        <a:rPr b="0" lang="en-GB" sz="1600" spc="-1" strike="noStrike">
                          <a:latin typeface="Arial"/>
                        </a:rPr>
                        <a:t>0.0278±0.0007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600" spc="-1" strike="noStrike">
                          <a:latin typeface="Arial"/>
                        </a:rPr>
                        <a:t>RK fornix 0.0884±0.0016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600" spc="-1" strike="noStrike">
                          <a:latin typeface="Arial"/>
                        </a:rPr>
                        <a:t>FA forceps minor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r>
                        <a:rPr b="0" lang="en-GB" sz="1600" spc="-1" strike="noStrike">
                          <a:latin typeface="Arial"/>
                        </a:rPr>
                        <a:t>0.0533±0.0011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600" spc="-1" strike="noStrike">
                          <a:latin typeface="Arial"/>
                        </a:rPr>
                        <a:t>FA right superior longitudinal fasciculus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r>
                        <a:rPr b="0" lang="en-GB" sz="1600" spc="-1" strike="noStrike">
                          <a:latin typeface="Arial"/>
                        </a:rPr>
                        <a:t>0.0267±0.0007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600" spc="-1" strike="noStrike">
                          <a:latin typeface="Arial"/>
                        </a:rPr>
                        <a:t>Intra forceps minor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r>
                        <a:rPr b="0" lang="en-GB" sz="1600" spc="-1" strike="noStrike">
                          <a:latin typeface="Arial"/>
                        </a:rPr>
                        <a:t>0.0444±0.0009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radEAD fornix to right striaterminalis</a:t>
                      </a:r>
                      <a:endParaRPr b="0" lang="en-GB" sz="1600" spc="-1" strike="noStrike">
                        <a:latin typeface="Arial"/>
                        <a:ea typeface="Noto Sans CJK SC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0.0283±0.0007</a:t>
                      </a:r>
                      <a:endParaRPr b="0" lang="en-GB" sz="1600" spc="-1" strike="noStrike">
                        <a:latin typeface="Arial"/>
                        <a:ea typeface="Noto Sans CJK SC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600" spc="-1" strike="noStrike">
                          <a:latin typeface="Arial"/>
                        </a:rPr>
                        <a:t>AK anterior limb of internal capsule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r>
                        <a:rPr b="0" lang="en-GB" sz="1600" spc="-1" strike="noStrike">
                          <a:latin typeface="Arial"/>
                        </a:rPr>
                        <a:t>0.0055±0.0011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0717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600" spc="-1" strike="noStrike">
                          <a:latin typeface="Arial"/>
                        </a:rPr>
                        <a:t>Vextra body of the corpus callosum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r>
                        <a:rPr b="0" lang="en-GB" sz="1600" spc="-1" strike="noStrike">
                          <a:latin typeface="Arial"/>
                        </a:rPr>
                        <a:t>0.0261±0.0007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600" spc="-1" strike="noStrike">
                          <a:latin typeface="Arial"/>
                        </a:rPr>
                        <a:t>MK left external capsule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r>
                        <a:rPr b="0" lang="en-GB" sz="1600" spc="-1" strike="noStrike">
                          <a:latin typeface="Arial"/>
                        </a:rPr>
                        <a:t>0.0259±0.0006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600" spc="-1" strike="noStrike">
                          <a:latin typeface="Arial"/>
                        </a:rPr>
                        <a:t>RD fornix to right Striaterminalis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r>
                        <a:rPr b="0" lang="en-GB" sz="1600" spc="-1" strike="noStrike">
                          <a:latin typeface="Arial"/>
                        </a:rPr>
                        <a:t>0.0462±0.0009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600" spc="-1" strike="noStrike">
                          <a:latin typeface="Arial"/>
                        </a:rPr>
                        <a:t>Longitudinal fornix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r>
                        <a:rPr b="0" lang="en-GB" sz="1600" spc="-1" strike="noStrike">
                          <a:latin typeface="Arial"/>
                        </a:rPr>
                        <a:t>0.0251±0.0006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600" spc="-1" strike="noStrike">
                          <a:latin typeface="Arial"/>
                        </a:rPr>
                        <a:t>Intra fornix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r>
                        <a:rPr b="0" lang="en-GB" sz="1600" spc="-1" strike="noStrike">
                          <a:latin typeface="Arial"/>
                        </a:rPr>
                        <a:t>0.0289±0.0009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600" spc="-1" strike="noStrike">
                          <a:latin typeface="Arial"/>
                        </a:rPr>
                        <a:t>AWF forceps minor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r>
                        <a:rPr b="0" lang="en-GB" sz="1600" spc="-1" strike="noStrike">
                          <a:latin typeface="Arial"/>
                        </a:rPr>
                        <a:t>0.0194±0.0005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600" spc="-1" strike="noStrike">
                          <a:latin typeface="Arial"/>
                        </a:rPr>
                        <a:t>FA forceps minor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r>
                        <a:rPr b="0" lang="en-GB" sz="1600" spc="-1" strike="noStrike">
                          <a:latin typeface="Arial"/>
                        </a:rPr>
                        <a:t>0.0219±0.0006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13644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600" spc="-1" strike="noStrike">
                          <a:latin typeface="Arial"/>
                        </a:rPr>
                        <a:t>Micro FA fornix to right Striaterminalis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r>
                        <a:rPr b="0" lang="en-GB" sz="1600" spc="-1" strike="noStrike">
                          <a:latin typeface="Arial"/>
                        </a:rPr>
                        <a:t>0.0203±0.0006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600" spc="-1" strike="noStrike">
                          <a:latin typeface="Arial"/>
                        </a:rPr>
                        <a:t>MK right superior longitudinal fasciculus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r>
                        <a:rPr b="0" lang="en-GB" sz="1600" spc="-1" strike="noStrike">
                          <a:latin typeface="Arial"/>
                        </a:rPr>
                        <a:t>0.0214±0.0006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600" spc="-1" strike="noStrike">
                          <a:latin typeface="Arial"/>
                        </a:rPr>
                        <a:t>FA right superior cerebellar peduncle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r>
                        <a:rPr b="0" lang="en-GB" sz="1600" spc="-1" strike="noStrike">
                          <a:latin typeface="Arial"/>
                        </a:rPr>
                        <a:t>0.0221±0.0006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600" spc="-1" strike="noStrike">
                          <a:latin typeface="Arial"/>
                        </a:rPr>
                        <a:t>Trans fornix to right striaterminalis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r>
                        <a:rPr b="0" lang="en-GB" sz="1600" spc="-1" strike="noStrike">
                          <a:latin typeface="Arial"/>
                        </a:rPr>
                        <a:t>0.0204±0.0006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600" spc="-1" strike="noStrike">
                          <a:latin typeface="Arial"/>
                        </a:rPr>
                        <a:t>Extratrans fornix to right Striaterminalis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r>
                        <a:rPr b="0" lang="en-GB" sz="1600" spc="-1" strike="noStrike">
                          <a:latin typeface="Arial"/>
                        </a:rPr>
                        <a:t>0.0201±0.0006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600" spc="-1" strike="noStrike">
                          <a:latin typeface="Arial"/>
                        </a:rPr>
                        <a:t>axEAD forceps minor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r>
                        <a:rPr b="0" lang="en-GB" sz="1600" spc="-1" strike="noStrike">
                          <a:latin typeface="Arial"/>
                        </a:rPr>
                        <a:t>0.0193±0.0007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600" spc="-1" strike="noStrike">
                          <a:latin typeface="Arial"/>
                        </a:rPr>
                        <a:t>RD right fornix stria terminalis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r>
                        <a:rPr b="0" lang="en-GB" sz="1600" spc="-1" strike="noStrike">
                          <a:latin typeface="Arial"/>
                        </a:rPr>
                        <a:t>0.0214±0.0006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</a:tr>
              <a:tr h="10735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600" spc="-1" strike="noStrike">
                          <a:latin typeface="Arial"/>
                        </a:rPr>
                        <a:t>Vintra right superior cerebellar peduncle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r>
                        <a:rPr b="0" lang="en-GB" sz="1600" spc="-1" strike="noStrike">
                          <a:latin typeface="Arial"/>
                        </a:rPr>
                        <a:t>0.0194±0.0006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600" spc="-1" strike="noStrike">
                          <a:latin typeface="Arial"/>
                        </a:rPr>
                        <a:t>RK forceps minor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r>
                        <a:rPr b="0" lang="en-GB" sz="1600" spc="-1" strike="noStrike">
                          <a:latin typeface="Arial"/>
                        </a:rPr>
                        <a:t>0.0208±0.0005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600" spc="-1" strike="noStrike">
                          <a:latin typeface="Arial"/>
                        </a:rPr>
                        <a:t>FA body of the corpus callosum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r>
                        <a:rPr b="0" lang="en-GB" sz="1600" spc="-1" strike="noStrike">
                          <a:latin typeface="Arial"/>
                        </a:rPr>
                        <a:t>0.0218±0.0006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600" spc="-1" strike="noStrike">
                          <a:latin typeface="Arial"/>
                        </a:rPr>
                        <a:t>FA fornix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r>
                        <a:rPr b="0" lang="en-GB" sz="1600" spc="-1" strike="noStrike">
                          <a:latin typeface="Arial"/>
                        </a:rPr>
                        <a:t>0.0192±0.0006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600" spc="-1" strike="noStrike">
                          <a:latin typeface="Arial"/>
                        </a:rPr>
                        <a:t>Extratrans right external capsule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r>
                        <a:rPr b="0" lang="en-GB" sz="1600" spc="-1" strike="noStrike">
                          <a:latin typeface="Arial"/>
                        </a:rPr>
                        <a:t>0.0163±0.0007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600" spc="-1" strike="noStrike">
                          <a:latin typeface="Arial"/>
                        </a:rPr>
                        <a:t>axEAD left posterior limb of internal capsule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r>
                        <a:rPr b="0" lang="en-GB" sz="1600" spc="-1" strike="noStrike">
                          <a:latin typeface="Arial"/>
                        </a:rPr>
                        <a:t>0.0173±0.0006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600" spc="-1" strike="noStrike">
                          <a:latin typeface="Arial"/>
                        </a:rPr>
                        <a:t>AK Genu corpus callosum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r>
                        <a:rPr b="0" lang="en-GB" sz="1600" spc="-1" strike="noStrike">
                          <a:latin typeface="Arial"/>
                        </a:rPr>
                        <a:t>0.0095±0.0003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4680000" y="38700000"/>
            <a:ext cx="1080000" cy="1080000"/>
          </a:xfrm>
          <a:prstGeom prst="rect">
            <a:avLst/>
          </a:prstGeom>
          <a:ln w="0"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360000" y="38700000"/>
            <a:ext cx="3984840" cy="1153440"/>
          </a:xfrm>
          <a:prstGeom prst="rect">
            <a:avLst/>
          </a:prstGeom>
          <a:ln w="0">
            <a:noFill/>
          </a:ln>
        </p:spPr>
      </p:pic>
      <p:pic>
        <p:nvPicPr>
          <p:cNvPr id="57" name="" descr=""/>
          <p:cNvPicPr/>
          <p:nvPr/>
        </p:nvPicPr>
        <p:blipFill>
          <a:blip r:embed="rId4"/>
          <a:stretch/>
        </p:blipFill>
        <p:spPr>
          <a:xfrm>
            <a:off x="451080" y="40209480"/>
            <a:ext cx="3688920" cy="93852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5"/>
          <a:stretch/>
        </p:blipFill>
        <p:spPr>
          <a:xfrm>
            <a:off x="16439760" y="17214480"/>
            <a:ext cx="14220000" cy="14220000"/>
          </a:xfrm>
          <a:prstGeom prst="rect">
            <a:avLst/>
          </a:prstGeom>
          <a:ln w="0">
            <a:noFill/>
          </a:ln>
        </p:spPr>
      </p:pic>
      <p:sp>
        <p:nvSpPr>
          <p:cNvPr id="59" name=""/>
          <p:cNvSpPr txBox="1"/>
          <p:nvPr/>
        </p:nvSpPr>
        <p:spPr>
          <a:xfrm>
            <a:off x="16338600" y="31295160"/>
            <a:ext cx="14621400" cy="55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solidFill>
                  <a:srgbClr val="000000"/>
                </a:solidFill>
                <a:latin typeface="Segoe UI"/>
                <a:ea typeface="Segoe UI Black"/>
              </a:rPr>
              <a:t>Panels A–D show age curves for each standardized (z-score) diffusion metric's mean skeleton value (y-axis) plotted as a function of age (x-axis). Diffusion metrics in panels A-B were corrected for sex and scanner site.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60" name="TextBox 3"/>
          <p:cNvSpPr/>
          <p:nvPr/>
        </p:nvSpPr>
        <p:spPr>
          <a:xfrm>
            <a:off x="16020000" y="32374800"/>
            <a:ext cx="15120000" cy="566496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32360" rIns="432360" tIns="432360" bIns="43236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Conclusion:</a:t>
            </a:r>
            <a:r>
              <a:rPr b="0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 We encourage the application of multiple dMRI approaches for detailed insights into WM, and the further investigation of fornix and forceps as potential biomarkers of </a:t>
            </a:r>
            <a:endParaRPr b="0" lang="en-GB" sz="4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brain age and ageing.</a:t>
            </a:r>
            <a:endParaRPr b="0" lang="en-GB" sz="42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6"/>
          <a:stretch/>
        </p:blipFill>
        <p:spPr>
          <a:xfrm>
            <a:off x="26508600" y="35748720"/>
            <a:ext cx="4768200" cy="4768200"/>
          </a:xfrm>
          <a:prstGeom prst="rect">
            <a:avLst/>
          </a:prstGeom>
          <a:ln w="0">
            <a:noFill/>
          </a:ln>
        </p:spPr>
      </p:pic>
      <p:sp>
        <p:nvSpPr>
          <p:cNvPr id="62" name=""/>
          <p:cNvSpPr txBox="1"/>
          <p:nvPr/>
        </p:nvSpPr>
        <p:spPr>
          <a:xfrm>
            <a:off x="26840880" y="40516920"/>
            <a:ext cx="4512240" cy="1395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Segoe UI Light"/>
              </a:rPr>
              <a:t>To the paper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652</TotalTime>
  <Application>LibreOffice/7.3.7.2$Linux_X86_64 LibreOffice_project/30$Build-2</Application>
  <AppVersion>15.0000</AppVersion>
  <Words>145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2019-04-03T04:48:47Z</dcterms:created>
  <dc:creator>Mike Morrison</dc:creator>
  <dc:description/>
  <dc:language>en-GB</dc:language>
  <cp:lastModifiedBy>Max Korbmacher</cp:lastModifiedBy>
  <dcterms:modified xsi:type="dcterms:W3CDTF">2023-05-22T16:55:43Z</dcterms:modified>
  <cp:revision>39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</Properties>
</file>