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png" ContentType="image/png"/>
  <Override PartName="/ppt/media/image3.wmf" ContentType="image/x-wmf"/>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presProps.xml" ContentType="application/vnd.openxmlformats-officedocument.presentationml.presProps+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42811700" cy="30275213"/>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140560" y="1207800"/>
            <a:ext cx="38529720" cy="505548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36" name="PlaceHolder 2"/>
          <p:cNvSpPr>
            <a:spLocks noGrp="1"/>
          </p:cNvSpPr>
          <p:nvPr>
            <p:ph/>
          </p:nvPr>
        </p:nvSpPr>
        <p:spPr>
          <a:xfrm>
            <a:off x="2140560" y="7084080"/>
            <a:ext cx="38529720" cy="8375400"/>
          </a:xfrm>
          <a:prstGeom prst="rect">
            <a:avLst/>
          </a:prstGeom>
          <a:noFill/>
          <a:ln w="0">
            <a:noFill/>
          </a:ln>
        </p:spPr>
        <p:txBody>
          <a:bodyPr lIns="0" rIns="0" tIns="0" bIns="0" anchor="t">
            <a:normAutofit/>
          </a:bodyPr>
          <a:p>
            <a:endParaRPr b="0" lang="en-GB" sz="3200" spc="-1" strike="noStrike">
              <a:latin typeface="Arial"/>
            </a:endParaRPr>
          </a:p>
        </p:txBody>
      </p:sp>
      <p:sp>
        <p:nvSpPr>
          <p:cNvPr id="37" name="PlaceHolder 3"/>
          <p:cNvSpPr>
            <a:spLocks noGrp="1"/>
          </p:cNvSpPr>
          <p:nvPr>
            <p:ph/>
          </p:nvPr>
        </p:nvSpPr>
        <p:spPr>
          <a:xfrm>
            <a:off x="2140560" y="16255440"/>
            <a:ext cx="38529720" cy="837540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2140560" y="1207800"/>
            <a:ext cx="38529720" cy="505548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39" name="PlaceHolder 2"/>
          <p:cNvSpPr>
            <a:spLocks noGrp="1"/>
          </p:cNvSpPr>
          <p:nvPr>
            <p:ph/>
          </p:nvPr>
        </p:nvSpPr>
        <p:spPr>
          <a:xfrm>
            <a:off x="2140560" y="7084080"/>
            <a:ext cx="18802440" cy="8375400"/>
          </a:xfrm>
          <a:prstGeom prst="rect">
            <a:avLst/>
          </a:prstGeom>
          <a:noFill/>
          <a:ln w="0">
            <a:noFill/>
          </a:ln>
        </p:spPr>
        <p:txBody>
          <a:bodyPr lIns="0" rIns="0" tIns="0" bIns="0" anchor="t">
            <a:normAutofit/>
          </a:bodyPr>
          <a:p>
            <a:endParaRPr b="0" lang="en-GB" sz="3200" spc="-1" strike="noStrike">
              <a:latin typeface="Arial"/>
            </a:endParaRPr>
          </a:p>
        </p:txBody>
      </p:sp>
      <p:sp>
        <p:nvSpPr>
          <p:cNvPr id="40" name="PlaceHolder 3"/>
          <p:cNvSpPr>
            <a:spLocks noGrp="1"/>
          </p:cNvSpPr>
          <p:nvPr>
            <p:ph/>
          </p:nvPr>
        </p:nvSpPr>
        <p:spPr>
          <a:xfrm>
            <a:off x="21883680" y="7084080"/>
            <a:ext cx="18802440" cy="8375400"/>
          </a:xfrm>
          <a:prstGeom prst="rect">
            <a:avLst/>
          </a:prstGeom>
          <a:noFill/>
          <a:ln w="0">
            <a:noFill/>
          </a:ln>
        </p:spPr>
        <p:txBody>
          <a:bodyPr lIns="0" rIns="0" tIns="0" bIns="0" anchor="t">
            <a:normAutofit/>
          </a:bodyPr>
          <a:p>
            <a:endParaRPr b="0" lang="en-GB" sz="3200" spc="-1" strike="noStrike">
              <a:latin typeface="Arial"/>
            </a:endParaRPr>
          </a:p>
        </p:txBody>
      </p:sp>
      <p:sp>
        <p:nvSpPr>
          <p:cNvPr id="41" name="PlaceHolder 4"/>
          <p:cNvSpPr>
            <a:spLocks noGrp="1"/>
          </p:cNvSpPr>
          <p:nvPr>
            <p:ph/>
          </p:nvPr>
        </p:nvSpPr>
        <p:spPr>
          <a:xfrm>
            <a:off x="2140560" y="16255440"/>
            <a:ext cx="18802440" cy="8375400"/>
          </a:xfrm>
          <a:prstGeom prst="rect">
            <a:avLst/>
          </a:prstGeom>
          <a:noFill/>
          <a:ln w="0">
            <a:noFill/>
          </a:ln>
        </p:spPr>
        <p:txBody>
          <a:bodyPr lIns="0" rIns="0" tIns="0" bIns="0" anchor="t">
            <a:normAutofit/>
          </a:bodyPr>
          <a:p>
            <a:endParaRPr b="0" lang="en-GB" sz="3200" spc="-1" strike="noStrike">
              <a:latin typeface="Arial"/>
            </a:endParaRPr>
          </a:p>
        </p:txBody>
      </p:sp>
      <p:sp>
        <p:nvSpPr>
          <p:cNvPr id="42" name="PlaceHolder 5"/>
          <p:cNvSpPr>
            <a:spLocks noGrp="1"/>
          </p:cNvSpPr>
          <p:nvPr>
            <p:ph/>
          </p:nvPr>
        </p:nvSpPr>
        <p:spPr>
          <a:xfrm>
            <a:off x="21883680" y="16255440"/>
            <a:ext cx="18802440" cy="837540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2140560" y="1207800"/>
            <a:ext cx="38529720" cy="505548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44" name="PlaceHolder 2"/>
          <p:cNvSpPr>
            <a:spLocks noGrp="1"/>
          </p:cNvSpPr>
          <p:nvPr>
            <p:ph/>
          </p:nvPr>
        </p:nvSpPr>
        <p:spPr>
          <a:xfrm>
            <a:off x="2140560" y="7084080"/>
            <a:ext cx="12406320" cy="8375400"/>
          </a:xfrm>
          <a:prstGeom prst="rect">
            <a:avLst/>
          </a:prstGeom>
          <a:noFill/>
          <a:ln w="0">
            <a:noFill/>
          </a:ln>
        </p:spPr>
        <p:txBody>
          <a:bodyPr lIns="0" rIns="0" tIns="0" bIns="0" anchor="t">
            <a:normAutofit/>
          </a:bodyPr>
          <a:p>
            <a:endParaRPr b="0" lang="en-GB" sz="3200" spc="-1" strike="noStrike">
              <a:latin typeface="Arial"/>
            </a:endParaRPr>
          </a:p>
        </p:txBody>
      </p:sp>
      <p:sp>
        <p:nvSpPr>
          <p:cNvPr id="45" name="PlaceHolder 3"/>
          <p:cNvSpPr>
            <a:spLocks noGrp="1"/>
          </p:cNvSpPr>
          <p:nvPr>
            <p:ph/>
          </p:nvPr>
        </p:nvSpPr>
        <p:spPr>
          <a:xfrm>
            <a:off x="15167520" y="7084080"/>
            <a:ext cx="12406320" cy="8375400"/>
          </a:xfrm>
          <a:prstGeom prst="rect">
            <a:avLst/>
          </a:prstGeom>
          <a:noFill/>
          <a:ln w="0">
            <a:noFill/>
          </a:ln>
        </p:spPr>
        <p:txBody>
          <a:bodyPr lIns="0" rIns="0" tIns="0" bIns="0" anchor="t">
            <a:normAutofit/>
          </a:bodyPr>
          <a:p>
            <a:endParaRPr b="0" lang="en-GB" sz="3200" spc="-1" strike="noStrike">
              <a:latin typeface="Arial"/>
            </a:endParaRPr>
          </a:p>
        </p:txBody>
      </p:sp>
      <p:sp>
        <p:nvSpPr>
          <p:cNvPr id="46" name="PlaceHolder 4"/>
          <p:cNvSpPr>
            <a:spLocks noGrp="1"/>
          </p:cNvSpPr>
          <p:nvPr>
            <p:ph/>
          </p:nvPr>
        </p:nvSpPr>
        <p:spPr>
          <a:xfrm>
            <a:off x="28194480" y="7084080"/>
            <a:ext cx="12406320" cy="8375400"/>
          </a:xfrm>
          <a:prstGeom prst="rect">
            <a:avLst/>
          </a:prstGeom>
          <a:noFill/>
          <a:ln w="0">
            <a:noFill/>
          </a:ln>
        </p:spPr>
        <p:txBody>
          <a:bodyPr lIns="0" rIns="0" tIns="0" bIns="0" anchor="t">
            <a:normAutofit/>
          </a:bodyPr>
          <a:p>
            <a:endParaRPr b="0" lang="en-GB" sz="3200" spc="-1" strike="noStrike">
              <a:latin typeface="Arial"/>
            </a:endParaRPr>
          </a:p>
        </p:txBody>
      </p:sp>
      <p:sp>
        <p:nvSpPr>
          <p:cNvPr id="47" name="PlaceHolder 5"/>
          <p:cNvSpPr>
            <a:spLocks noGrp="1"/>
          </p:cNvSpPr>
          <p:nvPr>
            <p:ph/>
          </p:nvPr>
        </p:nvSpPr>
        <p:spPr>
          <a:xfrm>
            <a:off x="2140560" y="16255440"/>
            <a:ext cx="12406320" cy="8375400"/>
          </a:xfrm>
          <a:prstGeom prst="rect">
            <a:avLst/>
          </a:prstGeom>
          <a:noFill/>
          <a:ln w="0">
            <a:noFill/>
          </a:ln>
        </p:spPr>
        <p:txBody>
          <a:bodyPr lIns="0" rIns="0" tIns="0" bIns="0" anchor="t">
            <a:normAutofit/>
          </a:bodyPr>
          <a:p>
            <a:endParaRPr b="0" lang="en-GB" sz="3200" spc="-1" strike="noStrike">
              <a:latin typeface="Arial"/>
            </a:endParaRPr>
          </a:p>
        </p:txBody>
      </p:sp>
      <p:sp>
        <p:nvSpPr>
          <p:cNvPr id="48" name="PlaceHolder 6"/>
          <p:cNvSpPr>
            <a:spLocks noGrp="1"/>
          </p:cNvSpPr>
          <p:nvPr>
            <p:ph/>
          </p:nvPr>
        </p:nvSpPr>
        <p:spPr>
          <a:xfrm>
            <a:off x="15167520" y="16255440"/>
            <a:ext cx="12406320" cy="8375400"/>
          </a:xfrm>
          <a:prstGeom prst="rect">
            <a:avLst/>
          </a:prstGeom>
          <a:noFill/>
          <a:ln w="0">
            <a:noFill/>
          </a:ln>
        </p:spPr>
        <p:txBody>
          <a:bodyPr lIns="0" rIns="0" tIns="0" bIns="0" anchor="t">
            <a:normAutofit/>
          </a:bodyPr>
          <a:p>
            <a:endParaRPr b="0" lang="en-GB" sz="3200" spc="-1" strike="noStrike">
              <a:latin typeface="Arial"/>
            </a:endParaRPr>
          </a:p>
        </p:txBody>
      </p:sp>
      <p:sp>
        <p:nvSpPr>
          <p:cNvPr id="49" name="PlaceHolder 7"/>
          <p:cNvSpPr>
            <a:spLocks noGrp="1"/>
          </p:cNvSpPr>
          <p:nvPr>
            <p:ph/>
          </p:nvPr>
        </p:nvSpPr>
        <p:spPr>
          <a:xfrm>
            <a:off x="28194480" y="16255440"/>
            <a:ext cx="12406320" cy="837540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2140560" y="1207800"/>
            <a:ext cx="38529720" cy="505548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5" name="PlaceHolder 2"/>
          <p:cNvSpPr>
            <a:spLocks noGrp="1"/>
          </p:cNvSpPr>
          <p:nvPr>
            <p:ph type="subTitle"/>
          </p:nvPr>
        </p:nvSpPr>
        <p:spPr>
          <a:xfrm>
            <a:off x="2140560" y="7084080"/>
            <a:ext cx="38529720" cy="1755900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140560" y="1207800"/>
            <a:ext cx="38529720" cy="505548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7" name="PlaceHolder 2"/>
          <p:cNvSpPr>
            <a:spLocks noGrp="1"/>
          </p:cNvSpPr>
          <p:nvPr>
            <p:ph/>
          </p:nvPr>
        </p:nvSpPr>
        <p:spPr>
          <a:xfrm>
            <a:off x="2140560" y="7084080"/>
            <a:ext cx="38529720" cy="1755900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140560" y="1207800"/>
            <a:ext cx="38529720" cy="505548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9" name="PlaceHolder 2"/>
          <p:cNvSpPr>
            <a:spLocks noGrp="1"/>
          </p:cNvSpPr>
          <p:nvPr>
            <p:ph/>
          </p:nvPr>
        </p:nvSpPr>
        <p:spPr>
          <a:xfrm>
            <a:off x="2140560" y="7084080"/>
            <a:ext cx="18802440" cy="17559000"/>
          </a:xfrm>
          <a:prstGeom prst="rect">
            <a:avLst/>
          </a:prstGeom>
          <a:noFill/>
          <a:ln w="0">
            <a:noFill/>
          </a:ln>
        </p:spPr>
        <p:txBody>
          <a:bodyPr lIns="0" rIns="0" tIns="0" bIns="0" anchor="t">
            <a:normAutofit/>
          </a:bodyPr>
          <a:p>
            <a:endParaRPr b="0" lang="en-GB" sz="3200" spc="-1" strike="noStrike">
              <a:latin typeface="Arial"/>
            </a:endParaRPr>
          </a:p>
        </p:txBody>
      </p:sp>
      <p:sp>
        <p:nvSpPr>
          <p:cNvPr id="20" name="PlaceHolder 3"/>
          <p:cNvSpPr>
            <a:spLocks noGrp="1"/>
          </p:cNvSpPr>
          <p:nvPr>
            <p:ph/>
          </p:nvPr>
        </p:nvSpPr>
        <p:spPr>
          <a:xfrm>
            <a:off x="21883680" y="7084080"/>
            <a:ext cx="18802440" cy="1755900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2140560" y="1207800"/>
            <a:ext cx="38529720" cy="5055480"/>
          </a:xfrm>
          <a:prstGeom prst="rect">
            <a:avLst/>
          </a:prstGeom>
          <a:noFill/>
          <a:ln w="0">
            <a:noFill/>
          </a:ln>
        </p:spPr>
        <p:txBody>
          <a:bodyPr lIns="0" rIns="0" tIns="0" bIns="0" anchor="ctr">
            <a:noAutofit/>
          </a:bodyPr>
          <a:p>
            <a:pPr algn="ctr">
              <a:buNone/>
            </a:pP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2140560" y="1207800"/>
            <a:ext cx="38529720" cy="2343564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140560" y="1207800"/>
            <a:ext cx="38529720" cy="505548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24" name="PlaceHolder 2"/>
          <p:cNvSpPr>
            <a:spLocks noGrp="1"/>
          </p:cNvSpPr>
          <p:nvPr>
            <p:ph/>
          </p:nvPr>
        </p:nvSpPr>
        <p:spPr>
          <a:xfrm>
            <a:off x="2140560" y="7084080"/>
            <a:ext cx="18802440" cy="8375400"/>
          </a:xfrm>
          <a:prstGeom prst="rect">
            <a:avLst/>
          </a:prstGeom>
          <a:noFill/>
          <a:ln w="0">
            <a:noFill/>
          </a:ln>
        </p:spPr>
        <p:txBody>
          <a:bodyPr lIns="0" rIns="0" tIns="0" bIns="0" anchor="t">
            <a:normAutofit/>
          </a:bodyPr>
          <a:p>
            <a:endParaRPr b="0" lang="en-GB" sz="3200" spc="-1" strike="noStrike">
              <a:latin typeface="Arial"/>
            </a:endParaRPr>
          </a:p>
        </p:txBody>
      </p:sp>
      <p:sp>
        <p:nvSpPr>
          <p:cNvPr id="25" name="PlaceHolder 3"/>
          <p:cNvSpPr>
            <a:spLocks noGrp="1"/>
          </p:cNvSpPr>
          <p:nvPr>
            <p:ph/>
          </p:nvPr>
        </p:nvSpPr>
        <p:spPr>
          <a:xfrm>
            <a:off x="21883680" y="7084080"/>
            <a:ext cx="18802440" cy="17559000"/>
          </a:xfrm>
          <a:prstGeom prst="rect">
            <a:avLst/>
          </a:prstGeom>
          <a:noFill/>
          <a:ln w="0">
            <a:noFill/>
          </a:ln>
        </p:spPr>
        <p:txBody>
          <a:bodyPr lIns="0" rIns="0" tIns="0" bIns="0" anchor="t">
            <a:normAutofit/>
          </a:bodyPr>
          <a:p>
            <a:endParaRPr b="0" lang="en-GB" sz="3200" spc="-1" strike="noStrike">
              <a:latin typeface="Arial"/>
            </a:endParaRPr>
          </a:p>
        </p:txBody>
      </p:sp>
      <p:sp>
        <p:nvSpPr>
          <p:cNvPr id="26" name="PlaceHolder 4"/>
          <p:cNvSpPr>
            <a:spLocks noGrp="1"/>
          </p:cNvSpPr>
          <p:nvPr>
            <p:ph/>
          </p:nvPr>
        </p:nvSpPr>
        <p:spPr>
          <a:xfrm>
            <a:off x="2140560" y="16255440"/>
            <a:ext cx="18802440" cy="837540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140560" y="1207800"/>
            <a:ext cx="38529720" cy="505548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28" name="PlaceHolder 2"/>
          <p:cNvSpPr>
            <a:spLocks noGrp="1"/>
          </p:cNvSpPr>
          <p:nvPr>
            <p:ph/>
          </p:nvPr>
        </p:nvSpPr>
        <p:spPr>
          <a:xfrm>
            <a:off x="2140560" y="7084080"/>
            <a:ext cx="18802440" cy="17559000"/>
          </a:xfrm>
          <a:prstGeom prst="rect">
            <a:avLst/>
          </a:prstGeom>
          <a:noFill/>
          <a:ln w="0">
            <a:noFill/>
          </a:ln>
        </p:spPr>
        <p:txBody>
          <a:bodyPr lIns="0" rIns="0" tIns="0" bIns="0" anchor="t">
            <a:normAutofit/>
          </a:bodyPr>
          <a:p>
            <a:endParaRPr b="0" lang="en-GB" sz="3200" spc="-1" strike="noStrike">
              <a:latin typeface="Arial"/>
            </a:endParaRPr>
          </a:p>
        </p:txBody>
      </p:sp>
      <p:sp>
        <p:nvSpPr>
          <p:cNvPr id="29" name="PlaceHolder 3"/>
          <p:cNvSpPr>
            <a:spLocks noGrp="1"/>
          </p:cNvSpPr>
          <p:nvPr>
            <p:ph/>
          </p:nvPr>
        </p:nvSpPr>
        <p:spPr>
          <a:xfrm>
            <a:off x="21883680" y="7084080"/>
            <a:ext cx="18802440" cy="8375400"/>
          </a:xfrm>
          <a:prstGeom prst="rect">
            <a:avLst/>
          </a:prstGeom>
          <a:noFill/>
          <a:ln w="0">
            <a:noFill/>
          </a:ln>
        </p:spPr>
        <p:txBody>
          <a:bodyPr lIns="0" rIns="0" tIns="0" bIns="0" anchor="t">
            <a:normAutofit/>
          </a:bodyPr>
          <a:p>
            <a:endParaRPr b="0" lang="en-GB" sz="3200" spc="-1" strike="noStrike">
              <a:latin typeface="Arial"/>
            </a:endParaRPr>
          </a:p>
        </p:txBody>
      </p:sp>
      <p:sp>
        <p:nvSpPr>
          <p:cNvPr id="30" name="PlaceHolder 4"/>
          <p:cNvSpPr>
            <a:spLocks noGrp="1"/>
          </p:cNvSpPr>
          <p:nvPr>
            <p:ph/>
          </p:nvPr>
        </p:nvSpPr>
        <p:spPr>
          <a:xfrm>
            <a:off x="21883680" y="16255440"/>
            <a:ext cx="18802440" cy="837540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140560" y="1207800"/>
            <a:ext cx="38529720" cy="505548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32" name="PlaceHolder 2"/>
          <p:cNvSpPr>
            <a:spLocks noGrp="1"/>
          </p:cNvSpPr>
          <p:nvPr>
            <p:ph/>
          </p:nvPr>
        </p:nvSpPr>
        <p:spPr>
          <a:xfrm>
            <a:off x="2140560" y="7084080"/>
            <a:ext cx="18802440" cy="8375400"/>
          </a:xfrm>
          <a:prstGeom prst="rect">
            <a:avLst/>
          </a:prstGeom>
          <a:noFill/>
          <a:ln w="0">
            <a:noFill/>
          </a:ln>
        </p:spPr>
        <p:txBody>
          <a:bodyPr lIns="0" rIns="0" tIns="0" bIns="0" anchor="t">
            <a:normAutofit/>
          </a:bodyPr>
          <a:p>
            <a:endParaRPr b="0" lang="en-GB" sz="3200" spc="-1" strike="noStrike">
              <a:latin typeface="Arial"/>
            </a:endParaRPr>
          </a:p>
        </p:txBody>
      </p:sp>
      <p:sp>
        <p:nvSpPr>
          <p:cNvPr id="33" name="PlaceHolder 3"/>
          <p:cNvSpPr>
            <a:spLocks noGrp="1"/>
          </p:cNvSpPr>
          <p:nvPr>
            <p:ph/>
          </p:nvPr>
        </p:nvSpPr>
        <p:spPr>
          <a:xfrm>
            <a:off x="21883680" y="7084080"/>
            <a:ext cx="18802440" cy="8375400"/>
          </a:xfrm>
          <a:prstGeom prst="rect">
            <a:avLst/>
          </a:prstGeom>
          <a:noFill/>
          <a:ln w="0">
            <a:noFill/>
          </a:ln>
        </p:spPr>
        <p:txBody>
          <a:bodyPr lIns="0" rIns="0" tIns="0" bIns="0" anchor="t">
            <a:normAutofit/>
          </a:bodyPr>
          <a:p>
            <a:endParaRPr b="0" lang="en-GB" sz="3200" spc="-1" strike="noStrike">
              <a:latin typeface="Arial"/>
            </a:endParaRPr>
          </a:p>
        </p:txBody>
      </p:sp>
      <p:sp>
        <p:nvSpPr>
          <p:cNvPr id="34" name="PlaceHolder 4"/>
          <p:cNvSpPr>
            <a:spLocks noGrp="1"/>
          </p:cNvSpPr>
          <p:nvPr>
            <p:ph/>
          </p:nvPr>
        </p:nvSpPr>
        <p:spPr>
          <a:xfrm>
            <a:off x="2140560" y="16255440"/>
            <a:ext cx="38529720" cy="837540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wmf"/><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slideLayout" Target="../slideLayouts/slideLayout1.xml"/><Relationship Id="rId10" Type="http://schemas.openxmlformats.org/officeDocument/2006/relationships/slideLayout" Target="../slideLayouts/slideLayout2.xml"/><Relationship Id="rId11" Type="http://schemas.openxmlformats.org/officeDocument/2006/relationships/slideLayout" Target="../slideLayouts/slideLayout3.xml"/><Relationship Id="rId12" Type="http://schemas.openxmlformats.org/officeDocument/2006/relationships/slideLayout" Target="../slideLayouts/slideLayout4.xml"/><Relationship Id="rId13" Type="http://schemas.openxmlformats.org/officeDocument/2006/relationships/slideLayout" Target="../slideLayouts/slideLayout5.xml"/><Relationship Id="rId14" Type="http://schemas.openxmlformats.org/officeDocument/2006/relationships/slideLayout" Target="../slideLayouts/slideLayout6.xml"/><Relationship Id="rId15" Type="http://schemas.openxmlformats.org/officeDocument/2006/relationships/slideLayout" Target="../slideLayouts/slideLayout7.xml"/><Relationship Id="rId16" Type="http://schemas.openxmlformats.org/officeDocument/2006/relationships/slideLayout" Target="../slideLayouts/slideLayout8.xml"/><Relationship Id="rId17" Type="http://schemas.openxmlformats.org/officeDocument/2006/relationships/slideLayout" Target="../slideLayouts/slideLayout9.xml"/><Relationship Id="rId18" Type="http://schemas.openxmlformats.org/officeDocument/2006/relationships/slideLayout" Target="../slideLayouts/slideLayout10.xml"/><Relationship Id="rId19" Type="http://schemas.openxmlformats.org/officeDocument/2006/relationships/slideLayout" Target="../slideLayouts/slideLayout11.xml"/><Relationship Id="rId20"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34185240" y="524160"/>
            <a:ext cx="7490520" cy="3703320"/>
          </a:xfrm>
          <a:prstGeom prst="rect">
            <a:avLst/>
          </a:prstGeom>
          <a:ln w="0">
            <a:noFill/>
          </a:ln>
        </p:spPr>
      </p:pic>
      <p:sp>
        <p:nvSpPr>
          <p:cNvPr id="1" name="Rounded Rectangle 7"/>
          <p:cNvSpPr/>
          <p:nvPr/>
        </p:nvSpPr>
        <p:spPr>
          <a:xfrm>
            <a:off x="1091160" y="2498760"/>
            <a:ext cx="40584960" cy="3066840"/>
          </a:xfrm>
          <a:prstGeom prst="roundRect">
            <a:avLst>
              <a:gd name="adj" fmla="val 10262"/>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pic>
        <p:nvPicPr>
          <p:cNvPr id="2" name="Bilde 12" descr=""/>
          <p:cNvPicPr/>
          <p:nvPr/>
        </p:nvPicPr>
        <p:blipFill>
          <a:blip r:embed="rId3"/>
          <a:stretch/>
        </p:blipFill>
        <p:spPr>
          <a:xfrm>
            <a:off x="1140120" y="524160"/>
            <a:ext cx="5430240" cy="1372680"/>
          </a:xfrm>
          <a:prstGeom prst="rect">
            <a:avLst/>
          </a:prstGeom>
          <a:ln w="0">
            <a:noFill/>
          </a:ln>
        </p:spPr>
      </p:pic>
      <p:sp>
        <p:nvSpPr>
          <p:cNvPr id="3" name="Rounded Rectangle 13"/>
          <p:cNvSpPr/>
          <p:nvPr/>
        </p:nvSpPr>
        <p:spPr>
          <a:xfrm>
            <a:off x="1140120" y="28270080"/>
            <a:ext cx="40537080" cy="757080"/>
          </a:xfrm>
          <a:prstGeom prst="roundRect">
            <a:avLst>
              <a:gd name="adj" fmla="val 10262"/>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 name="TextBox 20"/>
          <p:cNvSpPr/>
          <p:nvPr/>
        </p:nvSpPr>
        <p:spPr>
          <a:xfrm>
            <a:off x="28678320" y="28389960"/>
            <a:ext cx="12611520" cy="425880"/>
          </a:xfrm>
          <a:prstGeom prst="rect">
            <a:avLst/>
          </a:prstGeom>
          <a:noFill/>
          <a:ln w="0">
            <a:noFill/>
          </a:ln>
        </p:spPr>
        <p:style>
          <a:lnRef idx="0"/>
          <a:fillRef idx="0"/>
          <a:effectRef idx="0"/>
          <a:fontRef idx="minor"/>
        </p:style>
        <p:txBody>
          <a:bodyPr lIns="0" rIns="0" tIns="0" bIns="0" anchor="ctr">
            <a:spAutoFit/>
          </a:bodyPr>
          <a:p>
            <a:pPr algn="r">
              <a:lnSpc>
                <a:spcPct val="100000"/>
              </a:lnSpc>
              <a:buNone/>
              <a:tabLst>
                <a:tab algn="l" pos="0"/>
              </a:tabLst>
            </a:pPr>
            <a:r>
              <a:rPr b="1" lang="en-GB" sz="2800" spc="-1" strike="noStrike">
                <a:solidFill>
                  <a:srgbClr val="ffffff"/>
                </a:solidFill>
                <a:latin typeface="Arial"/>
                <a:ea typeface="DejaVu Sans"/>
              </a:rPr>
              <a:t>| www.med.uio.no/norment</a:t>
            </a:r>
            <a:endParaRPr b="0" lang="en-GB" sz="2800" spc="-1" strike="noStrike">
              <a:latin typeface="Arial"/>
            </a:endParaRPr>
          </a:p>
        </p:txBody>
      </p:sp>
      <p:sp>
        <p:nvSpPr>
          <p:cNvPr id="5" name="TextBox 21"/>
          <p:cNvSpPr/>
          <p:nvPr/>
        </p:nvSpPr>
        <p:spPr>
          <a:xfrm>
            <a:off x="1381320" y="28358640"/>
            <a:ext cx="5711040" cy="516960"/>
          </a:xfrm>
          <a:prstGeom prst="rect">
            <a:avLst/>
          </a:prstGeom>
          <a:noFill/>
          <a:ln w="0">
            <a:noFill/>
          </a:ln>
        </p:spPr>
        <p:style>
          <a:lnRef idx="0"/>
          <a:fillRef idx="0"/>
          <a:effectRef idx="0"/>
          <a:fontRef idx="minor"/>
        </p:style>
        <p:txBody>
          <a:bodyPr lIns="0" rIns="0" tIns="0" bIns="0" anchor="ctr">
            <a:spAutoFit/>
          </a:bodyPr>
          <a:p>
            <a:pPr>
              <a:lnSpc>
                <a:spcPct val="100000"/>
              </a:lnSpc>
              <a:buNone/>
              <a:tabLst>
                <a:tab algn="l" pos="0"/>
              </a:tabLst>
            </a:pPr>
            <a:r>
              <a:rPr b="0" lang="en-GB" sz="3400" spc="-1" strike="noStrike">
                <a:solidFill>
                  <a:srgbClr val="ffffff"/>
                </a:solidFill>
                <a:latin typeface="Arial"/>
                <a:ea typeface="DejaVu Sans"/>
              </a:rPr>
              <a:t>E-mail corresponding author:</a:t>
            </a:r>
            <a:endParaRPr b="0" lang="en-GB" sz="3400" spc="-1" strike="noStrike">
              <a:latin typeface="Arial"/>
            </a:endParaRPr>
          </a:p>
        </p:txBody>
      </p:sp>
      <p:grpSp>
        <p:nvGrpSpPr>
          <p:cNvPr id="6" name="Group 12"/>
          <p:cNvGrpSpPr/>
          <p:nvPr/>
        </p:nvGrpSpPr>
        <p:grpSpPr>
          <a:xfrm>
            <a:off x="1045080" y="29253600"/>
            <a:ext cx="13762440" cy="783360"/>
            <a:chOff x="1045080" y="29253600"/>
            <a:chExt cx="13762440" cy="783360"/>
          </a:xfrm>
        </p:grpSpPr>
        <p:pic>
          <p:nvPicPr>
            <p:cNvPr id="7" name="Picture 14" descr=""/>
            <p:cNvPicPr/>
            <p:nvPr/>
          </p:nvPicPr>
          <p:blipFill>
            <a:blip r:embed="rId4"/>
            <a:srcRect l="51835" t="0" r="22579" b="0"/>
            <a:stretch/>
          </p:blipFill>
          <p:spPr>
            <a:xfrm>
              <a:off x="6491520" y="29270160"/>
              <a:ext cx="2983680" cy="693360"/>
            </a:xfrm>
            <a:prstGeom prst="rect">
              <a:avLst/>
            </a:prstGeom>
            <a:ln w="0">
              <a:noFill/>
            </a:ln>
          </p:spPr>
        </p:pic>
        <p:pic>
          <p:nvPicPr>
            <p:cNvPr id="8" name="Bilde 8" descr=""/>
            <p:cNvPicPr/>
            <p:nvPr/>
          </p:nvPicPr>
          <p:blipFill>
            <a:blip r:embed="rId5"/>
            <a:stretch/>
          </p:blipFill>
          <p:spPr>
            <a:xfrm>
              <a:off x="13768200" y="29253600"/>
              <a:ext cx="1039320" cy="783360"/>
            </a:xfrm>
            <a:prstGeom prst="rect">
              <a:avLst/>
            </a:prstGeom>
            <a:ln w="0">
              <a:noFill/>
            </a:ln>
          </p:spPr>
        </p:pic>
        <p:pic>
          <p:nvPicPr>
            <p:cNvPr id="9" name="Bilde 10" descr=""/>
            <p:cNvPicPr/>
            <p:nvPr/>
          </p:nvPicPr>
          <p:blipFill>
            <a:blip r:embed="rId6"/>
            <a:stretch/>
          </p:blipFill>
          <p:spPr>
            <a:xfrm>
              <a:off x="3767760" y="29374560"/>
              <a:ext cx="2337480" cy="502560"/>
            </a:xfrm>
            <a:prstGeom prst="rect">
              <a:avLst/>
            </a:prstGeom>
            <a:ln w="0">
              <a:noFill/>
            </a:ln>
          </p:spPr>
        </p:pic>
        <p:pic>
          <p:nvPicPr>
            <p:cNvPr id="10" name="Bilde 11" descr=""/>
            <p:cNvPicPr/>
            <p:nvPr/>
          </p:nvPicPr>
          <p:blipFill>
            <a:blip r:embed="rId7"/>
            <a:stretch/>
          </p:blipFill>
          <p:spPr>
            <a:xfrm>
              <a:off x="1045080" y="29283480"/>
              <a:ext cx="2307600" cy="723960"/>
            </a:xfrm>
            <a:prstGeom prst="rect">
              <a:avLst/>
            </a:prstGeom>
            <a:ln w="0">
              <a:noFill/>
            </a:ln>
          </p:spPr>
        </p:pic>
        <p:pic>
          <p:nvPicPr>
            <p:cNvPr id="11" name="Bilde 16" descr=""/>
            <p:cNvPicPr/>
            <p:nvPr/>
          </p:nvPicPr>
          <p:blipFill>
            <a:blip r:embed="rId8"/>
            <a:stretch/>
          </p:blipFill>
          <p:spPr>
            <a:xfrm>
              <a:off x="9861480" y="29364480"/>
              <a:ext cx="3520800" cy="603720"/>
            </a:xfrm>
            <a:prstGeom prst="rect">
              <a:avLst/>
            </a:prstGeom>
            <a:ln w="0">
              <a:noFill/>
            </a:ln>
          </p:spPr>
        </p:pic>
      </p:grpSp>
      <p:sp>
        <p:nvSpPr>
          <p:cNvPr id="12" name="PlaceHolder 1"/>
          <p:cNvSpPr>
            <a:spLocks noGrp="1"/>
          </p:cNvSpPr>
          <p:nvPr>
            <p:ph type="title"/>
          </p:nvPr>
        </p:nvSpPr>
        <p:spPr>
          <a:xfrm>
            <a:off x="2140560" y="1207800"/>
            <a:ext cx="38529720" cy="5055480"/>
          </a:xfrm>
          <a:prstGeom prst="rect">
            <a:avLst/>
          </a:prstGeom>
          <a:noFill/>
          <a:ln w="0">
            <a:noFill/>
          </a:ln>
        </p:spPr>
        <p:txBody>
          <a:bodyPr lIns="0" rIns="0" tIns="0" bIns="0" anchor="ctr">
            <a:noAutofit/>
          </a:bodyPr>
          <a:p>
            <a:pPr algn="ctr">
              <a:buNone/>
            </a:pPr>
            <a:r>
              <a:rPr b="0" lang="en-GB" sz="4400" spc="-1" strike="noStrike">
                <a:latin typeface="Arial"/>
              </a:rPr>
              <a:t>Click to edit the title text format</a:t>
            </a:r>
            <a:endParaRPr b="0" lang="en-GB" sz="4400" spc="-1" strike="noStrike">
              <a:latin typeface="Arial"/>
            </a:endParaRPr>
          </a:p>
        </p:txBody>
      </p:sp>
      <p:sp>
        <p:nvSpPr>
          <p:cNvPr id="13" name="PlaceHolder 2"/>
          <p:cNvSpPr>
            <a:spLocks noGrp="1"/>
          </p:cNvSpPr>
          <p:nvPr>
            <p:ph type="body"/>
          </p:nvPr>
        </p:nvSpPr>
        <p:spPr>
          <a:xfrm>
            <a:off x="2140560" y="7084080"/>
            <a:ext cx="38529720" cy="175590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 id="2147483660" r:id="rId20"/>
  </p:sldLayoutIdLst>
</p:sldMaster>
</file>

<file path=ppt/slides/_rels/slide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0" Type="http://schemas.openxmlformats.org/officeDocument/2006/relationships/image" Target="../media/image17.png"/><Relationship Id="rId1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0" name="" descr=""/>
          <p:cNvPicPr/>
          <p:nvPr/>
        </p:nvPicPr>
        <p:blipFill>
          <a:blip r:embed="rId1"/>
          <a:stretch/>
        </p:blipFill>
        <p:spPr>
          <a:xfrm>
            <a:off x="29401200" y="13551840"/>
            <a:ext cx="10053360" cy="9540000"/>
          </a:xfrm>
          <a:prstGeom prst="rect">
            <a:avLst/>
          </a:prstGeom>
          <a:ln w="0">
            <a:noFill/>
          </a:ln>
        </p:spPr>
      </p:pic>
      <p:sp>
        <p:nvSpPr>
          <p:cNvPr id="51" name="Tittel 1"/>
          <p:cNvSpPr/>
          <p:nvPr/>
        </p:nvSpPr>
        <p:spPr>
          <a:xfrm>
            <a:off x="2087640" y="2736000"/>
            <a:ext cx="38359080" cy="24184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nb-NO" sz="7200" spc="-1" strike="noStrike">
                <a:solidFill>
                  <a:srgbClr val="ffffff"/>
                </a:solidFill>
                <a:latin typeface="Arial"/>
                <a:ea typeface="Noto Sans CJK SC"/>
              </a:rPr>
              <a:t>Brain-wide associations between white matter and age: fornix microstructure drives brain age</a:t>
            </a:r>
            <a:endParaRPr b="0" lang="en-GB" sz="7200" spc="-1" strike="noStrike">
              <a:latin typeface="Arial"/>
            </a:endParaRPr>
          </a:p>
        </p:txBody>
      </p:sp>
      <p:sp>
        <p:nvSpPr>
          <p:cNvPr id="52" name="Plassholder for innhold 2"/>
          <p:cNvSpPr/>
          <p:nvPr/>
        </p:nvSpPr>
        <p:spPr>
          <a:xfrm>
            <a:off x="1091160" y="7210440"/>
            <a:ext cx="12957480" cy="2517840"/>
          </a:xfrm>
          <a:prstGeom prst="rect">
            <a:avLst/>
          </a:prstGeom>
          <a:noFill/>
          <a:ln w="0">
            <a:noFill/>
          </a:ln>
        </p:spPr>
        <p:style>
          <a:lnRef idx="0"/>
          <a:fillRef idx="0"/>
          <a:effectRef idx="0"/>
          <a:fontRef idx="minor"/>
        </p:style>
        <p:txBody>
          <a:bodyPr numCol="1" spcCol="0" lIns="0" rIns="417600" tIns="0" bIns="0" anchor="t">
            <a:noAutofit/>
          </a:bodyPr>
          <a:p>
            <a:pPr marL="432000" indent="-324000">
              <a:lnSpc>
                <a:spcPts val="3960"/>
              </a:lnSpc>
              <a:spcBef>
                <a:spcPts val="1417"/>
              </a:spcBef>
              <a:buClr>
                <a:srgbClr val="000000"/>
              </a:buClr>
              <a:buSzPct val="45000"/>
              <a:buFont typeface="Wingdings" charset="2"/>
              <a:buChar char=""/>
            </a:pPr>
            <a:r>
              <a:rPr b="0" lang="nb-NO" sz="2400" spc="-1" strike="noStrike">
                <a:solidFill>
                  <a:srgbClr val="384044"/>
                </a:solidFill>
                <a:latin typeface="Arial"/>
                <a:ea typeface="DejaVu Sans"/>
              </a:rPr>
              <a:t>An extensive comparison between diffusion approaches based on brain age predictions and the identification of the driving white matter (WM) regions in human ageing is still lacking.</a:t>
            </a:r>
            <a:endParaRPr b="0" lang="en-GB" sz="2400" spc="-1" strike="noStrike">
              <a:latin typeface="Arial"/>
            </a:endParaRPr>
          </a:p>
          <a:p>
            <a:pPr marL="432000" indent="-324000">
              <a:lnSpc>
                <a:spcPts val="3960"/>
              </a:lnSpc>
              <a:spcBef>
                <a:spcPts val="1417"/>
              </a:spcBef>
              <a:buClr>
                <a:srgbClr val="000000"/>
              </a:buClr>
              <a:buSzPct val="45000"/>
              <a:buFont typeface="Wingdings" charset="2"/>
              <a:buChar char=""/>
            </a:pPr>
            <a:r>
              <a:rPr b="0" lang="nb-NO" sz="2400" spc="-1" strike="noStrike">
                <a:solidFill>
                  <a:srgbClr val="384044"/>
                </a:solidFill>
                <a:latin typeface="Arial"/>
                <a:ea typeface="Noto Sans CJK SC"/>
              </a:rPr>
              <a:t>This study was performed to close this knowledge gap by mapping WM features across the lifespan and identifying regions driving global estimates of brain age.</a:t>
            </a:r>
            <a:endParaRPr b="0" lang="en-GB" sz="2400" spc="-1" strike="noStrike">
              <a:latin typeface="Arial"/>
            </a:endParaRPr>
          </a:p>
        </p:txBody>
      </p:sp>
      <p:sp>
        <p:nvSpPr>
          <p:cNvPr id="53" name="Plassholder for innhold 4"/>
          <p:cNvSpPr/>
          <p:nvPr/>
        </p:nvSpPr>
        <p:spPr>
          <a:xfrm>
            <a:off x="14940360" y="7216200"/>
            <a:ext cx="7057440" cy="6035760"/>
          </a:xfrm>
          <a:prstGeom prst="rect">
            <a:avLst/>
          </a:prstGeom>
          <a:noFill/>
          <a:ln w="0">
            <a:noFill/>
          </a:ln>
        </p:spPr>
        <p:style>
          <a:lnRef idx="0"/>
          <a:fillRef idx="0"/>
          <a:effectRef idx="0"/>
          <a:fontRef idx="minor"/>
        </p:style>
        <p:txBody>
          <a:bodyPr numCol="1" spcCol="0" lIns="0" rIns="417600" tIns="0" bIns="0" anchor="t">
            <a:noAutofit/>
          </a:bodyPr>
          <a:p>
            <a:pPr marL="432000" indent="-324000">
              <a:lnSpc>
                <a:spcPts val="3960"/>
              </a:lnSpc>
              <a:spcBef>
                <a:spcPts val="1417"/>
              </a:spcBef>
              <a:buClr>
                <a:srgbClr val="000000"/>
              </a:buClr>
              <a:buSzPct val="45000"/>
              <a:buFont typeface="Wingdings" charset="2"/>
              <a:buChar char=""/>
            </a:pPr>
            <a:r>
              <a:rPr b="0" lang="nb-NO" sz="2400" spc="-1" strike="noStrike">
                <a:solidFill>
                  <a:srgbClr val="384044"/>
                </a:solidFill>
                <a:latin typeface="Arial"/>
                <a:ea typeface="Noto Sans CJK SC"/>
              </a:rPr>
              <a:t>Differences in correlations between predicted and chronological age across diffusion approaches were small for corrected (</a:t>
            </a:r>
            <a:r>
              <a:rPr b="0" i="1" lang="nb-NO" sz="2400" spc="-1" strike="noStrike">
                <a:solidFill>
                  <a:srgbClr val="384044"/>
                </a:solidFill>
                <a:latin typeface="Arial"/>
                <a:ea typeface="Noto Sans CJK SC"/>
              </a:rPr>
              <a:t>r</a:t>
            </a:r>
            <a:r>
              <a:rPr b="0" lang="nb-NO" sz="2400" spc="-1" strike="noStrike">
                <a:solidFill>
                  <a:srgbClr val="384044"/>
                </a:solidFill>
                <a:latin typeface="Arial"/>
                <a:ea typeface="Noto Sans CJK SC"/>
              </a:rPr>
              <a:t> ≤ 0.02) and uncorrected age predictions (</a:t>
            </a:r>
            <a:r>
              <a:rPr b="0" i="1" lang="nb-NO" sz="2400" spc="-1" strike="noStrike">
                <a:solidFill>
                  <a:srgbClr val="384044"/>
                </a:solidFill>
                <a:latin typeface="Arial"/>
                <a:ea typeface="Noto Sans CJK SC"/>
              </a:rPr>
              <a:t>r</a:t>
            </a:r>
            <a:r>
              <a:rPr b="0" lang="nb-NO" sz="2400" spc="-1" strike="noStrike">
                <a:solidFill>
                  <a:srgbClr val="384044"/>
                </a:solidFill>
                <a:latin typeface="Arial"/>
                <a:ea typeface="Noto Sans CJK SC"/>
              </a:rPr>
              <a:t> &lt; 0.05).</a:t>
            </a:r>
            <a:endParaRPr b="0" lang="en-GB" sz="2400" spc="-1" strike="noStrike">
              <a:latin typeface="Arial"/>
            </a:endParaRPr>
          </a:p>
        </p:txBody>
      </p:sp>
      <p:sp>
        <p:nvSpPr>
          <p:cNvPr id="54" name="Plassholder for tekst 5"/>
          <p:cNvSpPr/>
          <p:nvPr/>
        </p:nvSpPr>
        <p:spPr>
          <a:xfrm>
            <a:off x="14791320" y="6255720"/>
            <a:ext cx="12957480" cy="592560"/>
          </a:xfrm>
          <a:prstGeom prst="rect">
            <a:avLst/>
          </a:prstGeom>
          <a:noFill/>
          <a:ln w="0">
            <a:noFill/>
          </a:ln>
        </p:spPr>
        <p:style>
          <a:lnRef idx="0"/>
          <a:fillRef idx="0"/>
          <a:effectRef idx="0"/>
          <a:fontRef idx="minor"/>
        </p:style>
        <p:txBody>
          <a:bodyPr lIns="0" rIns="417600" tIns="0" bIns="0" anchor="t">
            <a:noAutofit/>
          </a:bodyPr>
          <a:p>
            <a:pPr>
              <a:lnSpc>
                <a:spcPts val="6364"/>
              </a:lnSpc>
              <a:spcBef>
                <a:spcPts val="6457"/>
              </a:spcBef>
              <a:buNone/>
              <a:tabLst>
                <a:tab algn="l" pos="0"/>
              </a:tabLst>
            </a:pPr>
            <a:r>
              <a:rPr b="1" lang="nb-NO" sz="4240" spc="-1" strike="noStrike">
                <a:solidFill>
                  <a:srgbClr val="5c2483"/>
                </a:solidFill>
                <a:latin typeface="Arial"/>
                <a:ea typeface="DejaVu Sans"/>
              </a:rPr>
              <a:t>Results</a:t>
            </a:r>
            <a:endParaRPr b="0" lang="en-GB" sz="4240" spc="-1" strike="noStrike">
              <a:latin typeface="Arial"/>
            </a:endParaRPr>
          </a:p>
        </p:txBody>
      </p:sp>
      <p:sp>
        <p:nvSpPr>
          <p:cNvPr id="55" name="Plassholder for tekst 8"/>
          <p:cNvSpPr/>
          <p:nvPr/>
        </p:nvSpPr>
        <p:spPr>
          <a:xfrm>
            <a:off x="7250040" y="28461960"/>
            <a:ext cx="28654200" cy="279720"/>
          </a:xfrm>
          <a:prstGeom prst="rect">
            <a:avLst/>
          </a:prstGeom>
          <a:noFill/>
          <a:ln w="0">
            <a:noFill/>
          </a:ln>
        </p:spPr>
        <p:style>
          <a:lnRef idx="0"/>
          <a:fillRef idx="0"/>
          <a:effectRef idx="0"/>
          <a:fontRef idx="minor"/>
        </p:style>
        <p:txBody>
          <a:bodyPr lIns="0" rIns="0" tIns="0" bIns="0" anchor="ctr">
            <a:noAutofit/>
          </a:bodyPr>
          <a:p>
            <a:pPr>
              <a:lnSpc>
                <a:spcPts val="3960"/>
              </a:lnSpc>
              <a:spcBef>
                <a:spcPts val="6457"/>
              </a:spcBef>
              <a:buNone/>
              <a:tabLst>
                <a:tab algn="l" pos="0"/>
              </a:tabLst>
            </a:pPr>
            <a:r>
              <a:rPr b="0" lang="nb-NO" sz="3400" spc="-1" strike="noStrike">
                <a:solidFill>
                  <a:srgbClr val="ffffff"/>
                </a:solidFill>
                <a:latin typeface="Arial"/>
                <a:ea typeface="DejaVu Sans"/>
              </a:rPr>
              <a:t>Max.Korbmacher@hvl.no</a:t>
            </a:r>
            <a:endParaRPr b="0" lang="en-GB" sz="3400" spc="-1" strike="noStrike">
              <a:latin typeface="Arial"/>
            </a:endParaRPr>
          </a:p>
        </p:txBody>
      </p:sp>
      <p:sp>
        <p:nvSpPr>
          <p:cNvPr id="56" name="Plassholder for innhold 9"/>
          <p:cNvSpPr/>
          <p:nvPr/>
        </p:nvSpPr>
        <p:spPr>
          <a:xfrm>
            <a:off x="29282760" y="23414760"/>
            <a:ext cx="12295440" cy="2981880"/>
          </a:xfrm>
          <a:prstGeom prst="rect">
            <a:avLst/>
          </a:prstGeom>
          <a:noFill/>
          <a:ln w="0">
            <a:noFill/>
          </a:ln>
        </p:spPr>
        <p:style>
          <a:lnRef idx="0"/>
          <a:fillRef idx="0"/>
          <a:effectRef idx="0"/>
          <a:fontRef idx="minor"/>
        </p:style>
        <p:txBody>
          <a:bodyPr numCol="1" spcCol="0" lIns="0" rIns="417600" tIns="0" bIns="0" anchor="t">
            <a:noAutofit/>
          </a:bodyPr>
          <a:p>
            <a:pPr marL="432000" indent="-324000">
              <a:lnSpc>
                <a:spcPts val="3960"/>
              </a:lnSpc>
              <a:spcBef>
                <a:spcPts val="1417"/>
              </a:spcBef>
              <a:buClr>
                <a:srgbClr val="000000"/>
              </a:buClr>
              <a:buSzPct val="45000"/>
              <a:buFont typeface="Wingdings" charset="2"/>
              <a:buChar char=""/>
            </a:pPr>
            <a:r>
              <a:rPr b="0" lang="nb-NO" sz="2400" spc="-1" strike="noStrike">
                <a:solidFill>
                  <a:srgbClr val="384044"/>
                </a:solidFill>
                <a:latin typeface="Arial"/>
                <a:ea typeface="DejaVu Sans"/>
              </a:rPr>
              <a:t>Conventional and advanced diffusion models perform concordant with each other on brain age predictions, with fornix being the key region for these predictions. </a:t>
            </a:r>
            <a:endParaRPr b="0" lang="en-GB" sz="2400" spc="-1" strike="noStrike">
              <a:latin typeface="Arial"/>
            </a:endParaRPr>
          </a:p>
          <a:p>
            <a:pPr marL="432000" indent="-324000">
              <a:lnSpc>
                <a:spcPts val="3960"/>
              </a:lnSpc>
              <a:spcBef>
                <a:spcPts val="1417"/>
              </a:spcBef>
              <a:buClr>
                <a:srgbClr val="000000"/>
              </a:buClr>
              <a:buSzPct val="45000"/>
              <a:buFont typeface="Wingdings" charset="2"/>
              <a:buChar char=""/>
            </a:pPr>
            <a:r>
              <a:rPr b="0" lang="nb-NO" sz="2400" spc="-1" strike="noStrike">
                <a:solidFill>
                  <a:srgbClr val="384044"/>
                </a:solidFill>
                <a:latin typeface="Arial"/>
                <a:ea typeface="DejaVu Sans"/>
              </a:rPr>
              <a:t>Fornix features were not only strongest correlated with age, but formed also a unique, strong correlation structure across diffusion approaches indicating similarities in metrics of different diffusion approaches.</a:t>
            </a:r>
            <a:endParaRPr b="0" lang="en-GB" sz="2400" spc="-1" strike="noStrike">
              <a:latin typeface="Arial"/>
            </a:endParaRPr>
          </a:p>
          <a:p>
            <a:pPr marL="432000" indent="-324000">
              <a:lnSpc>
                <a:spcPts val="3960"/>
              </a:lnSpc>
              <a:spcBef>
                <a:spcPts val="1417"/>
              </a:spcBef>
              <a:buClr>
                <a:srgbClr val="000000"/>
              </a:buClr>
              <a:buSzPct val="45000"/>
              <a:buFont typeface="Wingdings" charset="2"/>
              <a:buChar char=""/>
            </a:pPr>
            <a:r>
              <a:rPr b="0" lang="nb-NO" sz="2400" spc="-1" strike="noStrike">
                <a:solidFill>
                  <a:srgbClr val="384044"/>
                </a:solidFill>
                <a:latin typeface="Arial"/>
                <a:ea typeface="DejaVu Sans"/>
              </a:rPr>
              <a:t>Age curves of global WM features showed similarities in slopes for features of different approaches, indicating that advanced diffusion approaches can be useful in addition to convential DTI when examining age-WM associations.</a:t>
            </a:r>
            <a:endParaRPr b="0" lang="en-GB" sz="2400" spc="-1" strike="noStrike">
              <a:latin typeface="Arial"/>
            </a:endParaRPr>
          </a:p>
        </p:txBody>
      </p:sp>
      <p:pic>
        <p:nvPicPr>
          <p:cNvPr id="57" name="" descr=""/>
          <p:cNvPicPr/>
          <p:nvPr/>
        </p:nvPicPr>
        <p:blipFill>
          <a:blip r:embed="rId2"/>
          <a:stretch/>
        </p:blipFill>
        <p:spPr>
          <a:xfrm>
            <a:off x="15142320" y="29340000"/>
            <a:ext cx="1332360" cy="598320"/>
          </a:xfrm>
          <a:prstGeom prst="rect">
            <a:avLst/>
          </a:prstGeom>
          <a:ln w="0">
            <a:noFill/>
          </a:ln>
        </p:spPr>
      </p:pic>
      <p:sp>
        <p:nvSpPr>
          <p:cNvPr id="58" name=""/>
          <p:cNvSpPr/>
          <p:nvPr/>
        </p:nvSpPr>
        <p:spPr>
          <a:xfrm>
            <a:off x="1415160" y="27820440"/>
            <a:ext cx="40231080" cy="4878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300" spc="-1" strike="noStrike">
                <a:solidFill>
                  <a:srgbClr val="000000"/>
                </a:solidFill>
                <a:latin typeface="Arial"/>
                <a:ea typeface="DejaVu Sans"/>
              </a:rPr>
              <a:t>1 Western Norway University of Applied Sciences, Bergen, Norway, 2 NORMENT Centre for Psychosis Research, Division of Mental Health and Addiction, University of Oslo and Oslo University Hospital, Oslo, Norway, 3 Department of Psychology, University of Oslo, Oslo, Norway, 4 KG Jebsen Centre for Neurodevelopmental Disorders, University of Oslo, Oslo, Norway, 5 LREN, Centre for Research in Neuroscience</a:t>
            </a:r>
            <a:endParaRPr b="0" lang="en-GB" sz="1300" spc="-1" strike="noStrike">
              <a:latin typeface="Arial"/>
            </a:endParaRPr>
          </a:p>
          <a:p>
            <a:pPr>
              <a:lnSpc>
                <a:spcPct val="100000"/>
              </a:lnSpc>
              <a:buNone/>
            </a:pPr>
            <a:r>
              <a:rPr b="0" lang="en-GB" sz="1300" spc="-1" strike="noStrike">
                <a:solidFill>
                  <a:srgbClr val="000000"/>
                </a:solidFill>
                <a:latin typeface="Arial"/>
                <a:ea typeface="DejaVu Sans"/>
              </a:rPr>
              <a:t>This research has been conducted using the U.K. Biobank under Application 27412. This work was performed on the TSD (Tjeneste for Sensitive Data) facilities, owned by the University of Oslo, operated and developed by the TSD service group at the University of Oslo, IT-Department (USIT). Computations were also performed on resources provided by UNINETT Sigma2—the National Infrastructure for High Performance Computing and Data Storage in Norway.</a:t>
            </a:r>
            <a:endParaRPr b="0" lang="en-GB" sz="1300" spc="-1" strike="noStrike">
              <a:latin typeface="Arial"/>
            </a:endParaRPr>
          </a:p>
        </p:txBody>
      </p:sp>
      <p:sp>
        <p:nvSpPr>
          <p:cNvPr id="59" name="Plassholder for tekst 3"/>
          <p:cNvSpPr/>
          <p:nvPr/>
        </p:nvSpPr>
        <p:spPr>
          <a:xfrm>
            <a:off x="1554480" y="5731560"/>
            <a:ext cx="29698920" cy="338760"/>
          </a:xfrm>
          <a:prstGeom prst="rect">
            <a:avLst/>
          </a:prstGeom>
          <a:noFill/>
          <a:ln w="0">
            <a:noFill/>
          </a:ln>
        </p:spPr>
        <p:style>
          <a:lnRef idx="0"/>
          <a:fillRef idx="0"/>
          <a:effectRef idx="0"/>
          <a:fontRef idx="minor"/>
        </p:style>
        <p:txBody>
          <a:bodyPr lIns="0" rIns="417600" tIns="0" bIns="0" anchor="t">
            <a:noAutofit/>
          </a:bodyPr>
          <a:p>
            <a:pPr>
              <a:lnSpc>
                <a:spcPts val="2801"/>
              </a:lnSpc>
              <a:spcBef>
                <a:spcPts val="1417"/>
              </a:spcBef>
              <a:buNone/>
            </a:pPr>
            <a:r>
              <a:rPr b="0" lang="nb-NO" sz="2400" spc="-1" strike="noStrike">
                <a:solidFill>
                  <a:srgbClr val="384044"/>
                </a:solidFill>
                <a:latin typeface="Arial"/>
                <a:ea typeface="Noto Sans CJK SC"/>
              </a:rPr>
              <a:t>Max Korbmacher</a:t>
            </a:r>
            <a:r>
              <a:rPr b="0" lang="nb-NO" sz="2400" spc="-1" strike="noStrike" baseline="33000">
                <a:solidFill>
                  <a:srgbClr val="384044"/>
                </a:solidFill>
                <a:latin typeface="Arial"/>
                <a:ea typeface="Noto Sans CJK SC"/>
              </a:rPr>
              <a:t>1</a:t>
            </a:r>
            <a:r>
              <a:rPr b="0" lang="nb-NO" sz="2400" spc="-1" strike="noStrike">
                <a:solidFill>
                  <a:srgbClr val="384044"/>
                </a:solidFill>
                <a:latin typeface="Arial"/>
                <a:ea typeface="Noto Sans CJK SC"/>
              </a:rPr>
              <a:t>, Ann Marie de Lange</a:t>
            </a:r>
            <a:r>
              <a:rPr b="0" lang="nb-NO" sz="2400" spc="-1" strike="noStrike" baseline="33000">
                <a:solidFill>
                  <a:srgbClr val="384044"/>
                </a:solidFill>
                <a:latin typeface="Arial"/>
                <a:ea typeface="Noto Sans CJK SC"/>
              </a:rPr>
              <a:t>2,5,6</a:t>
            </a:r>
            <a:r>
              <a:rPr b="0" lang="nb-NO" sz="2400" spc="-1" strike="noStrike">
                <a:solidFill>
                  <a:srgbClr val="384044"/>
                </a:solidFill>
                <a:latin typeface="Arial"/>
                <a:ea typeface="Noto Sans CJK SC"/>
              </a:rPr>
              <a:t>, Eli Eikefjord</a:t>
            </a:r>
            <a:r>
              <a:rPr b="0" lang="nb-NO" sz="2400" spc="-1" strike="noStrike" baseline="33000">
                <a:solidFill>
                  <a:srgbClr val="384044"/>
                </a:solidFill>
                <a:latin typeface="Arial"/>
                <a:ea typeface="Noto Sans CJK SC"/>
              </a:rPr>
              <a:t>1,9</a:t>
            </a:r>
            <a:r>
              <a:rPr b="0" lang="nb-NO" sz="2400" spc="-1" strike="noStrike">
                <a:solidFill>
                  <a:srgbClr val="384044"/>
                </a:solidFill>
                <a:latin typeface="Arial"/>
                <a:ea typeface="Noto Sans CJK SC"/>
              </a:rPr>
              <a:t>, Dennis van der Meer</a:t>
            </a:r>
            <a:r>
              <a:rPr b="0" lang="nb-NO" sz="2400" spc="-1" strike="noStrike" baseline="33000">
                <a:solidFill>
                  <a:srgbClr val="384044"/>
                </a:solidFill>
                <a:latin typeface="Arial"/>
                <a:ea typeface="Noto Sans CJK SC"/>
              </a:rPr>
              <a:t>2,10</a:t>
            </a:r>
            <a:r>
              <a:rPr b="0" lang="nb-NO" sz="2400" spc="-1" strike="noStrike">
                <a:solidFill>
                  <a:srgbClr val="384044"/>
                </a:solidFill>
                <a:latin typeface="Arial"/>
                <a:ea typeface="Noto Sans CJK SC"/>
              </a:rPr>
              <a:t>, Arvid Lundervold</a:t>
            </a:r>
            <a:r>
              <a:rPr b="0" lang="nb-NO" sz="2400" spc="-1" strike="noStrike" baseline="33000">
                <a:solidFill>
                  <a:srgbClr val="384044"/>
                </a:solidFill>
                <a:latin typeface="Arial"/>
                <a:ea typeface="Noto Sans CJK SC"/>
              </a:rPr>
              <a:t>1,7,8,9</a:t>
            </a:r>
            <a:r>
              <a:rPr b="0" lang="nb-NO" sz="2400" spc="-1" strike="noStrike">
                <a:solidFill>
                  <a:srgbClr val="384044"/>
                </a:solidFill>
                <a:latin typeface="Arial"/>
                <a:ea typeface="Noto Sans CJK SC"/>
              </a:rPr>
              <a:t>, Ole A. Andreassen</a:t>
            </a:r>
            <a:r>
              <a:rPr b="0" lang="nb-NO" sz="2400" spc="-1" strike="noStrike" baseline="33000">
                <a:solidFill>
                  <a:srgbClr val="384044"/>
                </a:solidFill>
                <a:latin typeface="Arial"/>
                <a:ea typeface="Noto Sans CJK SC"/>
              </a:rPr>
              <a:t>2</a:t>
            </a:r>
            <a:r>
              <a:rPr b="0" lang="nb-NO" sz="2400" spc="-1" strike="noStrike">
                <a:solidFill>
                  <a:srgbClr val="384044"/>
                </a:solidFill>
                <a:latin typeface="Arial"/>
                <a:ea typeface="Noto Sans CJK SC"/>
              </a:rPr>
              <a:t>, Lars T. Westlye</a:t>
            </a:r>
            <a:r>
              <a:rPr b="0" lang="nb-NO" sz="2400" spc="-1" strike="noStrike" baseline="33000">
                <a:solidFill>
                  <a:srgbClr val="384044"/>
                </a:solidFill>
                <a:latin typeface="Arial"/>
                <a:ea typeface="Noto Sans CJK SC"/>
              </a:rPr>
              <a:t>2,3,4</a:t>
            </a:r>
            <a:r>
              <a:rPr b="0" lang="nb-NO" sz="2400" spc="-1" strike="noStrike">
                <a:solidFill>
                  <a:srgbClr val="384044"/>
                </a:solidFill>
                <a:latin typeface="Arial"/>
                <a:ea typeface="Noto Sans CJK SC"/>
              </a:rPr>
              <a:t>, Ivan I. Maximov</a:t>
            </a:r>
            <a:r>
              <a:rPr b="0" lang="nb-NO" sz="2400" spc="-1" strike="noStrike" baseline="33000">
                <a:solidFill>
                  <a:srgbClr val="384044"/>
                </a:solidFill>
                <a:latin typeface="Arial"/>
                <a:ea typeface="Noto Sans CJK SC"/>
              </a:rPr>
              <a:t>1</a:t>
            </a:r>
            <a:endParaRPr b="0" lang="en-GB" sz="2400" spc="-1" strike="noStrike">
              <a:latin typeface="Arial"/>
            </a:endParaRPr>
          </a:p>
        </p:txBody>
      </p:sp>
      <p:sp>
        <p:nvSpPr>
          <p:cNvPr id="60" name="Plassholder for tekst 1"/>
          <p:cNvSpPr/>
          <p:nvPr/>
        </p:nvSpPr>
        <p:spPr>
          <a:xfrm>
            <a:off x="1080360" y="6255720"/>
            <a:ext cx="12957480" cy="592560"/>
          </a:xfrm>
          <a:prstGeom prst="rect">
            <a:avLst/>
          </a:prstGeom>
          <a:noFill/>
          <a:ln w="0">
            <a:noFill/>
          </a:ln>
        </p:spPr>
        <p:style>
          <a:lnRef idx="0"/>
          <a:fillRef idx="0"/>
          <a:effectRef idx="0"/>
          <a:fontRef idx="minor"/>
        </p:style>
        <p:txBody>
          <a:bodyPr lIns="0" rIns="417600" tIns="0" bIns="0" anchor="t">
            <a:noAutofit/>
          </a:bodyPr>
          <a:p>
            <a:pPr>
              <a:lnSpc>
                <a:spcPts val="6364"/>
              </a:lnSpc>
              <a:spcBef>
                <a:spcPts val="6457"/>
              </a:spcBef>
              <a:buNone/>
              <a:tabLst>
                <a:tab algn="l" pos="0"/>
              </a:tabLst>
            </a:pPr>
            <a:r>
              <a:rPr b="1" lang="nb-NO" sz="4240" spc="-1" strike="noStrike">
                <a:solidFill>
                  <a:srgbClr val="5c2483"/>
                </a:solidFill>
                <a:latin typeface="Arial"/>
                <a:ea typeface="DejaVu Sans"/>
              </a:rPr>
              <a:t>Purpose</a:t>
            </a:r>
            <a:endParaRPr b="0" lang="en-GB" sz="4240" spc="-1" strike="noStrike">
              <a:latin typeface="Arial"/>
            </a:endParaRPr>
          </a:p>
        </p:txBody>
      </p:sp>
      <p:sp>
        <p:nvSpPr>
          <p:cNvPr id="61" name="Plassholder for innhold 1"/>
          <p:cNvSpPr/>
          <p:nvPr/>
        </p:nvSpPr>
        <p:spPr>
          <a:xfrm>
            <a:off x="1080000" y="13141080"/>
            <a:ext cx="12957480" cy="1895760"/>
          </a:xfrm>
          <a:prstGeom prst="rect">
            <a:avLst/>
          </a:prstGeom>
          <a:noFill/>
          <a:ln w="0">
            <a:noFill/>
          </a:ln>
        </p:spPr>
        <p:style>
          <a:lnRef idx="0"/>
          <a:fillRef idx="0"/>
          <a:effectRef idx="0"/>
          <a:fontRef idx="minor"/>
        </p:style>
        <p:txBody>
          <a:bodyPr numCol="1" spcCol="0" lIns="0" rIns="417600" tIns="0" bIns="0" anchor="t">
            <a:noAutofit/>
          </a:bodyPr>
          <a:p>
            <a:pPr marL="432000" indent="-324000">
              <a:lnSpc>
                <a:spcPts val="3960"/>
              </a:lnSpc>
              <a:spcBef>
                <a:spcPts val="1417"/>
              </a:spcBef>
              <a:buClr>
                <a:srgbClr val="000000"/>
              </a:buClr>
              <a:buSzPct val="45000"/>
              <a:buFont typeface="Wingdings" charset="2"/>
              <a:buChar char=""/>
            </a:pPr>
            <a:r>
              <a:rPr b="0" lang="nb-NO" sz="2400" spc="-1" strike="noStrike">
                <a:solidFill>
                  <a:srgbClr val="384044"/>
                </a:solidFill>
                <a:latin typeface="Arial"/>
                <a:ea typeface="Noto Sans CJK SC"/>
              </a:rPr>
              <a:t>Tract-based spatial statistics were use to extract region-wise (John Hopkins University atlas) and global diffusion metrics for six different diffusion approaches</a:t>
            </a:r>
            <a:r>
              <a:rPr b="0" lang="nb-NO" sz="2400" spc="-1" strike="noStrike" baseline="33000">
                <a:solidFill>
                  <a:srgbClr val="384044"/>
                </a:solidFill>
                <a:latin typeface="Arial"/>
                <a:ea typeface="Noto Sans CJK SC"/>
              </a:rPr>
              <a:t>1</a:t>
            </a:r>
            <a:r>
              <a:rPr b="0" lang="nb-NO" sz="2400" spc="-1" strike="noStrike">
                <a:solidFill>
                  <a:srgbClr val="384044"/>
                </a:solidFill>
                <a:latin typeface="Arial"/>
                <a:ea typeface="Noto Sans CJK SC"/>
              </a:rPr>
              <a:t> using UK Biobank diffusion-weighted MRI data N=35,749, 44.57 to 82.75 years (Figure 1).</a:t>
            </a:r>
            <a:endParaRPr b="0" lang="en-GB" sz="2400" spc="-1" strike="noStrike">
              <a:latin typeface="Arial"/>
            </a:endParaRPr>
          </a:p>
        </p:txBody>
      </p:sp>
      <p:sp>
        <p:nvSpPr>
          <p:cNvPr id="62" name="Plassholder for tekst 2"/>
          <p:cNvSpPr/>
          <p:nvPr/>
        </p:nvSpPr>
        <p:spPr>
          <a:xfrm>
            <a:off x="1091160" y="12281040"/>
            <a:ext cx="12957480" cy="592560"/>
          </a:xfrm>
          <a:prstGeom prst="rect">
            <a:avLst/>
          </a:prstGeom>
          <a:noFill/>
          <a:ln w="0">
            <a:noFill/>
          </a:ln>
        </p:spPr>
        <p:style>
          <a:lnRef idx="0"/>
          <a:fillRef idx="0"/>
          <a:effectRef idx="0"/>
          <a:fontRef idx="minor"/>
        </p:style>
        <p:txBody>
          <a:bodyPr lIns="0" rIns="417600" tIns="0" bIns="0" anchor="t">
            <a:noAutofit/>
          </a:bodyPr>
          <a:p>
            <a:pPr>
              <a:lnSpc>
                <a:spcPts val="6364"/>
              </a:lnSpc>
              <a:spcBef>
                <a:spcPts val="6457"/>
              </a:spcBef>
              <a:buNone/>
              <a:tabLst>
                <a:tab algn="l" pos="0"/>
              </a:tabLst>
            </a:pPr>
            <a:r>
              <a:rPr b="1" lang="nb-NO" sz="4240" spc="-1" strike="noStrike">
                <a:solidFill>
                  <a:srgbClr val="5c2483"/>
                </a:solidFill>
                <a:latin typeface="Arial"/>
                <a:ea typeface="DejaVu Sans"/>
              </a:rPr>
              <a:t>Methods</a:t>
            </a:r>
            <a:endParaRPr b="0" lang="en-GB" sz="4240" spc="-1" strike="noStrike">
              <a:latin typeface="Arial"/>
            </a:endParaRPr>
          </a:p>
        </p:txBody>
      </p:sp>
      <p:sp>
        <p:nvSpPr>
          <p:cNvPr id="63" name="Plassholder for innhold 3"/>
          <p:cNvSpPr/>
          <p:nvPr/>
        </p:nvSpPr>
        <p:spPr>
          <a:xfrm>
            <a:off x="9550800" y="15354720"/>
            <a:ext cx="4497840" cy="9095760"/>
          </a:xfrm>
          <a:prstGeom prst="rect">
            <a:avLst/>
          </a:prstGeom>
          <a:noFill/>
          <a:ln w="0">
            <a:noFill/>
          </a:ln>
        </p:spPr>
        <p:style>
          <a:lnRef idx="0"/>
          <a:fillRef idx="0"/>
          <a:effectRef idx="0"/>
          <a:fontRef idx="minor"/>
        </p:style>
        <p:txBody>
          <a:bodyPr numCol="1" spcCol="0" lIns="0" rIns="417600" tIns="0" bIns="0" anchor="t">
            <a:noAutofit/>
          </a:bodyPr>
          <a:p>
            <a:pPr marL="432000" indent="-324000">
              <a:lnSpc>
                <a:spcPts val="3960"/>
              </a:lnSpc>
              <a:spcBef>
                <a:spcPts val="1417"/>
              </a:spcBef>
              <a:buClr>
                <a:srgbClr val="000000"/>
              </a:buClr>
              <a:buSzPct val="45000"/>
              <a:buFont typeface="Wingdings" charset="2"/>
              <a:buChar char=""/>
            </a:pPr>
            <a:r>
              <a:rPr b="0" lang="nb-NO" sz="2400" spc="-1" strike="noStrike">
                <a:solidFill>
                  <a:srgbClr val="384044"/>
                </a:solidFill>
                <a:latin typeface="Arial"/>
                <a:ea typeface="DejaVu Sans"/>
              </a:rPr>
              <a:t>After testing for optimal train-test splits (Fig.2) brain age was predicted on 90% of the original sample using the gradient boosting algorithm XGBoost. </a:t>
            </a:r>
            <a:endParaRPr b="0" lang="en-GB" sz="2400" spc="-1" strike="noStrike">
              <a:latin typeface="Arial"/>
            </a:endParaRPr>
          </a:p>
          <a:p>
            <a:pPr marL="432000" indent="-324000">
              <a:lnSpc>
                <a:spcPts val="3960"/>
              </a:lnSpc>
              <a:spcBef>
                <a:spcPts val="1417"/>
              </a:spcBef>
              <a:buClr>
                <a:srgbClr val="000000"/>
              </a:buClr>
              <a:buSzPct val="45000"/>
              <a:buFont typeface="Wingdings" charset="2"/>
              <a:buChar char=""/>
            </a:pPr>
            <a:r>
              <a:rPr b="0" lang="nb-NO" sz="2400" spc="-1" strike="noStrike">
                <a:solidFill>
                  <a:srgbClr val="384044"/>
                </a:solidFill>
                <a:latin typeface="Arial"/>
                <a:ea typeface="DejaVu Sans"/>
              </a:rPr>
              <a:t>Additionally, associations and age trajectories were examined for brain age predictions from different diffusion models as well as diffusion parameters and age.</a:t>
            </a:r>
            <a:endParaRPr b="0" lang="en-GB" sz="2400" spc="-1" strike="noStrike">
              <a:latin typeface="Arial"/>
            </a:endParaRPr>
          </a:p>
          <a:p>
            <a:pPr marL="432000" indent="-324000">
              <a:lnSpc>
                <a:spcPts val="3969"/>
              </a:lnSpc>
              <a:spcBef>
                <a:spcPts val="1984"/>
              </a:spcBef>
              <a:buClr>
                <a:srgbClr val="000000"/>
              </a:buClr>
              <a:buSzPct val="45000"/>
              <a:buFont typeface="Wingdings" charset="2"/>
              <a:buChar char=""/>
            </a:pPr>
            <a:r>
              <a:rPr b="0" lang="nb-NO" sz="1800" spc="-1" strike="noStrike" baseline="33000">
                <a:solidFill>
                  <a:srgbClr val="384044"/>
                </a:solidFill>
                <a:latin typeface="Arial"/>
                <a:ea typeface="DejaVu Sans"/>
              </a:rPr>
              <a:t>1</a:t>
            </a:r>
            <a:r>
              <a:rPr b="0" lang="nb-NO" sz="1800" spc="-1" strike="noStrike">
                <a:solidFill>
                  <a:srgbClr val="384044"/>
                </a:solidFill>
                <a:latin typeface="Arial"/>
                <a:ea typeface="DejaVu Sans"/>
              </a:rPr>
              <a:t> 1) diffusion tensor imaging (DTI); 2) diffusion kurtosis imaging (DKI); 3) kurtosis derived supplement / white matter tract integrity (WMTI); 4) spherical mean technique (SMT); 5) multi-compartment spherical mean technique (mcSMT); 6) Bayesian rotationally invariant approach (BRIA)</a:t>
            </a:r>
            <a:endParaRPr b="0" lang="en-GB" sz="1800" spc="-1" strike="noStrike">
              <a:latin typeface="Arial"/>
            </a:endParaRPr>
          </a:p>
        </p:txBody>
      </p:sp>
      <p:sp>
        <p:nvSpPr>
          <p:cNvPr id="64" name="Plassholder for innhold 6"/>
          <p:cNvSpPr/>
          <p:nvPr/>
        </p:nvSpPr>
        <p:spPr>
          <a:xfrm>
            <a:off x="1156320" y="15099120"/>
            <a:ext cx="7017840" cy="708480"/>
          </a:xfrm>
          <a:prstGeom prst="rect">
            <a:avLst/>
          </a:prstGeom>
          <a:noFill/>
          <a:ln w="0">
            <a:noFill/>
          </a:ln>
        </p:spPr>
        <p:style>
          <a:lnRef idx="0"/>
          <a:fillRef idx="0"/>
          <a:effectRef idx="0"/>
          <a:fontRef idx="minor"/>
        </p:style>
        <p:txBody>
          <a:bodyPr numCol="1" spcCol="0" lIns="0" rIns="417600" tIns="0" bIns="0" anchor="t">
            <a:noAutofit/>
          </a:bodyPr>
          <a:p>
            <a:pPr marL="432000" indent="-324000">
              <a:lnSpc>
                <a:spcPts val="3960"/>
              </a:lnSpc>
              <a:spcBef>
                <a:spcPts val="1417"/>
              </a:spcBef>
              <a:buClr>
                <a:srgbClr val="000000"/>
              </a:buClr>
              <a:buSzPct val="45000"/>
              <a:buFont typeface="Wingdings" charset="2"/>
              <a:buChar char=""/>
            </a:pPr>
            <a:r>
              <a:rPr b="0" i="1" lang="nb-NO" sz="2400" spc="-1" strike="noStrike">
                <a:solidFill>
                  <a:srgbClr val="384044"/>
                </a:solidFill>
                <a:latin typeface="Arial"/>
                <a:ea typeface="DejaVu Sans"/>
              </a:rPr>
              <a:t>Fig. 1</a:t>
            </a:r>
            <a:r>
              <a:rPr b="0" lang="nb-NO" sz="2400" spc="-1" strike="noStrike">
                <a:solidFill>
                  <a:srgbClr val="384044"/>
                </a:solidFill>
                <a:latin typeface="Arial"/>
                <a:ea typeface="DejaVu Sans"/>
              </a:rPr>
              <a:t>. Age density by sex and site</a:t>
            </a:r>
            <a:endParaRPr b="0" lang="en-GB" sz="2400" spc="-1" strike="noStrike">
              <a:latin typeface="Arial"/>
            </a:endParaRPr>
          </a:p>
        </p:txBody>
      </p:sp>
      <p:sp>
        <p:nvSpPr>
          <p:cNvPr id="65" name="Plassholder for innhold 7"/>
          <p:cNvSpPr/>
          <p:nvPr/>
        </p:nvSpPr>
        <p:spPr>
          <a:xfrm>
            <a:off x="35229960" y="6414840"/>
            <a:ext cx="7017840" cy="708480"/>
          </a:xfrm>
          <a:prstGeom prst="rect">
            <a:avLst/>
          </a:prstGeom>
          <a:noFill/>
          <a:ln w="0">
            <a:noFill/>
          </a:ln>
        </p:spPr>
        <p:style>
          <a:lnRef idx="0"/>
          <a:fillRef idx="0"/>
          <a:effectRef idx="0"/>
          <a:fontRef idx="minor"/>
        </p:style>
        <p:txBody>
          <a:bodyPr numCol="1" spcCol="0" lIns="0" rIns="417600" tIns="0" bIns="0" anchor="t">
            <a:noAutofit/>
          </a:bodyPr>
          <a:p>
            <a:pPr marL="432000" indent="-324000">
              <a:lnSpc>
                <a:spcPts val="3960"/>
              </a:lnSpc>
              <a:spcBef>
                <a:spcPts val="1417"/>
              </a:spcBef>
              <a:buClr>
                <a:srgbClr val="000000"/>
              </a:buClr>
              <a:buSzPct val="45000"/>
              <a:buFont typeface="Wingdings" charset="2"/>
              <a:buChar char=""/>
            </a:pPr>
            <a:r>
              <a:rPr b="0" i="1" lang="nb-NO" sz="2400" spc="-1" strike="noStrike">
                <a:solidFill>
                  <a:srgbClr val="384044"/>
                </a:solidFill>
                <a:latin typeface="Arial"/>
                <a:ea typeface="DejaVu Sans"/>
              </a:rPr>
              <a:t>Fig. 5</a:t>
            </a:r>
            <a:r>
              <a:rPr b="0" lang="nb-NO" sz="2400" spc="-1" strike="noStrike">
                <a:solidFill>
                  <a:srgbClr val="384044"/>
                </a:solidFill>
                <a:latin typeface="Arial"/>
                <a:ea typeface="DejaVu Sans"/>
              </a:rPr>
              <a:t>. Correlation matrix for fornix diffusion metrics and chronological age</a:t>
            </a:r>
            <a:endParaRPr b="0" lang="en-GB" sz="2400" spc="-1" strike="noStrike">
              <a:latin typeface="Arial"/>
            </a:endParaRPr>
          </a:p>
        </p:txBody>
      </p:sp>
      <p:sp>
        <p:nvSpPr>
          <p:cNvPr id="66" name="Plassholder for innhold 8"/>
          <p:cNvSpPr/>
          <p:nvPr/>
        </p:nvSpPr>
        <p:spPr>
          <a:xfrm>
            <a:off x="1288800" y="23013720"/>
            <a:ext cx="8457840" cy="708480"/>
          </a:xfrm>
          <a:prstGeom prst="rect">
            <a:avLst/>
          </a:prstGeom>
          <a:noFill/>
          <a:ln w="0">
            <a:noFill/>
          </a:ln>
        </p:spPr>
        <p:style>
          <a:lnRef idx="0"/>
          <a:fillRef idx="0"/>
          <a:effectRef idx="0"/>
          <a:fontRef idx="minor"/>
        </p:style>
        <p:txBody>
          <a:bodyPr numCol="1" spcCol="0" lIns="0" rIns="417600" tIns="0" bIns="0" anchor="t">
            <a:noAutofit/>
          </a:bodyPr>
          <a:p>
            <a:pPr marL="432000" indent="-324000">
              <a:lnSpc>
                <a:spcPts val="3960"/>
              </a:lnSpc>
              <a:spcBef>
                <a:spcPts val="1417"/>
              </a:spcBef>
              <a:buClr>
                <a:srgbClr val="000000"/>
              </a:buClr>
              <a:buSzPct val="45000"/>
              <a:buFont typeface="Wingdings" charset="2"/>
              <a:buChar char=""/>
            </a:pPr>
            <a:r>
              <a:rPr b="0" i="1" lang="nb-NO" sz="2400" spc="-1" strike="noStrike">
                <a:solidFill>
                  <a:srgbClr val="384044"/>
                </a:solidFill>
                <a:latin typeface="Arial"/>
                <a:ea typeface="DejaVu Sans"/>
              </a:rPr>
              <a:t>Fig. 2</a:t>
            </a:r>
            <a:r>
              <a:rPr b="0" lang="nb-NO" sz="2400" spc="-1" strike="noStrike">
                <a:solidFill>
                  <a:srgbClr val="384044"/>
                </a:solidFill>
                <a:latin typeface="Arial"/>
                <a:ea typeface="DejaVu Sans"/>
              </a:rPr>
              <a:t>.Model performance for different train-test splits</a:t>
            </a:r>
            <a:endParaRPr b="0" lang="en-GB" sz="2400" spc="-1" strike="noStrike">
              <a:latin typeface="Arial"/>
            </a:endParaRPr>
          </a:p>
        </p:txBody>
      </p:sp>
      <p:sp>
        <p:nvSpPr>
          <p:cNvPr id="67" name="Plassholder for innhold 10"/>
          <p:cNvSpPr/>
          <p:nvPr/>
        </p:nvSpPr>
        <p:spPr>
          <a:xfrm>
            <a:off x="14628600" y="14610240"/>
            <a:ext cx="14037840" cy="708480"/>
          </a:xfrm>
          <a:prstGeom prst="rect">
            <a:avLst/>
          </a:prstGeom>
          <a:noFill/>
          <a:ln w="0">
            <a:noFill/>
          </a:ln>
        </p:spPr>
        <p:style>
          <a:lnRef idx="0"/>
          <a:fillRef idx="0"/>
          <a:effectRef idx="0"/>
          <a:fontRef idx="minor"/>
        </p:style>
        <p:txBody>
          <a:bodyPr numCol="1" spcCol="0" lIns="0" rIns="417600" tIns="0" bIns="0" anchor="t">
            <a:noAutofit/>
          </a:bodyPr>
          <a:p>
            <a:pPr marL="432000" indent="-324000">
              <a:lnSpc>
                <a:spcPts val="3960"/>
              </a:lnSpc>
              <a:spcBef>
                <a:spcPts val="1417"/>
              </a:spcBef>
              <a:buClr>
                <a:srgbClr val="000000"/>
              </a:buClr>
              <a:buSzPct val="45000"/>
              <a:buFont typeface="Wingdings" charset="2"/>
              <a:buChar char=""/>
            </a:pPr>
            <a:r>
              <a:rPr b="0" i="1" lang="nb-NO" sz="2400" spc="-1" strike="noStrike">
                <a:solidFill>
                  <a:srgbClr val="384044"/>
                </a:solidFill>
                <a:latin typeface="Arial"/>
                <a:ea typeface="DejaVu Sans"/>
              </a:rPr>
              <a:t>Fig. 4</a:t>
            </a:r>
            <a:r>
              <a:rPr b="0" lang="nb-NO" sz="2400" spc="-1" strike="noStrike">
                <a:solidFill>
                  <a:srgbClr val="384044"/>
                </a:solidFill>
                <a:latin typeface="Arial"/>
                <a:ea typeface="DejaVu Sans"/>
              </a:rPr>
              <a:t>. Distribution of age-WM feature correlations for different diffusion approaches</a:t>
            </a:r>
            <a:endParaRPr b="0" lang="en-GB" sz="2400" spc="-1" strike="noStrike">
              <a:latin typeface="Arial"/>
            </a:endParaRPr>
          </a:p>
        </p:txBody>
      </p:sp>
      <p:sp>
        <p:nvSpPr>
          <p:cNvPr id="68" name="Plassholder for innhold 11"/>
          <p:cNvSpPr/>
          <p:nvPr/>
        </p:nvSpPr>
        <p:spPr>
          <a:xfrm>
            <a:off x="21639960" y="6508440"/>
            <a:ext cx="6117840" cy="708480"/>
          </a:xfrm>
          <a:prstGeom prst="rect">
            <a:avLst/>
          </a:prstGeom>
          <a:noFill/>
          <a:ln w="0">
            <a:noFill/>
          </a:ln>
        </p:spPr>
        <p:style>
          <a:lnRef idx="0"/>
          <a:fillRef idx="0"/>
          <a:effectRef idx="0"/>
          <a:fontRef idx="minor"/>
        </p:style>
        <p:txBody>
          <a:bodyPr numCol="1" spcCol="0" lIns="0" rIns="417600" tIns="0" bIns="0" anchor="t">
            <a:noAutofit/>
          </a:bodyPr>
          <a:p>
            <a:pPr marL="432000" indent="-324000">
              <a:lnSpc>
                <a:spcPts val="3960"/>
              </a:lnSpc>
              <a:spcBef>
                <a:spcPts val="1417"/>
              </a:spcBef>
              <a:buClr>
                <a:srgbClr val="000000"/>
              </a:buClr>
              <a:buSzPct val="45000"/>
              <a:buFont typeface="Wingdings" charset="2"/>
              <a:buChar char=""/>
            </a:pPr>
            <a:r>
              <a:rPr b="0" i="1" lang="nb-NO" sz="2400" spc="-1" strike="noStrike">
                <a:solidFill>
                  <a:srgbClr val="384044"/>
                </a:solidFill>
                <a:latin typeface="Arial"/>
                <a:ea typeface="DejaVu Sans"/>
              </a:rPr>
              <a:t>Fig. 3</a:t>
            </a:r>
            <a:r>
              <a:rPr b="0" lang="nb-NO" sz="2400" spc="-1" strike="noStrike">
                <a:solidFill>
                  <a:srgbClr val="384044"/>
                </a:solidFill>
                <a:latin typeface="Arial"/>
                <a:ea typeface="DejaVu Sans"/>
              </a:rPr>
              <a:t>. Corrected brain age gap correlations across models and age</a:t>
            </a:r>
            <a:endParaRPr b="0" lang="en-GB" sz="2400" spc="-1" strike="noStrike">
              <a:latin typeface="Arial"/>
            </a:endParaRPr>
          </a:p>
        </p:txBody>
      </p:sp>
      <p:sp>
        <p:nvSpPr>
          <p:cNvPr id="69" name="Plassholder for innhold 5"/>
          <p:cNvSpPr/>
          <p:nvPr/>
        </p:nvSpPr>
        <p:spPr>
          <a:xfrm>
            <a:off x="29101320" y="7219080"/>
            <a:ext cx="5940360" cy="3758760"/>
          </a:xfrm>
          <a:prstGeom prst="rect">
            <a:avLst/>
          </a:prstGeom>
          <a:noFill/>
          <a:ln w="0">
            <a:noFill/>
          </a:ln>
        </p:spPr>
        <p:style>
          <a:lnRef idx="0"/>
          <a:fillRef idx="0"/>
          <a:effectRef idx="0"/>
          <a:fontRef idx="minor"/>
        </p:style>
        <p:txBody>
          <a:bodyPr numCol="1" spcCol="0" lIns="0" rIns="417600" tIns="0" bIns="0" anchor="t">
            <a:noAutofit/>
          </a:bodyPr>
          <a:p>
            <a:pPr marL="432000" indent="-324000">
              <a:lnSpc>
                <a:spcPts val="3960"/>
              </a:lnSpc>
              <a:spcBef>
                <a:spcPts val="1417"/>
              </a:spcBef>
              <a:buClr>
                <a:srgbClr val="000000"/>
              </a:buClr>
              <a:buSzPct val="45000"/>
              <a:buFont typeface="Wingdings" charset="2"/>
              <a:buChar char=""/>
            </a:pPr>
            <a:r>
              <a:rPr b="0" lang="nb-NO" sz="2400" spc="-1" strike="noStrike">
                <a:solidFill>
                  <a:srgbClr val="384044"/>
                </a:solidFill>
                <a:latin typeface="Arial"/>
                <a:ea typeface="DejaVu Sans"/>
              </a:rPr>
              <a:t>Global fornix features are highly correlated in clearly distinguishable clusters (Fig. 5).</a:t>
            </a:r>
            <a:endParaRPr b="0" lang="en-GB" sz="2400" spc="-1" strike="noStrike">
              <a:latin typeface="Arial"/>
            </a:endParaRPr>
          </a:p>
          <a:p>
            <a:pPr marL="432000" indent="-324000">
              <a:lnSpc>
                <a:spcPts val="3960"/>
              </a:lnSpc>
              <a:spcBef>
                <a:spcPts val="1417"/>
              </a:spcBef>
              <a:buClr>
                <a:srgbClr val="000000"/>
              </a:buClr>
              <a:buSzPct val="45000"/>
              <a:buFont typeface="Wingdings" charset="2"/>
              <a:buChar char=""/>
            </a:pPr>
            <a:r>
              <a:rPr b="0" lang="nb-NO" sz="2400" spc="-1" strike="noStrike">
                <a:solidFill>
                  <a:srgbClr val="384044"/>
                </a:solidFill>
                <a:latin typeface="Arial"/>
                <a:ea typeface="DejaVu Sans"/>
              </a:rPr>
              <a:t>Predicting global diffusion features from age, sex and scanner site produces clear curvilinear trends across approaches (Fig. 6).</a:t>
            </a:r>
            <a:endParaRPr b="0" lang="en-GB" sz="2400" spc="-1" strike="noStrike">
              <a:latin typeface="Arial"/>
            </a:endParaRPr>
          </a:p>
        </p:txBody>
      </p:sp>
      <p:pic>
        <p:nvPicPr>
          <p:cNvPr id="70" name="" descr=""/>
          <p:cNvPicPr/>
          <p:nvPr/>
        </p:nvPicPr>
        <p:blipFill>
          <a:blip r:embed="rId3"/>
          <a:stretch/>
        </p:blipFill>
        <p:spPr>
          <a:xfrm rot="16204200">
            <a:off x="-16418160" y="18945000"/>
            <a:ext cx="6775920" cy="4170960"/>
          </a:xfrm>
          <a:prstGeom prst="rect">
            <a:avLst/>
          </a:prstGeom>
          <a:ln w="0">
            <a:noFill/>
          </a:ln>
        </p:spPr>
      </p:pic>
      <p:sp>
        <p:nvSpPr>
          <p:cNvPr id="71" name="Plassholder for innhold 12"/>
          <p:cNvSpPr/>
          <p:nvPr/>
        </p:nvSpPr>
        <p:spPr>
          <a:xfrm>
            <a:off x="28912680" y="13036320"/>
            <a:ext cx="11945520" cy="717840"/>
          </a:xfrm>
          <a:prstGeom prst="rect">
            <a:avLst/>
          </a:prstGeom>
          <a:noFill/>
          <a:ln w="0">
            <a:noFill/>
          </a:ln>
        </p:spPr>
        <p:style>
          <a:lnRef idx="0"/>
          <a:fillRef idx="0"/>
          <a:effectRef idx="0"/>
          <a:fontRef idx="minor"/>
        </p:style>
        <p:txBody>
          <a:bodyPr numCol="1" spcCol="0" lIns="0" rIns="417600" tIns="0" bIns="0" anchor="t">
            <a:noAutofit/>
          </a:bodyPr>
          <a:p>
            <a:pPr marL="432000" indent="-324000">
              <a:lnSpc>
                <a:spcPts val="3960"/>
              </a:lnSpc>
              <a:spcBef>
                <a:spcPts val="1417"/>
              </a:spcBef>
              <a:buClr>
                <a:srgbClr val="000000"/>
              </a:buClr>
              <a:buSzPct val="45000"/>
              <a:buFont typeface="Wingdings" charset="2"/>
              <a:buChar char=""/>
            </a:pPr>
            <a:r>
              <a:rPr b="0" i="1" lang="nb-NO" sz="2400" spc="-1" strike="noStrike">
                <a:solidFill>
                  <a:srgbClr val="384044"/>
                </a:solidFill>
                <a:latin typeface="Arial"/>
                <a:ea typeface="DejaVu Sans"/>
              </a:rPr>
              <a:t>Fig. 6</a:t>
            </a:r>
            <a:r>
              <a:rPr b="0" lang="nb-NO" sz="2400" spc="-1" strike="noStrike">
                <a:solidFill>
                  <a:srgbClr val="384044"/>
                </a:solidFill>
                <a:latin typeface="Arial"/>
                <a:ea typeface="DejaVu Sans"/>
              </a:rPr>
              <a:t>. Raw and predicted whole-brain WM diffusion metrics by chronological age</a:t>
            </a:r>
            <a:endParaRPr b="0" lang="en-GB" sz="2400" spc="-1" strike="noStrike">
              <a:latin typeface="Arial"/>
            </a:endParaRPr>
          </a:p>
        </p:txBody>
      </p:sp>
      <p:graphicFrame>
        <p:nvGraphicFramePr>
          <p:cNvPr id="72" name=""/>
          <p:cNvGraphicFramePr/>
          <p:nvPr/>
        </p:nvGraphicFramePr>
        <p:xfrm>
          <a:off x="15045480" y="22891680"/>
          <a:ext cx="12141000" cy="4623480"/>
        </p:xfrm>
        <a:graphic>
          <a:graphicData uri="http://schemas.openxmlformats.org/drawingml/2006/table">
            <a:tbl>
              <a:tblPr/>
              <a:tblGrid>
                <a:gridCol w="1734120"/>
                <a:gridCol w="1734120"/>
                <a:gridCol w="1734120"/>
                <a:gridCol w="1712880"/>
                <a:gridCol w="1756440"/>
                <a:gridCol w="1734120"/>
                <a:gridCol w="1735560"/>
              </a:tblGrid>
              <a:tr h="513000">
                <a:tc>
                  <a:txBody>
                    <a:bodyPr lIns="90000" rIns="90000" anchor="t">
                      <a:noAutofit/>
                    </a:bodyPr>
                    <a:p>
                      <a:pPr algn="ctr">
                        <a:lnSpc>
                          <a:spcPct val="100000"/>
                        </a:lnSpc>
                        <a:buNone/>
                      </a:pPr>
                      <a:r>
                        <a:rPr b="0" lang="en-GB" sz="1500" spc="-1" strike="noStrike">
                          <a:latin typeface="arial"/>
                        </a:rPr>
                        <a:t>BRIA</a:t>
                      </a:r>
                      <a:endParaRPr b="0" lang="en-GB" sz="1500" spc="-1" strike="noStrike">
                        <a:latin typeface="Arial"/>
                      </a:endParaRPr>
                    </a:p>
                  </a:txBody>
                  <a:tcPr anchor="t" marL="90000" marR="90000">
                    <a:lnL w="720">
                      <a:solidFill>
                        <a:srgbClr val="ffffff"/>
                      </a:solidFill>
                    </a:lnL>
                    <a:lnR w="720">
                      <a:solidFill>
                        <a:srgbClr val="ffffff"/>
                      </a:solidFill>
                    </a:lnR>
                    <a:lnT w="720">
                      <a:solidFill>
                        <a:srgbClr val="ffffff"/>
                      </a:solidFill>
                    </a:lnT>
                    <a:lnB>
                      <a:noFill/>
                    </a:lnB>
                    <a:solidFill>
                      <a:srgbClr val="b3b3b3"/>
                    </a:solidFill>
                  </a:tcPr>
                </a:tc>
                <a:tc>
                  <a:txBody>
                    <a:bodyPr lIns="90000" rIns="90000" anchor="t">
                      <a:noAutofit/>
                    </a:bodyPr>
                    <a:p>
                      <a:pPr algn="ctr">
                        <a:lnSpc>
                          <a:spcPct val="100000"/>
                        </a:lnSpc>
                        <a:buNone/>
                      </a:pPr>
                      <a:r>
                        <a:rPr b="0" lang="en-GB" sz="1500" spc="-1" strike="noStrike">
                          <a:latin typeface="arial"/>
                        </a:rPr>
                        <a:t>DKI</a:t>
                      </a:r>
                      <a:endParaRPr b="0" lang="en-GB" sz="1500" spc="-1" strike="noStrike">
                        <a:latin typeface="Arial"/>
                      </a:endParaRPr>
                    </a:p>
                  </a:txBody>
                  <a:tcPr anchor="t" marL="90000" marR="90000">
                    <a:lnL w="720">
                      <a:solidFill>
                        <a:srgbClr val="ffffff"/>
                      </a:solidFill>
                    </a:lnL>
                    <a:lnR w="720">
                      <a:solidFill>
                        <a:srgbClr val="ffffff"/>
                      </a:solidFill>
                    </a:lnR>
                    <a:lnT w="720">
                      <a:solidFill>
                        <a:srgbClr val="ffffff"/>
                      </a:solidFill>
                    </a:lnT>
                    <a:lnB>
                      <a:noFill/>
                    </a:lnB>
                    <a:solidFill>
                      <a:srgbClr val="b3b3b3"/>
                    </a:solidFill>
                  </a:tcPr>
                </a:tc>
                <a:tc>
                  <a:txBody>
                    <a:bodyPr lIns="90000" rIns="90000" anchor="t">
                      <a:noAutofit/>
                    </a:bodyPr>
                    <a:p>
                      <a:pPr algn="ctr">
                        <a:lnSpc>
                          <a:spcPct val="100000"/>
                        </a:lnSpc>
                        <a:buNone/>
                      </a:pPr>
                      <a:r>
                        <a:rPr b="0" lang="en-GB" sz="1500" spc="-1" strike="noStrike">
                          <a:latin typeface="arial"/>
                        </a:rPr>
                        <a:t>DTI</a:t>
                      </a:r>
                      <a:endParaRPr b="0" lang="en-GB" sz="1500" spc="-1" strike="noStrike">
                        <a:latin typeface="Arial"/>
                      </a:endParaRPr>
                    </a:p>
                  </a:txBody>
                  <a:tcPr anchor="t" marL="90000" marR="90000">
                    <a:lnL w="720">
                      <a:solidFill>
                        <a:srgbClr val="ffffff"/>
                      </a:solidFill>
                    </a:lnL>
                    <a:lnR w="720">
                      <a:solidFill>
                        <a:srgbClr val="ffffff"/>
                      </a:solidFill>
                    </a:lnR>
                    <a:lnT w="720">
                      <a:solidFill>
                        <a:srgbClr val="ffffff"/>
                      </a:solidFill>
                    </a:lnT>
                    <a:lnB>
                      <a:noFill/>
                    </a:lnB>
                    <a:solidFill>
                      <a:srgbClr val="b3b3b3"/>
                    </a:solidFill>
                  </a:tcPr>
                </a:tc>
                <a:tc>
                  <a:txBody>
                    <a:bodyPr lIns="90000" rIns="90000" anchor="t">
                      <a:noAutofit/>
                    </a:bodyPr>
                    <a:p>
                      <a:pPr algn="ctr">
                        <a:lnSpc>
                          <a:spcPct val="100000"/>
                        </a:lnSpc>
                        <a:buNone/>
                      </a:pPr>
                      <a:r>
                        <a:rPr b="0" lang="en-GB" sz="1500" spc="-1" strike="noStrike">
                          <a:latin typeface="arial"/>
                        </a:rPr>
                        <a:t>SMT</a:t>
                      </a:r>
                      <a:endParaRPr b="0" lang="en-GB" sz="1500" spc="-1" strike="noStrike">
                        <a:latin typeface="Arial"/>
                      </a:endParaRPr>
                    </a:p>
                  </a:txBody>
                  <a:tcPr anchor="t" marL="90000" marR="90000">
                    <a:lnL w="720">
                      <a:solidFill>
                        <a:srgbClr val="ffffff"/>
                      </a:solidFill>
                    </a:lnL>
                    <a:lnR w="720">
                      <a:solidFill>
                        <a:srgbClr val="ffffff"/>
                      </a:solidFill>
                    </a:lnR>
                    <a:lnT w="720">
                      <a:solidFill>
                        <a:srgbClr val="ffffff"/>
                      </a:solidFill>
                    </a:lnT>
                    <a:lnB>
                      <a:noFill/>
                    </a:lnB>
                    <a:solidFill>
                      <a:srgbClr val="b3b3b3"/>
                    </a:solidFill>
                  </a:tcPr>
                </a:tc>
                <a:tc>
                  <a:txBody>
                    <a:bodyPr lIns="90000" rIns="90000" anchor="t">
                      <a:noAutofit/>
                    </a:bodyPr>
                    <a:p>
                      <a:pPr algn="ctr">
                        <a:lnSpc>
                          <a:spcPct val="100000"/>
                        </a:lnSpc>
                        <a:buNone/>
                      </a:pPr>
                      <a:r>
                        <a:rPr b="0" lang="en-GB" sz="1500" spc="-1" strike="noStrike">
                          <a:latin typeface="arial"/>
                        </a:rPr>
                        <a:t>mcSMT</a:t>
                      </a:r>
                      <a:endParaRPr b="0" lang="en-GB" sz="1500" spc="-1" strike="noStrike">
                        <a:latin typeface="Arial"/>
                      </a:endParaRPr>
                    </a:p>
                  </a:txBody>
                  <a:tcPr anchor="t" marL="90000" marR="90000">
                    <a:lnL w="720">
                      <a:solidFill>
                        <a:srgbClr val="ffffff"/>
                      </a:solidFill>
                    </a:lnL>
                    <a:lnR w="720">
                      <a:solidFill>
                        <a:srgbClr val="ffffff"/>
                      </a:solidFill>
                    </a:lnR>
                    <a:lnT w="720">
                      <a:solidFill>
                        <a:srgbClr val="ffffff"/>
                      </a:solidFill>
                    </a:lnT>
                    <a:lnB>
                      <a:noFill/>
                    </a:lnB>
                    <a:solidFill>
                      <a:srgbClr val="b3b3b3"/>
                    </a:solidFill>
                  </a:tcPr>
                </a:tc>
                <a:tc>
                  <a:txBody>
                    <a:bodyPr lIns="90000" rIns="90000" anchor="t">
                      <a:noAutofit/>
                    </a:bodyPr>
                    <a:p>
                      <a:pPr algn="ctr">
                        <a:lnSpc>
                          <a:spcPct val="100000"/>
                        </a:lnSpc>
                        <a:buNone/>
                      </a:pPr>
                      <a:r>
                        <a:rPr b="0" lang="en-GB" sz="1500" spc="-1" strike="noStrike">
                          <a:latin typeface="arial"/>
                        </a:rPr>
                        <a:t>WMTI</a:t>
                      </a:r>
                      <a:endParaRPr b="0" lang="en-GB" sz="1500" spc="-1" strike="noStrike">
                        <a:latin typeface="Arial"/>
                      </a:endParaRPr>
                    </a:p>
                  </a:txBody>
                  <a:tcPr anchor="t" marL="90000" marR="90000">
                    <a:lnL w="720">
                      <a:solidFill>
                        <a:srgbClr val="ffffff"/>
                      </a:solidFill>
                    </a:lnL>
                    <a:lnR w="720">
                      <a:solidFill>
                        <a:srgbClr val="ffffff"/>
                      </a:solidFill>
                    </a:lnR>
                    <a:lnT w="720">
                      <a:solidFill>
                        <a:srgbClr val="ffffff"/>
                      </a:solidFill>
                    </a:lnT>
                    <a:lnB>
                      <a:noFill/>
                    </a:lnB>
                    <a:solidFill>
                      <a:srgbClr val="b3b3b3"/>
                    </a:solidFill>
                  </a:tcPr>
                </a:tc>
                <a:tc>
                  <a:txBody>
                    <a:bodyPr lIns="90000" rIns="90000" anchor="t">
                      <a:noAutofit/>
                    </a:bodyPr>
                    <a:p>
                      <a:pPr algn="ctr">
                        <a:lnSpc>
                          <a:spcPct val="100000"/>
                        </a:lnSpc>
                        <a:buNone/>
                      </a:pPr>
                      <a:r>
                        <a:rPr b="0" lang="en-GB" sz="1500" spc="-1" strike="noStrike">
                          <a:latin typeface="arial"/>
                        </a:rPr>
                        <a:t>Multimodal</a:t>
                      </a:r>
                      <a:endParaRPr b="0" lang="en-GB" sz="1500" spc="-1" strike="noStrike">
                        <a:latin typeface="Arial"/>
                      </a:endParaRPr>
                    </a:p>
                  </a:txBody>
                  <a:tcPr anchor="t" marL="90000" marR="90000">
                    <a:lnL w="720">
                      <a:solidFill>
                        <a:srgbClr val="ffffff"/>
                      </a:solidFill>
                    </a:lnL>
                    <a:lnR w="720">
                      <a:solidFill>
                        <a:srgbClr val="ffffff"/>
                      </a:solidFill>
                    </a:lnR>
                    <a:lnT w="720">
                      <a:solidFill>
                        <a:srgbClr val="ffffff"/>
                      </a:solidFill>
                    </a:lnT>
                    <a:lnB>
                      <a:noFill/>
                    </a:lnB>
                    <a:solidFill>
                      <a:srgbClr val="b3b3b3"/>
                    </a:solidFill>
                  </a:tcPr>
                </a:tc>
              </a:tr>
              <a:tr h="620640">
                <a:tc>
                  <a:txBody>
                    <a:bodyPr lIns="90000" rIns="90000" anchor="t">
                      <a:noAutofit/>
                    </a:bodyPr>
                    <a:p>
                      <a:pPr algn="ctr">
                        <a:lnSpc>
                          <a:spcPct val="100000"/>
                        </a:lnSpc>
                        <a:buNone/>
                      </a:pPr>
                      <a:r>
                        <a:rPr b="0" lang="en-GB" sz="1500" spc="-1" strike="noStrike">
                          <a:latin typeface="arial"/>
                        </a:rPr>
                        <a:t>Micro FA fornix (54957)</a:t>
                      </a:r>
                      <a:endParaRPr b="0" lang="en-GB"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dde8cb"/>
                    </a:solidFill>
                  </a:tcPr>
                </a:tc>
                <a:tc>
                  <a:txBody>
                    <a:bodyPr lIns="90000" rIns="90000" anchor="t">
                      <a:noAutofit/>
                    </a:bodyPr>
                    <a:p>
                      <a:pPr algn="ctr">
                        <a:lnSpc>
                          <a:spcPct val="100000"/>
                        </a:lnSpc>
                        <a:buNone/>
                      </a:pPr>
                      <a:r>
                        <a:rPr b="0" lang="en-GB" sz="1500" spc="-1" strike="noStrike">
                          <a:latin typeface="arial"/>
                        </a:rPr>
                        <a:t>MK fornix (39662)</a:t>
                      </a:r>
                      <a:endParaRPr b="0" lang="en-GB"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dde8cb"/>
                    </a:solidFill>
                  </a:tcPr>
                </a:tc>
                <a:tc>
                  <a:txBody>
                    <a:bodyPr lIns="90000" rIns="90000" anchor="t">
                      <a:noAutofit/>
                    </a:bodyPr>
                    <a:p>
                      <a:pPr algn="ctr">
                        <a:lnSpc>
                          <a:spcPct val="100000"/>
                        </a:lnSpc>
                        <a:buNone/>
                      </a:pPr>
                      <a:r>
                        <a:rPr b="0" lang="en-GB" sz="1500" spc="-1" strike="noStrike">
                          <a:latin typeface="arial"/>
                        </a:rPr>
                        <a:t>MD fornix</a:t>
                      </a:r>
                      <a:endParaRPr b="0" lang="en-GB" sz="1500" spc="-1" strike="noStrike">
                        <a:latin typeface="Arial"/>
                      </a:endParaRPr>
                    </a:p>
                    <a:p>
                      <a:pPr algn="ctr">
                        <a:lnSpc>
                          <a:spcPct val="100000"/>
                        </a:lnSpc>
                        <a:buNone/>
                      </a:pPr>
                      <a:r>
                        <a:rPr b="0" lang="en-GB" sz="1500" spc="-1" strike="noStrike">
                          <a:latin typeface="arial"/>
                        </a:rPr>
                        <a:t>(50535)</a:t>
                      </a:r>
                      <a:endParaRPr b="0" lang="en-GB"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dde8cb"/>
                    </a:solidFill>
                  </a:tcPr>
                </a:tc>
                <a:tc>
                  <a:txBody>
                    <a:bodyPr lIns="90000" rIns="90000" anchor="t">
                      <a:noAutofit/>
                    </a:bodyPr>
                    <a:p>
                      <a:pPr algn="ctr">
                        <a:lnSpc>
                          <a:spcPct val="100000"/>
                        </a:lnSpc>
                        <a:buNone/>
                      </a:pPr>
                      <a:r>
                        <a:rPr b="0" lang="en-GB" sz="1500" spc="-1" strike="noStrike">
                          <a:latin typeface="arial"/>
                        </a:rPr>
                        <a:t>MD fornix</a:t>
                      </a:r>
                      <a:endParaRPr b="0" lang="en-GB" sz="1500" spc="-1" strike="noStrike">
                        <a:latin typeface="Arial"/>
                      </a:endParaRPr>
                    </a:p>
                    <a:p>
                      <a:pPr algn="ctr">
                        <a:lnSpc>
                          <a:spcPct val="100000"/>
                        </a:lnSpc>
                        <a:buNone/>
                      </a:pPr>
                      <a:r>
                        <a:rPr b="0" lang="en-GB" sz="1500" spc="-1" strike="noStrike">
                          <a:latin typeface="arial"/>
                        </a:rPr>
                        <a:t>(43563)</a:t>
                      </a:r>
                      <a:endParaRPr b="0" lang="en-GB"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dde8cb"/>
                    </a:solidFill>
                  </a:tcPr>
                </a:tc>
                <a:tc>
                  <a:txBody>
                    <a:bodyPr lIns="90000" rIns="90000" anchor="t">
                      <a:noAutofit/>
                    </a:bodyPr>
                    <a:p>
                      <a:pPr algn="ctr">
                        <a:lnSpc>
                          <a:spcPct val="100000"/>
                        </a:lnSpc>
                        <a:buNone/>
                      </a:pPr>
                      <a:r>
                        <a:rPr b="0" lang="en-GB" sz="1500" spc="-1" strike="noStrike">
                          <a:latin typeface="arial"/>
                        </a:rPr>
                        <a:t>Intra fornix (38043)</a:t>
                      </a:r>
                      <a:endParaRPr b="0" lang="en-GB"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dde8cb"/>
                    </a:solidFill>
                  </a:tcPr>
                </a:tc>
                <a:tc>
                  <a:txBody>
                    <a:bodyPr lIns="90000" rIns="90000" anchor="t">
                      <a:noAutofit/>
                    </a:bodyPr>
                    <a:p>
                      <a:pPr algn="ctr">
                        <a:lnSpc>
                          <a:spcPct val="100000"/>
                        </a:lnSpc>
                        <a:buNone/>
                      </a:pPr>
                      <a:r>
                        <a:rPr b="0" lang="en-GB" sz="1500" spc="-1" strike="noStrike">
                          <a:latin typeface="arial"/>
                        </a:rPr>
                        <a:t>AWF fornix (52531)</a:t>
                      </a:r>
                      <a:endParaRPr b="0" lang="en-GB"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dde8cb"/>
                    </a:solidFill>
                  </a:tcPr>
                </a:tc>
                <a:tc>
                  <a:txBody>
                    <a:bodyPr lIns="90000" rIns="90000" anchor="t">
                      <a:noAutofit/>
                    </a:bodyPr>
                    <a:p>
                      <a:pPr algn="ctr">
                        <a:lnSpc>
                          <a:spcPct val="100000"/>
                        </a:lnSpc>
                        <a:buNone/>
                      </a:pPr>
                      <a:r>
                        <a:rPr b="0" lang="en-GB" sz="1500" spc="-1" strike="noStrike">
                          <a:latin typeface="arial"/>
                        </a:rPr>
                        <a:t>Micro FA Fornix (67749)</a:t>
                      </a:r>
                      <a:endParaRPr b="0" lang="en-GB"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dde8cb"/>
                    </a:solidFill>
                  </a:tcPr>
                </a:tc>
              </a:tr>
              <a:tr h="789840">
                <a:tc>
                  <a:txBody>
                    <a:bodyPr lIns="90000" rIns="90000" anchor="t">
                      <a:noAutofit/>
                    </a:bodyPr>
                    <a:p>
                      <a:pPr algn="ctr">
                        <a:lnSpc>
                          <a:spcPct val="100000"/>
                        </a:lnSpc>
                        <a:buNone/>
                      </a:pPr>
                      <a:r>
                        <a:rPr b="0" lang="en-GB" sz="1500" spc="-1" strike="noStrike">
                          <a:latin typeface="arial"/>
                        </a:rPr>
                        <a:t>Micro RD right external capsule (22860)</a:t>
                      </a:r>
                      <a:endParaRPr b="0" lang="en-GB" sz="1500" spc="-1" strike="noStrike">
                        <a:latin typeface="Arial"/>
                      </a:endParaRPr>
                    </a:p>
                  </a:txBody>
                  <a:tcPr anchor="t" marL="90000" marR="90000">
                    <a:lnL w="720">
                      <a:solidFill>
                        <a:srgbClr val="ffffff"/>
                      </a:solidFill>
                    </a:lnL>
                    <a:lnR>
                      <a:noFill/>
                    </a:lnR>
                    <a:lnT>
                      <a:noFill/>
                    </a:lnT>
                    <a:lnB w="720">
                      <a:solidFill>
                        <a:srgbClr val="ffffff"/>
                      </a:solidFill>
                    </a:lnB>
                    <a:solidFill>
                      <a:srgbClr val="e6e6e6"/>
                    </a:solidFill>
                  </a:tcPr>
                </a:tc>
                <a:tc>
                  <a:txBody>
                    <a:bodyPr lIns="90000" rIns="90000" anchor="t">
                      <a:noAutofit/>
                    </a:bodyPr>
                    <a:p>
                      <a:pPr algn="ctr">
                        <a:lnSpc>
                          <a:spcPct val="100000"/>
                        </a:lnSpc>
                        <a:buNone/>
                      </a:pPr>
                      <a:r>
                        <a:rPr b="0" lang="en-GB" sz="1500" spc="-1" strike="noStrike">
                          <a:latin typeface="arial"/>
                        </a:rPr>
                        <a:t>RK fornix (26954)</a:t>
                      </a:r>
                      <a:endParaRPr b="0" lang="en-GB" sz="1500" spc="-1" strike="noStrike">
                        <a:latin typeface="Arial"/>
                      </a:endParaRPr>
                    </a:p>
                  </a:txBody>
                  <a:tcPr anchor="t" marL="90000" marR="90000">
                    <a:lnL w="720">
                      <a:solidFill>
                        <a:srgbClr val="ffffff"/>
                      </a:solidFill>
                    </a:lnL>
                    <a:lnR w="720">
                      <a:solidFill>
                        <a:srgbClr val="ffffff"/>
                      </a:solidFill>
                    </a:lnR>
                    <a:lnT>
                      <a:noFill/>
                    </a:lnT>
                    <a:lnB w="720">
                      <a:solidFill>
                        <a:srgbClr val="ffffff"/>
                      </a:solidFill>
                    </a:lnB>
                    <a:solidFill>
                      <a:srgbClr val="dde8cb"/>
                    </a:solidFill>
                  </a:tcPr>
                </a:tc>
                <a:tc>
                  <a:txBody>
                    <a:bodyPr lIns="90000" rIns="90000" anchor="t">
                      <a:noAutofit/>
                    </a:bodyPr>
                    <a:p>
                      <a:pPr algn="ctr">
                        <a:lnSpc>
                          <a:spcPct val="100000"/>
                        </a:lnSpc>
                        <a:buNone/>
                      </a:pPr>
                      <a:r>
                        <a:rPr b="0" lang="en-GB" sz="1500" spc="-1" strike="noStrike">
                          <a:latin typeface="arial"/>
                        </a:rPr>
                        <a:t>RD FMIN (18386)</a:t>
                      </a:r>
                      <a:endParaRPr b="0" lang="en-GB" sz="1500" spc="-1" strike="noStrike">
                        <a:latin typeface="Arial"/>
                      </a:endParaRPr>
                    </a:p>
                  </a:txBody>
                  <a:tcPr anchor="t" marL="90000" marR="90000">
                    <a:lnL>
                      <a:noFill/>
                    </a:lnL>
                    <a:lnR w="720">
                      <a:solidFill>
                        <a:srgbClr val="ffffff"/>
                      </a:solidFill>
                    </a:lnR>
                    <a:lnT>
                      <a:noFill/>
                    </a:lnT>
                    <a:lnB>
                      <a:noFill/>
                    </a:lnB>
                    <a:solidFill>
                      <a:srgbClr val="e6e6e6"/>
                    </a:solidFill>
                  </a:tcPr>
                </a:tc>
                <a:tc>
                  <a:txBody>
                    <a:bodyPr lIns="90000" rIns="90000" anchor="t">
                      <a:noAutofit/>
                    </a:bodyPr>
                    <a:p>
                      <a:pPr algn="ctr">
                        <a:lnSpc>
                          <a:spcPct val="100000"/>
                        </a:lnSpc>
                        <a:buNone/>
                      </a:pPr>
                      <a:r>
                        <a:rPr b="0" lang="en-GB" sz="1500" spc="-1" strike="noStrike">
                          <a:latin typeface="arial"/>
                        </a:rPr>
                        <a:t>MD right anterior corona radiata (24675)</a:t>
                      </a:r>
                      <a:endParaRPr b="0" lang="en-GB" sz="1500" spc="-1" strike="noStrike">
                        <a:latin typeface="Arial"/>
                      </a:endParaRPr>
                    </a:p>
                  </a:txBody>
                  <a:tcPr anchor="t" marL="90000" marR="90000">
                    <a:lnL w="720">
                      <a:solidFill>
                        <a:srgbClr val="ffffff"/>
                      </a:solidFill>
                    </a:lnL>
                    <a:lnR w="720">
                      <a:noFill/>
                    </a:lnR>
                    <a:lnT>
                      <a:noFill/>
                    </a:lnT>
                    <a:lnB w="720">
                      <a:solidFill>
                        <a:srgbClr val="ffffff"/>
                      </a:solidFill>
                    </a:lnB>
                    <a:solidFill>
                      <a:srgbClr val="e6e6e6"/>
                    </a:solidFill>
                  </a:tcPr>
                </a:tc>
                <a:tc>
                  <a:txBody>
                    <a:bodyPr lIns="90000" rIns="90000" anchor="t">
                      <a:noAutofit/>
                    </a:bodyPr>
                    <a:p>
                      <a:pPr algn="ctr">
                        <a:lnSpc>
                          <a:spcPct val="100000"/>
                        </a:lnSpc>
                        <a:buNone/>
                      </a:pPr>
                      <a:r>
                        <a:rPr b="0" lang="en-GB" sz="1500" spc="-1" strike="noStrike">
                          <a:latin typeface="arial"/>
                        </a:rPr>
                        <a:t>Extra trans Fornix (35799)</a:t>
                      </a:r>
                      <a:endParaRPr b="0" lang="en-GB" sz="1500" spc="-1" strike="noStrike">
                        <a:latin typeface="Arial"/>
                      </a:endParaRPr>
                    </a:p>
                  </a:txBody>
                  <a:tcPr anchor="t" marL="90000" marR="90000">
                    <a:lnL w="720">
                      <a:solidFill>
                        <a:srgbClr val="ffffff"/>
                      </a:solidFill>
                    </a:lnL>
                    <a:lnR w="720">
                      <a:solidFill>
                        <a:srgbClr val="ffffff"/>
                      </a:solidFill>
                    </a:lnR>
                    <a:lnT>
                      <a:noFill/>
                    </a:lnT>
                    <a:lnB w="720">
                      <a:solidFill>
                        <a:srgbClr val="ffffff"/>
                      </a:solidFill>
                    </a:lnB>
                    <a:solidFill>
                      <a:srgbClr val="dde8cb"/>
                    </a:solidFill>
                  </a:tcPr>
                </a:tc>
                <a:tc>
                  <a:txBody>
                    <a:bodyPr lIns="90000" rIns="90000" anchor="t">
                      <a:noAutofit/>
                    </a:bodyPr>
                    <a:p>
                      <a:pPr algn="ctr">
                        <a:lnSpc>
                          <a:spcPct val="100000"/>
                        </a:lnSpc>
                        <a:buNone/>
                      </a:pPr>
                      <a:r>
                        <a:rPr b="0" lang="en-GB" sz="1500" spc="-1" strike="noStrike">
                          <a:latin typeface="arial"/>
                        </a:rPr>
                        <a:t>RadEAD ATRL (12328)</a:t>
                      </a:r>
                      <a:endParaRPr b="0" lang="en-GB" sz="1500" spc="-1" strike="noStrike">
                        <a:latin typeface="Arial"/>
                      </a:endParaRPr>
                    </a:p>
                  </a:txBody>
                  <a:tcPr anchor="t" marL="90000" marR="90000">
                    <a:lnL>
                      <a:noFill/>
                    </a:lnL>
                    <a:lnR>
                      <a:noFill/>
                    </a:lnR>
                    <a:lnT>
                      <a:noFill/>
                    </a:lnT>
                    <a:lnB w="720">
                      <a:solidFill>
                        <a:srgbClr val="ffffff"/>
                      </a:solidFill>
                    </a:lnB>
                    <a:solidFill>
                      <a:srgbClr val="e6e6e6"/>
                    </a:solidFill>
                  </a:tcPr>
                </a:tc>
                <a:tc>
                  <a:txBody>
                    <a:bodyPr lIns="90000" rIns="90000" anchor="t">
                      <a:noAutofit/>
                    </a:bodyPr>
                    <a:p>
                      <a:pPr algn="ctr">
                        <a:lnSpc>
                          <a:spcPct val="100000"/>
                        </a:lnSpc>
                        <a:buNone/>
                      </a:pPr>
                      <a:r>
                        <a:rPr b="0" lang="en-GB" sz="1500" spc="-1" strike="noStrike">
                          <a:latin typeface="arial"/>
                        </a:rPr>
                        <a:t>RD Fornix right Striaterminalis (17664)</a:t>
                      </a:r>
                      <a:endParaRPr b="0" lang="en-GB" sz="1500" spc="-1" strike="noStrike">
                        <a:latin typeface="Arial"/>
                      </a:endParaRPr>
                    </a:p>
                  </a:txBody>
                  <a:tcPr anchor="t" marL="90000" marR="90000">
                    <a:lnL w="720">
                      <a:solidFill>
                        <a:srgbClr val="ffffff"/>
                      </a:solidFill>
                    </a:lnL>
                    <a:lnR w="720">
                      <a:solidFill>
                        <a:srgbClr val="ffffff"/>
                      </a:solidFill>
                    </a:lnR>
                    <a:lnT>
                      <a:noFill/>
                    </a:lnT>
                    <a:lnB w="720">
                      <a:solidFill>
                        <a:srgbClr val="ffffff"/>
                      </a:solidFill>
                    </a:lnB>
                    <a:solidFill>
                      <a:srgbClr val="dde8cb"/>
                    </a:solidFill>
                  </a:tcPr>
                </a:tc>
              </a:tr>
              <a:tr h="961200">
                <a:tc>
                  <a:txBody>
                    <a:bodyPr lIns="90000" rIns="90000" anchor="t">
                      <a:noAutofit/>
                    </a:bodyPr>
                    <a:p>
                      <a:pPr algn="ctr">
                        <a:lnSpc>
                          <a:spcPct val="100000"/>
                        </a:lnSpc>
                        <a:buNone/>
                      </a:pPr>
                      <a:r>
                        <a:rPr b="0" lang="en-GB" sz="1500" spc="-1" strike="noStrike">
                          <a:latin typeface="arial"/>
                        </a:rPr>
                        <a:t>Micro FA FMIN</a:t>
                      </a:r>
                      <a:endParaRPr b="0" lang="en-GB" sz="1500" spc="-1" strike="noStrike">
                        <a:latin typeface="Arial"/>
                      </a:endParaRPr>
                    </a:p>
                    <a:p>
                      <a:pPr algn="ctr">
                        <a:lnSpc>
                          <a:spcPct val="100000"/>
                        </a:lnSpc>
                        <a:buNone/>
                      </a:pPr>
                      <a:r>
                        <a:rPr b="0" lang="en-GB" sz="1500" spc="-1" strike="noStrike">
                          <a:latin typeface="arial"/>
                        </a:rPr>
                        <a:t>(10081)</a:t>
                      </a:r>
                      <a:endParaRPr b="0" lang="en-GB"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noFill/>
                    </a:lnB>
                    <a:solidFill>
                      <a:srgbClr val="cccccc"/>
                    </a:solidFill>
                  </a:tcPr>
                </a:tc>
                <a:tc>
                  <a:txBody>
                    <a:bodyPr lIns="90000" rIns="90000" anchor="t">
                      <a:noAutofit/>
                    </a:bodyPr>
                    <a:p>
                      <a:pPr algn="ctr">
                        <a:lnSpc>
                          <a:spcPct val="100000"/>
                        </a:lnSpc>
                        <a:buNone/>
                      </a:pPr>
                      <a:r>
                        <a:rPr b="0" lang="en-GB" sz="1500" spc="-1" strike="noStrike">
                          <a:latin typeface="arial"/>
                        </a:rPr>
                        <a:t>AK right anterior limb of internal capsule (16340)</a:t>
                      </a:r>
                      <a:endParaRPr b="0" lang="en-GB" sz="1500" spc="-1" strike="noStrike">
                        <a:latin typeface="Arial"/>
                      </a:endParaRPr>
                    </a:p>
                  </a:txBody>
                  <a:tcPr anchor="t" marL="90000" marR="90000">
                    <a:lnL w="720">
                      <a:solidFill>
                        <a:srgbClr val="ffffff"/>
                      </a:solidFill>
                    </a:lnL>
                    <a:lnR w="720">
                      <a:noFill/>
                    </a:lnR>
                    <a:lnT>
                      <a:noFill/>
                    </a:lnT>
                    <a:lnB>
                      <a:noFill/>
                    </a:lnB>
                    <a:solidFill>
                      <a:srgbClr val="cccccc"/>
                    </a:solidFill>
                  </a:tcPr>
                </a:tc>
                <a:tc>
                  <a:txBody>
                    <a:bodyPr lIns="90000" rIns="90000" anchor="t">
                      <a:noAutofit/>
                    </a:bodyPr>
                    <a:p>
                      <a:pPr algn="ctr">
                        <a:lnSpc>
                          <a:spcPct val="100000"/>
                        </a:lnSpc>
                        <a:buNone/>
                      </a:pPr>
                      <a:r>
                        <a:rPr b="0" lang="en-GB" sz="1500" spc="-1" strike="noStrike">
                          <a:latin typeface="arial"/>
                        </a:rPr>
                        <a:t>RD fornix right stria terminalis (15431)</a:t>
                      </a:r>
                      <a:endParaRPr b="0" lang="en-GB"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dde8cb"/>
                    </a:solidFill>
                  </a:tcPr>
                </a:tc>
                <a:tc>
                  <a:txBody>
                    <a:bodyPr lIns="90000" rIns="90000" anchor="t">
                      <a:noAutofit/>
                    </a:bodyPr>
                    <a:p>
                      <a:pPr algn="ctr">
                        <a:lnSpc>
                          <a:spcPct val="100000"/>
                        </a:lnSpc>
                        <a:buNone/>
                      </a:pPr>
                      <a:r>
                        <a:rPr b="0" lang="en-GB" sz="1500" spc="-1" strike="noStrike">
                          <a:latin typeface="arial"/>
                        </a:rPr>
                        <a:t>MD SLFR (19451)</a:t>
                      </a:r>
                      <a:endParaRPr b="0" lang="en-GB" sz="1500" spc="-1" strike="noStrike">
                        <a:latin typeface="Arial"/>
                      </a:endParaRPr>
                    </a:p>
                  </a:txBody>
                  <a:tcPr anchor="t" marL="90000" marR="90000">
                    <a:lnL>
                      <a:no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GB" sz="1500" spc="-1" strike="noStrike">
                          <a:latin typeface="arial"/>
                        </a:rPr>
                        <a:t>Extratrans right external capsule (15369)</a:t>
                      </a:r>
                      <a:endParaRPr b="0" lang="en-GB" sz="1500" spc="-1" strike="noStrike">
                        <a:latin typeface="Arial"/>
                      </a:endParaRPr>
                    </a:p>
                  </a:txBody>
                  <a:tcPr anchor="t" marL="90000" marR="90000">
                    <a:lnL w="720">
                      <a:solidFill>
                        <a:srgbClr val="ffffff"/>
                      </a:solidFill>
                    </a:lnL>
                    <a:lnR w="720">
                      <a:solidFill>
                        <a:srgbClr val="ffffff"/>
                      </a:solidFill>
                    </a:lnR>
                    <a:lnT>
                      <a:noFill/>
                    </a:lnT>
                    <a:lnB w="720">
                      <a:solidFill>
                        <a:srgbClr val="ffffff"/>
                      </a:solidFill>
                    </a:lnB>
                    <a:solidFill>
                      <a:srgbClr val="cccccc"/>
                    </a:solidFill>
                  </a:tcPr>
                </a:tc>
                <a:tc>
                  <a:txBody>
                    <a:bodyPr lIns="90000" rIns="90000" anchor="t">
                      <a:noAutofit/>
                    </a:bodyPr>
                    <a:p>
                      <a:pPr algn="ctr">
                        <a:lnSpc>
                          <a:spcPct val="100000"/>
                        </a:lnSpc>
                        <a:buNone/>
                      </a:pPr>
                      <a:r>
                        <a:rPr b="0" lang="en-GB" sz="1500" spc="-1" strike="noStrike">
                          <a:latin typeface="arial"/>
                        </a:rPr>
                        <a:t>RadEAD right anterior corona radiata</a:t>
                      </a:r>
                      <a:endParaRPr b="0" lang="en-GB"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GB" sz="1500" spc="-1" strike="noStrike">
                          <a:latin typeface="arial"/>
                        </a:rPr>
                        <a:t>AK anterior right limb of internalcapsule (17664)</a:t>
                      </a:r>
                      <a:endParaRPr b="0" lang="en-GB" sz="1500" spc="-1" strike="noStrike">
                        <a:latin typeface="Arial"/>
                      </a:endParaRPr>
                    </a:p>
                  </a:txBody>
                  <a:tcPr anchor="t" marL="90000" marR="90000">
                    <a:lnL w="720">
                      <a:solidFill>
                        <a:srgbClr val="ffffff"/>
                      </a:solidFill>
                    </a:lnL>
                    <a:lnR w="720">
                      <a:solidFill>
                        <a:srgbClr val="ffffff"/>
                      </a:solidFill>
                    </a:lnR>
                    <a:lnT>
                      <a:noFill/>
                    </a:lnT>
                    <a:lnB w="720">
                      <a:solidFill>
                        <a:srgbClr val="ffffff"/>
                      </a:solidFill>
                    </a:lnB>
                    <a:solidFill>
                      <a:srgbClr val="cccccc"/>
                    </a:solidFill>
                  </a:tcPr>
                </a:tc>
              </a:tr>
              <a:tr h="961200">
                <a:tc>
                  <a:txBody>
                    <a:bodyPr lIns="90000" rIns="90000" anchor="t">
                      <a:noAutofit/>
                    </a:bodyPr>
                    <a:p>
                      <a:pPr algn="ctr">
                        <a:lnSpc>
                          <a:spcPct val="100000"/>
                        </a:lnSpc>
                        <a:buNone/>
                      </a:pPr>
                      <a:r>
                        <a:rPr b="0" lang="en-GB" sz="1500" spc="-1" strike="noStrike">
                          <a:latin typeface="arial"/>
                        </a:rPr>
                        <a:t>Micro FA fornix right stria terminlis</a:t>
                      </a:r>
                      <a:endParaRPr b="0" lang="en-GB" sz="1500" spc="-1" strike="noStrike">
                        <a:latin typeface="Arial"/>
                      </a:endParaRPr>
                    </a:p>
                    <a:p>
                      <a:pPr algn="ctr">
                        <a:lnSpc>
                          <a:spcPct val="100000"/>
                        </a:lnSpc>
                        <a:buNone/>
                      </a:pPr>
                      <a:r>
                        <a:rPr b="0" lang="en-GB" sz="1500" spc="-1" strike="noStrike">
                          <a:latin typeface="arial"/>
                        </a:rPr>
                        <a:t>(9853)</a:t>
                      </a:r>
                      <a:endParaRPr b="0" lang="en-GB"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dde8cb"/>
                    </a:solidFill>
                  </a:tcPr>
                </a:tc>
                <a:tc>
                  <a:txBody>
                    <a:bodyPr lIns="90000" rIns="90000" anchor="t">
                      <a:noAutofit/>
                    </a:bodyPr>
                    <a:p>
                      <a:pPr algn="ctr">
                        <a:lnSpc>
                          <a:spcPct val="100000"/>
                        </a:lnSpc>
                        <a:buNone/>
                      </a:pPr>
                      <a:r>
                        <a:rPr b="0" lang="en-GB" sz="1500" spc="-1" strike="noStrike">
                          <a:latin typeface="arial"/>
                        </a:rPr>
                        <a:t>AK fornix</a:t>
                      </a:r>
                      <a:endParaRPr b="0" lang="en-GB" sz="1500" spc="-1" strike="noStrike">
                        <a:latin typeface="Arial"/>
                      </a:endParaRPr>
                    </a:p>
                  </a:txBody>
                  <a:tcPr anchor="t" marL="90000" marR="90000">
                    <a:lnL w="720">
                      <a:solidFill>
                        <a:srgbClr val="ffffff"/>
                      </a:solidFill>
                    </a:lnL>
                    <a:lnR w="720">
                      <a:noFill/>
                    </a:lnR>
                    <a:lnT w="720">
                      <a:solidFill>
                        <a:srgbClr val="ffffff"/>
                      </a:solidFill>
                    </a:lnT>
                    <a:lnB w="720">
                      <a:solidFill>
                        <a:srgbClr val="ffffff"/>
                      </a:solidFill>
                    </a:lnB>
                    <a:solidFill>
                      <a:srgbClr val="dde8cb"/>
                    </a:solidFill>
                  </a:tcPr>
                </a:tc>
                <a:tc>
                  <a:txBody>
                    <a:bodyPr lIns="90000" rIns="90000" anchor="t">
                      <a:noAutofit/>
                    </a:bodyPr>
                    <a:p>
                      <a:pPr algn="ctr">
                        <a:lnSpc>
                          <a:spcPct val="100000"/>
                        </a:lnSpc>
                        <a:buNone/>
                      </a:pPr>
                      <a:r>
                        <a:rPr b="0" lang="en-GB" sz="1500" spc="-1" strike="noStrike">
                          <a:latin typeface="arial"/>
                        </a:rPr>
                        <a:t>AD fornix (9637)</a:t>
                      </a:r>
                      <a:endParaRPr b="0" lang="en-GB"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dde8cb"/>
                    </a:solidFill>
                  </a:tcPr>
                </a:tc>
                <a:tc>
                  <a:txBody>
                    <a:bodyPr lIns="90000" rIns="90000" anchor="t">
                      <a:noAutofit/>
                    </a:bodyPr>
                    <a:p>
                      <a:pPr algn="ctr">
                        <a:lnSpc>
                          <a:spcPct val="100000"/>
                        </a:lnSpc>
                        <a:buNone/>
                      </a:pPr>
                      <a:r>
                        <a:rPr b="0" lang="en-GB" sz="1500" spc="-1" strike="noStrike">
                          <a:latin typeface="arial"/>
                        </a:rPr>
                        <a:t>MD FMIN (13527)</a:t>
                      </a:r>
                      <a:endParaRPr b="0" lang="en-GB" sz="1500" spc="-1" strike="noStrike">
                        <a:latin typeface="Arial"/>
                      </a:endParaRPr>
                    </a:p>
                  </a:txBody>
                  <a:tcPr anchor="t" marL="90000" marR="90000">
                    <a:lnL>
                      <a:no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GB" sz="1500" spc="-1" strike="noStrike">
                          <a:latin typeface="arial"/>
                        </a:rPr>
                        <a:t>Extra MD anterior left limb of internal capsule (6254)</a:t>
                      </a:r>
                      <a:endParaRPr b="0" lang="en-GB"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GB" sz="1500" spc="-1" strike="noStrike">
                          <a:latin typeface="arial"/>
                        </a:rPr>
                        <a:t>RadEAD IFOFR (9828)</a:t>
                      </a:r>
                      <a:endParaRPr b="0" lang="en-GB"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GB" sz="1500" spc="-1" strike="noStrike">
                          <a:latin typeface="arial"/>
                        </a:rPr>
                        <a:t>RadEAD right anterior corona radiata (17375)</a:t>
                      </a:r>
                      <a:endParaRPr b="0" lang="en-GB"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77960">
                <a:tc>
                  <a:txBody>
                    <a:bodyPr lIns="90000" rIns="90000" anchor="t">
                      <a:noAutofit/>
                    </a:bodyPr>
                    <a:p>
                      <a:pPr algn="ctr">
                        <a:lnSpc>
                          <a:spcPct val="100000"/>
                        </a:lnSpc>
                        <a:buNone/>
                      </a:pPr>
                      <a:r>
                        <a:rPr b="0" lang="en-GB" sz="1500" spc="-1" strike="noStrike">
                          <a:latin typeface="arial"/>
                        </a:rPr>
                        <a:t>Micro RD Fornix right stria terminalis (9812)</a:t>
                      </a:r>
                      <a:endParaRPr b="0" lang="en-GB" sz="1500" spc="-1" strike="noStrike">
                        <a:latin typeface="Arial"/>
                      </a:endParaRPr>
                    </a:p>
                  </a:txBody>
                  <a:tcPr anchor="t" marL="90000" marR="90000">
                    <a:lnL w="720">
                      <a:solidFill>
                        <a:srgbClr val="ffffff"/>
                      </a:solidFill>
                    </a:lnL>
                    <a:lnR w="720">
                      <a:solidFill>
                        <a:srgbClr val="ffffff"/>
                      </a:solidFill>
                    </a:lnR>
                    <a:lnT>
                      <a:noFill/>
                    </a:lnT>
                    <a:lnB w="720">
                      <a:solidFill>
                        <a:srgbClr val="ffffff"/>
                      </a:solidFill>
                    </a:lnB>
                    <a:solidFill>
                      <a:srgbClr val="dde8cb"/>
                    </a:solidFill>
                  </a:tcPr>
                </a:tc>
                <a:tc>
                  <a:txBody>
                    <a:bodyPr lIns="90000" rIns="90000" anchor="t">
                      <a:noAutofit/>
                    </a:bodyPr>
                    <a:p>
                      <a:pPr algn="ctr">
                        <a:lnSpc>
                          <a:spcPct val="100000"/>
                        </a:lnSpc>
                        <a:buNone/>
                      </a:pPr>
                      <a:r>
                        <a:rPr b="0" lang="en-GB" sz="1500" spc="-1" strike="noStrike">
                          <a:latin typeface="arial"/>
                        </a:rPr>
                        <a:t>AK left superior frontooccipital fasciculus</a:t>
                      </a:r>
                      <a:endParaRPr b="0" lang="en-GB" sz="1500" spc="-1" strike="noStrike">
                        <a:latin typeface="Arial"/>
                      </a:endParaRPr>
                    </a:p>
                  </a:txBody>
                  <a:tcPr anchor="t" marL="90000" marR="90000">
                    <a:lnL>
                      <a:noFill/>
                    </a:lnL>
                    <a:lnR>
                      <a:noFill/>
                    </a:lnR>
                    <a:lnT>
                      <a:noFill/>
                    </a:lnT>
                    <a:lnB w="720">
                      <a:solidFill>
                        <a:srgbClr val="ffffff"/>
                      </a:solidFill>
                    </a:lnB>
                    <a:solidFill>
                      <a:srgbClr val="cccccc"/>
                    </a:solidFill>
                  </a:tcPr>
                </a:tc>
                <a:tc>
                  <a:txBody>
                    <a:bodyPr lIns="90000" rIns="90000" anchor="t">
                      <a:noAutofit/>
                    </a:bodyPr>
                    <a:p>
                      <a:pPr algn="ctr">
                        <a:lnSpc>
                          <a:spcPct val="100000"/>
                        </a:lnSpc>
                        <a:buNone/>
                      </a:pPr>
                      <a:r>
                        <a:rPr b="0" lang="en-GB" sz="1500" spc="-1" strike="noStrike">
                          <a:latin typeface="arial"/>
                        </a:rPr>
                        <a:t>FA fornix left striaterminalis (9283)</a:t>
                      </a:r>
                      <a:endParaRPr b="0" lang="en-GB"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dde8cb"/>
                    </a:solidFill>
                  </a:tcPr>
                </a:tc>
                <a:tc>
                  <a:txBody>
                    <a:bodyPr lIns="90000" rIns="90000" anchor="t">
                      <a:noAutofit/>
                    </a:bodyPr>
                    <a:p>
                      <a:pPr algn="ctr">
                        <a:lnSpc>
                          <a:spcPct val="100000"/>
                        </a:lnSpc>
                        <a:buNone/>
                      </a:pPr>
                      <a:r>
                        <a:rPr b="0" lang="en-GB" sz="1500" spc="-1" strike="noStrike">
                          <a:latin typeface="arial"/>
                        </a:rPr>
                        <a:t>FA fornix (12011)</a:t>
                      </a:r>
                      <a:endParaRPr b="0" lang="en-GB" sz="1500" spc="-1" strike="noStrike">
                        <a:latin typeface="Arial"/>
                      </a:endParaRPr>
                    </a:p>
                  </a:txBody>
                  <a:tcPr anchor="t" marL="90000" marR="90000">
                    <a:lnL>
                      <a:no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GB" sz="1500" spc="-1" strike="noStrike">
                          <a:latin typeface="arial"/>
                        </a:rPr>
                        <a:t>Extra trans anterior right limb of internal capsule (6126)</a:t>
                      </a:r>
                      <a:endParaRPr b="0" lang="en-GB"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GB" sz="1500" spc="-1" strike="noStrike">
                          <a:latin typeface="arial"/>
                        </a:rPr>
                        <a:t>RadEAD right external capsule (9793)</a:t>
                      </a:r>
                      <a:endParaRPr b="0" lang="en-GB"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GB" sz="1500" spc="-1" strike="noStrike">
                          <a:latin typeface="arial"/>
                        </a:rPr>
                        <a:t>RadEAD SLFR (15840)</a:t>
                      </a:r>
                      <a:endParaRPr b="0" lang="en-GB"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
        <p:nvSpPr>
          <p:cNvPr id="73" name="Plassholder for innhold 13"/>
          <p:cNvSpPr/>
          <p:nvPr/>
        </p:nvSpPr>
        <p:spPr>
          <a:xfrm>
            <a:off x="14687640" y="22334760"/>
            <a:ext cx="13390560" cy="708480"/>
          </a:xfrm>
          <a:prstGeom prst="rect">
            <a:avLst/>
          </a:prstGeom>
          <a:noFill/>
          <a:ln w="0">
            <a:noFill/>
          </a:ln>
        </p:spPr>
        <p:style>
          <a:lnRef idx="0"/>
          <a:fillRef idx="0"/>
          <a:effectRef idx="0"/>
          <a:fontRef idx="minor"/>
        </p:style>
        <p:txBody>
          <a:bodyPr numCol="1" spcCol="0" lIns="0" rIns="417600" tIns="0" bIns="0" anchor="t">
            <a:noAutofit/>
          </a:bodyPr>
          <a:p>
            <a:pPr marL="432000" indent="-324000">
              <a:lnSpc>
                <a:spcPts val="3960"/>
              </a:lnSpc>
              <a:spcBef>
                <a:spcPts val="1417"/>
              </a:spcBef>
              <a:buClr>
                <a:srgbClr val="000000"/>
              </a:buClr>
              <a:buSzPct val="45000"/>
              <a:buFont typeface="Wingdings" charset="2"/>
              <a:buChar char=""/>
            </a:pPr>
            <a:r>
              <a:rPr b="0" i="1" lang="nb-NO" sz="2400" spc="-1" strike="noStrike">
                <a:solidFill>
                  <a:srgbClr val="384044"/>
                </a:solidFill>
                <a:latin typeface="Arial"/>
                <a:ea typeface="DejaVu Sans"/>
              </a:rPr>
              <a:t>Table 1.</a:t>
            </a:r>
            <a:r>
              <a:rPr b="0" lang="nb-NO" sz="2400" spc="-1" strike="noStrike">
                <a:solidFill>
                  <a:srgbClr val="384044"/>
                </a:solidFill>
                <a:latin typeface="Arial"/>
                <a:ea typeface="DejaVu Sans"/>
              </a:rPr>
              <a:t> Top five diffusion metrics ranked by gain in age prediction accuracy</a:t>
            </a:r>
            <a:endParaRPr b="0" lang="en-GB" sz="2400" spc="-1" strike="noStrike">
              <a:latin typeface="Arial"/>
            </a:endParaRPr>
          </a:p>
        </p:txBody>
      </p:sp>
      <p:sp>
        <p:nvSpPr>
          <p:cNvPr id="74" name="Plassholder for innhold 14"/>
          <p:cNvSpPr/>
          <p:nvPr/>
        </p:nvSpPr>
        <p:spPr>
          <a:xfrm>
            <a:off x="14940360" y="12228480"/>
            <a:ext cx="7118640" cy="1153800"/>
          </a:xfrm>
          <a:prstGeom prst="rect">
            <a:avLst/>
          </a:prstGeom>
          <a:noFill/>
          <a:ln w="0">
            <a:noFill/>
          </a:ln>
        </p:spPr>
        <p:style>
          <a:lnRef idx="0"/>
          <a:fillRef idx="0"/>
          <a:effectRef idx="0"/>
          <a:fontRef idx="minor"/>
        </p:style>
        <p:txBody>
          <a:bodyPr numCol="1" spcCol="0" lIns="0" rIns="417600" tIns="0" bIns="0" anchor="t">
            <a:noAutofit/>
          </a:bodyPr>
          <a:p>
            <a:pPr marL="432000" indent="-324000">
              <a:lnSpc>
                <a:spcPts val="3960"/>
              </a:lnSpc>
              <a:spcBef>
                <a:spcPts val="1417"/>
              </a:spcBef>
              <a:buClr>
                <a:srgbClr val="000000"/>
              </a:buClr>
              <a:buSzPct val="45000"/>
              <a:buFont typeface="Wingdings" charset="2"/>
              <a:buChar char=""/>
            </a:pPr>
            <a:r>
              <a:rPr b="0" lang="nb-NO" sz="2400" spc="-1" strike="noStrike">
                <a:solidFill>
                  <a:srgbClr val="384044"/>
                </a:solidFill>
                <a:latin typeface="Arial"/>
                <a:ea typeface="DejaVu Sans"/>
              </a:rPr>
              <a:t>Brain age gaps (BAG) were strongly correlated across models, with </a:t>
            </a:r>
            <a:r>
              <a:rPr b="0" i="1" lang="nb-NO" sz="2400" spc="-1" strike="noStrike">
                <a:solidFill>
                  <a:srgbClr val="384044"/>
                </a:solidFill>
                <a:latin typeface="Arial"/>
                <a:ea typeface="DejaVu Sans"/>
              </a:rPr>
              <a:t>r</a:t>
            </a:r>
            <a:r>
              <a:rPr b="0" lang="nb-NO" sz="2400" spc="-1" strike="noStrike">
                <a:solidFill>
                  <a:srgbClr val="384044"/>
                </a:solidFill>
                <a:latin typeface="Arial"/>
                <a:ea typeface="DejaVu Sans"/>
              </a:rPr>
              <a:t> &gt; 0.7 (Fig. 3).</a:t>
            </a:r>
            <a:endParaRPr b="0" lang="en-GB" sz="2400" spc="-1" strike="noStrike">
              <a:latin typeface="Arial"/>
            </a:endParaRPr>
          </a:p>
        </p:txBody>
      </p:sp>
      <p:sp>
        <p:nvSpPr>
          <p:cNvPr id="75" name="Plassholder for innhold 15"/>
          <p:cNvSpPr/>
          <p:nvPr/>
        </p:nvSpPr>
        <p:spPr>
          <a:xfrm>
            <a:off x="14940360" y="13375440"/>
            <a:ext cx="12417840" cy="1216080"/>
          </a:xfrm>
          <a:prstGeom prst="rect">
            <a:avLst/>
          </a:prstGeom>
          <a:noFill/>
          <a:ln w="0">
            <a:noFill/>
          </a:ln>
        </p:spPr>
        <p:style>
          <a:lnRef idx="0"/>
          <a:fillRef idx="0"/>
          <a:effectRef idx="0"/>
          <a:fontRef idx="minor"/>
        </p:style>
        <p:txBody>
          <a:bodyPr numCol="1" spcCol="0" lIns="0" rIns="417600" tIns="0" bIns="0" anchor="t">
            <a:noAutofit/>
          </a:bodyPr>
          <a:p>
            <a:pPr marL="432000" indent="-324000">
              <a:lnSpc>
                <a:spcPts val="3960"/>
              </a:lnSpc>
              <a:spcBef>
                <a:spcPts val="1417"/>
              </a:spcBef>
              <a:buClr>
                <a:srgbClr val="000000"/>
              </a:buClr>
              <a:buSzPct val="45000"/>
              <a:buFont typeface="Wingdings" charset="2"/>
              <a:buChar char=""/>
            </a:pPr>
            <a:r>
              <a:rPr b="0" lang="nb-NO" sz="2400" spc="-1" strike="noStrike">
                <a:solidFill>
                  <a:srgbClr val="384044"/>
                </a:solidFill>
                <a:latin typeface="Arial"/>
                <a:ea typeface="Noto Sans CJK SC"/>
              </a:rPr>
              <a:t>Of all white matter regions, fornix features were strongest correlated with age (Fig. 4), and having the highest feature gain in brain age predictions (Table 1).</a:t>
            </a:r>
            <a:endParaRPr b="0" lang="en-GB" sz="2400" spc="-1" strike="noStrike">
              <a:latin typeface="Arial"/>
            </a:endParaRPr>
          </a:p>
        </p:txBody>
      </p:sp>
      <p:sp>
        <p:nvSpPr>
          <p:cNvPr id="76" name="Plassholder for innhold 16"/>
          <p:cNvSpPr/>
          <p:nvPr/>
        </p:nvSpPr>
        <p:spPr>
          <a:xfrm>
            <a:off x="29933280" y="10381680"/>
            <a:ext cx="5940360" cy="1998360"/>
          </a:xfrm>
          <a:prstGeom prst="rect">
            <a:avLst/>
          </a:prstGeom>
          <a:noFill/>
          <a:ln w="0">
            <a:noFill/>
          </a:ln>
        </p:spPr>
        <p:style>
          <a:lnRef idx="0"/>
          <a:fillRef idx="0"/>
          <a:effectRef idx="0"/>
          <a:fontRef idx="minor"/>
        </p:style>
        <p:txBody>
          <a:bodyPr numCol="1" spcCol="0" lIns="0" rIns="417600" tIns="0" bIns="0" anchor="t">
            <a:noAutofit/>
          </a:bodyPr>
          <a:p>
            <a:pPr>
              <a:lnSpc>
                <a:spcPts val="3960"/>
              </a:lnSpc>
              <a:spcBef>
                <a:spcPts val="1417"/>
              </a:spcBef>
              <a:buNone/>
            </a:pPr>
            <a:endParaRPr b="0" lang="en-GB" sz="2400" spc="-1" strike="noStrike">
              <a:latin typeface="Arial"/>
            </a:endParaRPr>
          </a:p>
          <a:p>
            <a:pPr marL="432000" indent="-324000">
              <a:lnSpc>
                <a:spcPts val="2551"/>
              </a:lnSpc>
              <a:spcBef>
                <a:spcPts val="567"/>
              </a:spcBef>
              <a:buClr>
                <a:srgbClr val="000000"/>
              </a:buClr>
              <a:buSzPct val="45000"/>
              <a:buFont typeface="Wingdings" charset="2"/>
              <a:buChar char=""/>
            </a:pPr>
            <a:r>
              <a:rPr b="0" lang="nb-NO" sz="1400" spc="-1" strike="noStrike">
                <a:solidFill>
                  <a:srgbClr val="384044"/>
                </a:solidFill>
                <a:latin typeface="Arial"/>
                <a:ea typeface="DejaVu Sans"/>
              </a:rPr>
              <a:t>Fig. 6A-B: predicted scores</a:t>
            </a:r>
            <a:endParaRPr b="0" lang="en-GB" sz="1400" spc="-1" strike="noStrike">
              <a:latin typeface="Arial"/>
            </a:endParaRPr>
          </a:p>
          <a:p>
            <a:pPr marL="432000" indent="-324000">
              <a:lnSpc>
                <a:spcPts val="2551"/>
              </a:lnSpc>
              <a:spcBef>
                <a:spcPts val="567"/>
              </a:spcBef>
              <a:buClr>
                <a:srgbClr val="000000"/>
              </a:buClr>
              <a:buSzPct val="45000"/>
              <a:buFont typeface="Wingdings" charset="2"/>
              <a:buChar char=""/>
            </a:pPr>
            <a:r>
              <a:rPr b="0" lang="nb-NO" sz="1400" spc="-1" strike="noStrike">
                <a:solidFill>
                  <a:srgbClr val="384044"/>
                </a:solidFill>
                <a:latin typeface="Arial"/>
                <a:ea typeface="DejaVu Sans"/>
              </a:rPr>
              <a:t>Fig. 6C-D: raw scores</a:t>
            </a:r>
            <a:endParaRPr b="0" lang="en-GB" sz="1400" spc="-1" strike="noStrike">
              <a:latin typeface="Arial"/>
            </a:endParaRPr>
          </a:p>
          <a:p>
            <a:pPr marL="432000" indent="-324000">
              <a:lnSpc>
                <a:spcPts val="2551"/>
              </a:lnSpc>
              <a:spcBef>
                <a:spcPts val="567"/>
              </a:spcBef>
              <a:buClr>
                <a:srgbClr val="000000"/>
              </a:buClr>
              <a:buSzPct val="45000"/>
              <a:buFont typeface="Wingdings" charset="2"/>
              <a:buChar char=""/>
            </a:pPr>
            <a:r>
              <a:rPr b="0" lang="nb-NO" sz="1400" spc="-1" strike="noStrike">
                <a:solidFill>
                  <a:srgbClr val="384044"/>
                </a:solidFill>
                <a:latin typeface="Arial"/>
                <a:ea typeface="DejaVu Sans"/>
              </a:rPr>
              <a:t>Fig. 6E: R</a:t>
            </a:r>
            <a:r>
              <a:rPr b="0" lang="nb-NO" sz="1400" spc="-1" strike="noStrike" baseline="33000">
                <a:solidFill>
                  <a:srgbClr val="384044"/>
                </a:solidFill>
                <a:latin typeface="Arial"/>
                <a:ea typeface="DejaVu Sans"/>
              </a:rPr>
              <a:t>2</a:t>
            </a:r>
            <a:r>
              <a:rPr b="0" lang="nb-NO" sz="1400" spc="-1" strike="noStrike">
                <a:solidFill>
                  <a:srgbClr val="384044"/>
                </a:solidFill>
                <a:latin typeface="Arial"/>
                <a:ea typeface="DejaVu Sans"/>
              </a:rPr>
              <a:t> (bars) and SE (below bars) for 6A-B</a:t>
            </a:r>
            <a:endParaRPr b="0" lang="en-GB" sz="1400" spc="-1" strike="noStrike">
              <a:latin typeface="Arial"/>
            </a:endParaRPr>
          </a:p>
        </p:txBody>
      </p:sp>
      <p:sp>
        <p:nvSpPr>
          <p:cNvPr id="77" name="Plassholder for tekst 10"/>
          <p:cNvSpPr/>
          <p:nvPr/>
        </p:nvSpPr>
        <p:spPr>
          <a:xfrm>
            <a:off x="29289960" y="22631400"/>
            <a:ext cx="12425400" cy="586800"/>
          </a:xfrm>
          <a:prstGeom prst="rect">
            <a:avLst/>
          </a:prstGeom>
          <a:noFill/>
          <a:ln w="0">
            <a:noFill/>
          </a:ln>
        </p:spPr>
        <p:style>
          <a:lnRef idx="0"/>
          <a:fillRef idx="0"/>
          <a:effectRef idx="0"/>
          <a:fontRef idx="minor"/>
        </p:style>
        <p:txBody>
          <a:bodyPr lIns="0" rIns="417600" tIns="0" bIns="0" anchor="t">
            <a:noAutofit/>
          </a:bodyPr>
          <a:p>
            <a:pPr>
              <a:lnSpc>
                <a:spcPts val="6364"/>
              </a:lnSpc>
              <a:spcBef>
                <a:spcPts val="6457"/>
              </a:spcBef>
              <a:buNone/>
              <a:tabLst>
                <a:tab algn="l" pos="0"/>
              </a:tabLst>
            </a:pPr>
            <a:r>
              <a:rPr b="1" lang="nb-NO" sz="4240" spc="-1" strike="noStrike">
                <a:solidFill>
                  <a:srgbClr val="5c2483"/>
                </a:solidFill>
                <a:latin typeface="Arial"/>
                <a:ea typeface="DejaVu Sans"/>
              </a:rPr>
              <a:t>Conclusion</a:t>
            </a:r>
            <a:endParaRPr b="0" lang="en-GB" sz="4240" spc="-1" strike="noStrike">
              <a:latin typeface="Arial"/>
            </a:endParaRPr>
          </a:p>
        </p:txBody>
      </p:sp>
      <p:pic>
        <p:nvPicPr>
          <p:cNvPr id="78" name="" descr=""/>
          <p:cNvPicPr/>
          <p:nvPr/>
        </p:nvPicPr>
        <p:blipFill>
          <a:blip r:embed="rId4"/>
          <a:stretch/>
        </p:blipFill>
        <p:spPr>
          <a:xfrm>
            <a:off x="17100000" y="29340000"/>
            <a:ext cx="2622960" cy="612360"/>
          </a:xfrm>
          <a:prstGeom prst="rect">
            <a:avLst/>
          </a:prstGeom>
          <a:ln w="0">
            <a:noFill/>
          </a:ln>
        </p:spPr>
      </p:pic>
      <p:sp>
        <p:nvSpPr>
          <p:cNvPr id="79" name=""/>
          <p:cNvSpPr/>
          <p:nvPr/>
        </p:nvSpPr>
        <p:spPr>
          <a:xfrm>
            <a:off x="1260000" y="10260000"/>
            <a:ext cx="20160000" cy="1800000"/>
          </a:xfrm>
          <a:custGeom>
            <a:avLst/>
            <a:gdLst/>
            <a:ahLst/>
            <a:rect l="l" t="t" r="r" b="b"/>
            <a:pathLst>
              <a:path w="241876" h="21600">
                <a:moveTo>
                  <a:pt x="3600" y="0"/>
                </a:moveTo>
                <a:arcTo wR="3600" hR="3600" stAng="16200000" swAng="-5400000"/>
                <a:lnTo>
                  <a:pt x="0" y="18000"/>
                </a:lnTo>
                <a:arcTo wR="3600" hR="3600" stAng="10800000" swAng="-5400000"/>
                <a:lnTo>
                  <a:pt x="238276" y="21600"/>
                </a:lnTo>
                <a:arcTo wR="216676" hR="3600" stAng="5400000" swAng="5400000"/>
                <a:lnTo>
                  <a:pt x="21600" y="3600"/>
                </a:lnTo>
                <a:arcTo wR="216676" hR="3600" stAng="10800000" swAng="5400000"/>
                <a:close/>
              </a:path>
            </a:pathLst>
          </a:custGeom>
          <a:solidFill>
            <a:srgbClr val="729fcf">
              <a:alpha val="37000"/>
            </a:srgbClr>
          </a:solidFill>
          <a:ln w="0">
            <a:solidFill>
              <a:srgbClr val="3465a4"/>
            </a:solidFill>
          </a:ln>
        </p:spPr>
        <p:style>
          <a:lnRef idx="0"/>
          <a:fillRef idx="0"/>
          <a:effectRef idx="0"/>
          <a:fontRef idx="minor"/>
        </p:style>
        <p:txBody>
          <a:bodyPr lIns="90000" rIns="90000" tIns="45000" bIns="45000" anchor="ctr">
            <a:noAutofit/>
          </a:bodyPr>
          <a:p>
            <a:pPr algn="ctr">
              <a:lnSpc>
                <a:spcPts val="5386"/>
              </a:lnSpc>
              <a:buNone/>
              <a:tabLst>
                <a:tab algn="l" pos="0"/>
              </a:tabLst>
            </a:pPr>
            <a:r>
              <a:rPr b="1" i="1" lang="en-GB" sz="3600" spc="-1" strike="noStrike">
                <a:solidFill>
                  <a:srgbClr val="5c2483"/>
                </a:solidFill>
                <a:latin typeface="Arial"/>
                <a:ea typeface="DejaVu Sans"/>
              </a:rPr>
              <a:t>Key finding: Fornix is the driving region of cross-sectional white matter brain ageing which can be assessed using different diffusion approaches.</a:t>
            </a:r>
            <a:endParaRPr b="0" lang="en-GB" sz="3600" spc="-1" strike="noStrike">
              <a:latin typeface="Arial"/>
            </a:endParaRPr>
          </a:p>
        </p:txBody>
      </p:sp>
      <p:pic>
        <p:nvPicPr>
          <p:cNvPr id="80" name="" descr=""/>
          <p:cNvPicPr/>
          <p:nvPr/>
        </p:nvPicPr>
        <p:blipFill>
          <a:blip r:embed="rId5"/>
          <a:stretch/>
        </p:blipFill>
        <p:spPr>
          <a:xfrm>
            <a:off x="1231200" y="15660000"/>
            <a:ext cx="7217640" cy="7217640"/>
          </a:xfrm>
          <a:prstGeom prst="rect">
            <a:avLst/>
          </a:prstGeom>
          <a:ln w="0">
            <a:noFill/>
          </a:ln>
        </p:spPr>
      </p:pic>
      <p:pic>
        <p:nvPicPr>
          <p:cNvPr id="81" name="" descr=""/>
          <p:cNvPicPr/>
          <p:nvPr/>
        </p:nvPicPr>
        <p:blipFill>
          <a:blip r:embed="rId6"/>
          <a:stretch/>
        </p:blipFill>
        <p:spPr>
          <a:xfrm>
            <a:off x="1004400" y="23617800"/>
            <a:ext cx="8100000" cy="4055040"/>
          </a:xfrm>
          <a:prstGeom prst="rect">
            <a:avLst/>
          </a:prstGeom>
          <a:ln w="0">
            <a:noFill/>
          </a:ln>
        </p:spPr>
      </p:pic>
      <p:pic>
        <p:nvPicPr>
          <p:cNvPr id="82" name="" descr=""/>
          <p:cNvPicPr/>
          <p:nvPr/>
        </p:nvPicPr>
        <p:blipFill>
          <a:blip r:embed="rId7"/>
          <a:stretch/>
        </p:blipFill>
        <p:spPr>
          <a:xfrm>
            <a:off x="22059000" y="7524360"/>
            <a:ext cx="6021000" cy="6021000"/>
          </a:xfrm>
          <a:prstGeom prst="rect">
            <a:avLst/>
          </a:prstGeom>
          <a:ln w="0">
            <a:noFill/>
          </a:ln>
        </p:spPr>
      </p:pic>
      <p:pic>
        <p:nvPicPr>
          <p:cNvPr id="83" name="" descr=""/>
          <p:cNvPicPr/>
          <p:nvPr/>
        </p:nvPicPr>
        <p:blipFill>
          <a:blip r:embed="rId8"/>
          <a:stretch/>
        </p:blipFill>
        <p:spPr>
          <a:xfrm>
            <a:off x="34710120" y="6989760"/>
            <a:ext cx="6734160" cy="6734160"/>
          </a:xfrm>
          <a:prstGeom prst="rect">
            <a:avLst/>
          </a:prstGeom>
          <a:ln w="0">
            <a:noFill/>
          </a:ln>
        </p:spPr>
      </p:pic>
      <p:pic>
        <p:nvPicPr>
          <p:cNvPr id="84" name="" descr=""/>
          <p:cNvPicPr/>
          <p:nvPr/>
        </p:nvPicPr>
        <p:blipFill>
          <a:blip r:embed="rId9"/>
          <a:stretch/>
        </p:blipFill>
        <p:spPr>
          <a:xfrm>
            <a:off x="14600160" y="15120000"/>
            <a:ext cx="8579880" cy="7020000"/>
          </a:xfrm>
          <a:prstGeom prst="rect">
            <a:avLst/>
          </a:prstGeom>
          <a:ln w="0">
            <a:noFill/>
          </a:ln>
        </p:spPr>
      </p:pic>
      <p:pic>
        <p:nvPicPr>
          <p:cNvPr id="85" name="" descr=""/>
          <p:cNvPicPr/>
          <p:nvPr/>
        </p:nvPicPr>
        <p:blipFill>
          <a:blip r:embed="rId10"/>
          <a:stretch/>
        </p:blipFill>
        <p:spPr>
          <a:xfrm rot="16200000">
            <a:off x="21873600" y="16356600"/>
            <a:ext cx="6339240" cy="390276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84044"/>
      </a:dk2>
      <a:lt2>
        <a:srgbClr val="bbbec2"/>
      </a:lt2>
      <a:accent1>
        <a:srgbClr val="5c2483"/>
      </a:accent1>
      <a:accent2>
        <a:srgbClr val="e5007c"/>
      </a:accent2>
      <a:accent3>
        <a:srgbClr val="374044"/>
      </a:accent3>
      <a:accent4>
        <a:srgbClr val="0081c9"/>
      </a:accent4>
      <a:accent5>
        <a:srgbClr val="20a695"/>
      </a:accent5>
      <a:accent6>
        <a:srgbClr val="d3d800"/>
      </a:accent6>
      <a:hlink>
        <a:srgbClr val="384044"/>
      </a:hlink>
      <a:folHlink>
        <a:srgbClr val="5c248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NORMENT_VIT_POSTER_MAL_BREDDEFORMAT</Template>
  <TotalTime>26</TotalTime>
  <Application>LibreOffice/7.3.5.2$Linux_X86_64 LibreOffice_project/30$Build-2</Application>
  <AppVersion>15.0000</AppVersion>
  <Words>0</Words>
  <Paragraphs>0</Paragraphs>
  <Company>Universitetet i Oslo</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2016-10-07T12:18:22Z</dcterms:created>
  <dc:creator>Åshild Maria Eftevåg</dc:creator>
  <dc:description/>
  <dc:language>en-GB</dc:language>
  <cp:lastModifiedBy>Max Korbmacher</cp:lastModifiedBy>
  <dcterms:modified xsi:type="dcterms:W3CDTF">2022-08-24T07:10:32Z</dcterms:modified>
  <cp:revision>19</cp:revision>
  <dc:subject/>
  <dc:title>PowerPoint-presentasjon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i4>1</vt:i4>
  </property>
</Properties>
</file>