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4114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A6AD93-11ED-489F-B167-5FA0897CC2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814604-F9DD-43BE-89B4-7DA2789913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4F6130-2360-415E-93F6-D2F3550A74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33856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07692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0020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33856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07692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1848AB-EA05-4B2A-BEC3-C142055F8A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58901A-71E1-4B05-8BAA-0D76F9A37A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315CC7-3524-4EF7-9026-27EF970B26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239108-BC0F-4ABE-9D0B-73263852EF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2A1D6-060B-4D0E-A920-1571987FC2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0200" y="1641600"/>
            <a:ext cx="28803240" cy="31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B9B8A0-FC0F-4383-A90C-32C35344F4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EBBDC5-97E7-4683-9894-A729ADDB4F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169613-06A0-4C38-AF38-E6591160BF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C297F4-518C-424B-B152-45BFDD22BE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0600920" y="38138040"/>
            <a:ext cx="10799640" cy="218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2602600" y="38138040"/>
            <a:ext cx="7198920" cy="218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D67F90-7DEE-42AC-8DFF-4B42D6674C15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397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00320" y="38138040"/>
            <a:ext cx="7198920" cy="218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3240" cy="68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/>
          <p:nvPr/>
        </p:nvSpPr>
        <p:spPr>
          <a:xfrm>
            <a:off x="16740000" y="14699160"/>
            <a:ext cx="13678920" cy="19320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0" y="38518200"/>
            <a:ext cx="32218560" cy="284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4"/>
          <p:cNvSpPr/>
          <p:nvPr/>
        </p:nvSpPr>
        <p:spPr>
          <a:xfrm>
            <a:off x="360000" y="38676600"/>
            <a:ext cx="5399280" cy="25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1897560" y="29310480"/>
            <a:ext cx="14482440" cy="4709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0" y="-62280"/>
            <a:ext cx="32218560" cy="594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1"/>
          <p:cNvSpPr/>
          <p:nvPr/>
        </p:nvSpPr>
        <p:spPr>
          <a:xfrm>
            <a:off x="1882800" y="0"/>
            <a:ext cx="27376200" cy="54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b="1" lang="en-US" sz="9000" spc="-1" strike="noStrike">
                <a:solidFill>
                  <a:srgbClr val="ffffff"/>
                </a:solidFill>
                <a:latin typeface="Arial"/>
                <a:ea typeface="Segoe UI Black"/>
              </a:rPr>
              <a:t>“</a:t>
            </a:r>
            <a:r>
              <a:rPr b="1" lang="en-US" sz="9000" spc="-1" strike="noStrike">
                <a:solidFill>
                  <a:srgbClr val="ffffff"/>
                </a:solidFill>
                <a:latin typeface="Arial"/>
                <a:ea typeface="Segoe UI Black"/>
              </a:rPr>
              <a:t>Asymmetric brain ageing is reflected by left/right brain ages which are very similar to whole-brain age estimates”</a:t>
            </a:r>
            <a:endParaRPr b="0" lang="en-GB" sz="9000" spc="-1" strike="noStrike">
              <a:latin typeface="Arial"/>
            </a:endParaRPr>
          </a:p>
        </p:txBody>
      </p:sp>
      <p:sp>
        <p:nvSpPr>
          <p:cNvPr id="47" name="TextBox 21"/>
          <p:cNvSpPr/>
          <p:nvPr/>
        </p:nvSpPr>
        <p:spPr>
          <a:xfrm>
            <a:off x="7382880" y="38860920"/>
            <a:ext cx="181720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Max Korbmacher (makor@hvl.no)</a:t>
            </a:r>
            <a:r>
              <a:rPr b="0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, Ann-Marie de Lange, Dennis van der Meer, Dani Beck, Eli Eikefjord, Arvid Lundervold, Ole A. Andreassen, Lars T. Westlye, Ivan I. Maximov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8" name="Rectangle 16"/>
          <p:cNvSpPr/>
          <p:nvPr/>
        </p:nvSpPr>
        <p:spPr>
          <a:xfrm>
            <a:off x="1897560" y="14669280"/>
            <a:ext cx="14482080" cy="14310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9" name="TextBox 31"/>
          <p:cNvSpPr/>
          <p:nvPr/>
        </p:nvSpPr>
        <p:spPr>
          <a:xfrm>
            <a:off x="2138400" y="14751360"/>
            <a:ext cx="6321240" cy="64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1: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Left, right, and whole-brain age predictions are strongly correlated across modalities and show similar prediction errors.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1897560" y="7732080"/>
            <a:ext cx="28522080" cy="63493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Background: </a:t>
            </a:r>
            <a:r>
              <a:rPr b="0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The brain demonstrates various age-sensitive asymmetries. Yet, a systematic mapping of grey and white matter asymmetries from midlife to old adulthood is still missing.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Method:</a:t>
            </a:r>
            <a:r>
              <a:rPr b="0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 We hence present brain asymmetries from multimodal magnetic resonance imaging (MRI) UK Biobank (</a:t>
            </a:r>
            <a:r>
              <a:rPr b="0" i="1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N</a:t>
            </a:r>
            <a:r>
              <a:rPr b="0" lang="en-US" sz="4000" spc="-1" strike="noStrike">
                <a:solidFill>
                  <a:srgbClr val="000000"/>
                </a:solidFill>
                <a:latin typeface="Segoe UI"/>
                <a:ea typeface="Segoe UI Black"/>
              </a:rPr>
              <a:t> &gt; 39,500) data using the laterality index (LI). We furthermore present how to leverage brain asymmetries by estimating hemispheric brain age (HBA) from the left/right hemispere instead of the whole brain.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1" name="TextBox 40"/>
          <p:cNvSpPr/>
          <p:nvPr/>
        </p:nvSpPr>
        <p:spPr>
          <a:xfrm>
            <a:off x="1839600" y="6276240"/>
            <a:ext cx="29174400" cy="10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6240" spc="-1" strike="noStrike">
                <a:solidFill>
                  <a:srgbClr val="262626"/>
                </a:solidFill>
                <a:latin typeface="Segoe UI"/>
                <a:ea typeface="DejaVu Sans"/>
              </a:rPr>
              <a:t>Brain asymmetries from midlife to old adulthood: hemispheric brain age</a:t>
            </a:r>
            <a:endParaRPr b="0" lang="en-GB" sz="6240" spc="-1" strike="noStrike">
              <a:latin typeface="Arial"/>
            </a:endParaRPr>
          </a:p>
        </p:txBody>
      </p:sp>
      <p:sp>
        <p:nvSpPr>
          <p:cNvPr id="52" name="TextBox 1"/>
          <p:cNvSpPr/>
          <p:nvPr/>
        </p:nvSpPr>
        <p:spPr>
          <a:xfrm>
            <a:off x="2160000" y="29160000"/>
            <a:ext cx="14038920" cy="46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2: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We find no significant influence 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(p &gt; 0.05) of hemisphere, modality or handedness on HBA, but age-sensitivity of the HBA asymmetry. Finally, we show that various cardiometabolic risk factors concordantly relate to HBA (see preprint).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669920" y="39426840"/>
            <a:ext cx="1078560" cy="107856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462600" y="38797560"/>
            <a:ext cx="3983400" cy="11520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451080" y="40206240"/>
            <a:ext cx="3687480" cy="937080"/>
          </a:xfrm>
          <a:prstGeom prst="rect">
            <a:avLst/>
          </a:prstGeom>
          <a:ln w="0">
            <a:noFill/>
          </a:ln>
        </p:spPr>
      </p:pic>
      <p:sp>
        <p:nvSpPr>
          <p:cNvPr id="56" name="TextBox 3"/>
          <p:cNvSpPr/>
          <p:nvPr/>
        </p:nvSpPr>
        <p:spPr>
          <a:xfrm>
            <a:off x="1882800" y="34286040"/>
            <a:ext cx="28536120" cy="37454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Conclusion: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 Our findings emphasise age-dependencies in regional and whole-brain asymmetries. HBA can be used to assess brain health specific to a single hermisphere, and asymmetries in HBA </a:t>
            </a:r>
            <a:r>
              <a:rPr b="0" lang="en-US" sz="4200" spc="-1" strike="noStrike">
                <a:solidFill>
                  <a:srgbClr val="000000"/>
                </a:solidFill>
                <a:latin typeface="Segoe UI"/>
                <a:ea typeface="Segoe UI Black"/>
              </a:rPr>
              <a:t>capture the general trend of decreasing brain asymmetry.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8620000" y="38943000"/>
            <a:ext cx="3664080" cy="28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Segoe UI Light"/>
                <a:ea typeface="DejaVu Sans"/>
              </a:rPr>
              <a:t>Preprint coming out soon!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8" name="TextBox 5"/>
          <p:cNvSpPr/>
          <p:nvPr/>
        </p:nvSpPr>
        <p:spPr>
          <a:xfrm>
            <a:off x="8798040" y="21841560"/>
            <a:ext cx="758124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Left (L), Right (R), T1-weighted MRI (T1), diffusion MRI (dMRI), multimodal MRI (combi)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59" name="TextBox 4"/>
          <p:cNvSpPr/>
          <p:nvPr/>
        </p:nvSpPr>
        <p:spPr>
          <a:xfrm>
            <a:off x="17280000" y="14765400"/>
            <a:ext cx="12778920" cy="55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3:</a:t>
            </a:r>
            <a:r>
              <a:rPr b="0" lang="en-US" sz="4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Fornix-striaterminalis microstructure and frontal grey matter thickness asymmetry presented strongest negative age-assocations, and cingulate microstructure and inferiorparital thickness strongest negative relationships, respectively.</a:t>
            </a:r>
            <a:endParaRPr b="0" lang="en-GB" sz="4000" spc="-1" strike="noStrike">
              <a:latin typeface="Arial"/>
            </a:endParaRPr>
          </a:p>
        </p:txBody>
      </p:sp>
      <p:graphicFrame>
        <p:nvGraphicFramePr>
          <p:cNvPr id="60" name=""/>
          <p:cNvGraphicFramePr/>
          <p:nvPr/>
        </p:nvGraphicFramePr>
        <p:xfrm>
          <a:off x="2284920" y="22505760"/>
          <a:ext cx="13914720" cy="6029640"/>
        </p:xfrm>
        <a:graphic>
          <a:graphicData uri="http://schemas.openxmlformats.org/drawingml/2006/table">
            <a:tbl>
              <a:tblPr/>
              <a:tblGrid>
                <a:gridCol w="2397960"/>
                <a:gridCol w="1444680"/>
                <a:gridCol w="2413080"/>
                <a:gridCol w="2584440"/>
                <a:gridCol w="2463840"/>
                <a:gridCol w="2611080"/>
              </a:tblGrid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Features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Variance explained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Mean Abs Error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Root Mean Sqrd Error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Segoe UI Black"/>
                        </a:rPr>
                        <a:t>Pearson’s 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Left T1w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117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0.504 (0.010)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4.389 (0.054)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5.472 (0.061)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0.708 [0.703, 0.712]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Right T1w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117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0.492 (0.008)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4.439 (0.049)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5.529 (0.051)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0.705 [0.700, 0.709]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T1w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234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0.526 (0.011)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4.294 (0.050)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5.356 (0.062)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0.725 [0.721,  0.730]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Left dMRI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840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0.568 (0.014)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4.000 (0.047)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4.990 (0.067)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0.757 [0.753, 0.762]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Right dMRI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840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0.582 (0.013)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3.960 (0.052)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4.967 (0.079)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0.766 [0.762, 0.771]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dMRI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1680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0.605 (0.010)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3.867 (0.059)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4.821 (0.094)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0.781 [0.777, 0.785]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Left multimodal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957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0.630 (0.009)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3.757 (0.046)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4.673 (0.047)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0.794 [0.790, 0.797]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9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Right multimodal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957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0.634 (0.014)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3.723 (0.073)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4.673 (0.092)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0.794 [0.791, 0.798]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2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Multimodal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1914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0.628 (0.017)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3.663 (0.055)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4.563 (0.077)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Segoe UI Black"/>
                        </a:rPr>
                        <a:t>0.793 [0.789, 0.797]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21420000" y="21303360"/>
            <a:ext cx="4629240" cy="32418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8781120" y="15046200"/>
            <a:ext cx="6987600" cy="69876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6"/>
          <a:stretch/>
        </p:blipFill>
        <p:spPr>
          <a:xfrm>
            <a:off x="17017560" y="20629800"/>
            <a:ext cx="13222440" cy="1333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808</TotalTime>
  <Application>LibreOffice/7.3.7.2$Linux_X86_64 LibreOffice_project/30$Build-2</Application>
  <AppVersion>15.0000</AppVersion>
  <Words>145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Max Korbmacher</cp:lastModifiedBy>
  <dcterms:modified xsi:type="dcterms:W3CDTF">2023-06-11T16:25:33Z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