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004000" cy="4114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5C0296-3CEA-4A23-98A4-CD4315E438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161BAF-C9DF-411B-9B96-01D0371E30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8EC34A-5BEA-4EE1-852A-53CCB8CDC4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33856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076920" y="962856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0020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33856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076920" y="22093920"/>
            <a:ext cx="927432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9B4A5E-BEEB-47FA-B6B1-CD49F1B0FE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44FE7B-F79C-4985-892C-9B7BEC24AD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1DFCDD-8846-427A-9002-2C238DBC0E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CED6EA-2353-41E8-88C2-B830E2B875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93FA7E-57B8-42EB-B55B-7AD0B4F4AB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00200" y="1641600"/>
            <a:ext cx="28802880" cy="3185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520F5-95F4-4AAF-A84E-FDA5FA7F11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7D02F-FDAC-4754-B52D-7C54E35027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359120" y="2209392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0F2C51-B586-47C7-975E-285969444B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0020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359120" y="9628560"/>
            <a:ext cx="140558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00200" y="22093920"/>
            <a:ext cx="28803240" cy="113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33CF30-1C69-447E-A166-7060A1E329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1641600"/>
            <a:ext cx="28802880" cy="68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10600920" y="38138040"/>
            <a:ext cx="10799640" cy="218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22602600" y="38138040"/>
            <a:ext cx="7198920" cy="218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397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EE20DE-8CA8-4D91-9879-6CB2150E0BAC}" type="slidenum">
              <a:rPr b="0" lang="en-US" sz="397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397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2200320" y="38138040"/>
            <a:ext cx="7198920" cy="218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600200" y="9628560"/>
            <a:ext cx="28803240" cy="2386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0"/>
          <p:cNvSpPr/>
          <p:nvPr/>
        </p:nvSpPr>
        <p:spPr>
          <a:xfrm>
            <a:off x="0" y="38340000"/>
            <a:ext cx="32218560" cy="284148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Rectangle 4"/>
          <p:cNvSpPr/>
          <p:nvPr/>
        </p:nvSpPr>
        <p:spPr>
          <a:xfrm>
            <a:off x="360000" y="38520000"/>
            <a:ext cx="5399280" cy="251928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3" name="Rectangle 9"/>
          <p:cNvSpPr/>
          <p:nvPr/>
        </p:nvSpPr>
        <p:spPr>
          <a:xfrm>
            <a:off x="0" y="-62280"/>
            <a:ext cx="32218560" cy="5943960"/>
          </a:xfrm>
          <a:prstGeom prst="rect">
            <a:avLst/>
          </a:prstGeom>
          <a:solidFill>
            <a:srgbClr val="262626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Rectangle 1"/>
          <p:cNvSpPr/>
          <p:nvPr/>
        </p:nvSpPr>
        <p:spPr>
          <a:xfrm>
            <a:off x="1882800" y="416160"/>
            <a:ext cx="27376200" cy="48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30000"/>
              </a:lnSpc>
              <a:buNone/>
            </a:pPr>
            <a:r>
              <a:rPr b="1" lang="en-US" sz="8000" spc="-1" strike="noStrike">
                <a:solidFill>
                  <a:srgbClr val="ffffff"/>
                </a:solidFill>
                <a:latin typeface="Arial"/>
                <a:ea typeface="Segoe UI Black"/>
              </a:rPr>
              <a:t>Brain age estimates from different white matter microstructure features associate concordantly with bio-psycho-social factors.</a:t>
            </a:r>
            <a:endParaRPr b="0" lang="en-GB" sz="8000" spc="-1" strike="noStrike">
              <a:latin typeface="Arial"/>
            </a:endParaRPr>
          </a:p>
        </p:txBody>
      </p:sp>
      <p:sp>
        <p:nvSpPr>
          <p:cNvPr id="45" name="TextBox 21"/>
          <p:cNvSpPr/>
          <p:nvPr/>
        </p:nvSpPr>
        <p:spPr>
          <a:xfrm>
            <a:off x="7421040" y="38725200"/>
            <a:ext cx="18172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Max Korbmacher (makor@hvl.no)</a:t>
            </a:r>
            <a:r>
              <a:rPr b="0" lang="en-US" sz="4200" spc="-1" strike="noStrike">
                <a:solidFill>
                  <a:srgbClr val="ffffff"/>
                </a:solidFill>
                <a:latin typeface="Segoe UI Light"/>
                <a:ea typeface="Noto Sans CJK SC"/>
              </a:rPr>
              <a:t>, Tiril P. Gurholt, Ann-Marie G. de Lange, Dennis van der Meer, Dani Beck, Eli Eikefjord, Arvid Lundervold, Ole A. Andreassen, Lars T. Westlye, Ivan I. Maximov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6" name="Rectangle 16"/>
          <p:cNvSpPr/>
          <p:nvPr/>
        </p:nvSpPr>
        <p:spPr>
          <a:xfrm>
            <a:off x="1850760" y="14395680"/>
            <a:ext cx="14302080" cy="1872432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47" name="TextBox 31"/>
          <p:cNvSpPr/>
          <p:nvPr/>
        </p:nvSpPr>
        <p:spPr>
          <a:xfrm>
            <a:off x="2229840" y="14865120"/>
            <a:ext cx="5421240" cy="68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1a: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Adding blocks of bio-psycho-social variables to a baseline model (including sex, age, &amp; site) changed explained BA variance significantly</a:t>
            </a:r>
            <a:r>
              <a:rPr b="0" lang="en-US" sz="42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.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48" name="TextBox 2"/>
          <p:cNvSpPr/>
          <p:nvPr/>
        </p:nvSpPr>
        <p:spPr>
          <a:xfrm>
            <a:off x="1882800" y="8767080"/>
            <a:ext cx="28442880" cy="497916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Background: 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Brain age (BA) has previously been described as a general health marker. Yet, BA’s associations with various bio-psycho-social factors have not been layed out in a structured way.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Method: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  BAs of UK Biobank participants (N = 35,749, 44.6–82.8 years of age) estimated from white matter microstructure features were associated with bio-psycho-social variables within the domains of sociodemographic, cognitive, life-satisfaction, as well as health and lifestyle.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9" name="TextBox 40"/>
          <p:cNvSpPr/>
          <p:nvPr/>
        </p:nvSpPr>
        <p:spPr>
          <a:xfrm>
            <a:off x="1839600" y="6276240"/>
            <a:ext cx="29174400" cy="19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6240" spc="-1" strike="noStrike">
                <a:solidFill>
                  <a:srgbClr val="262626"/>
                </a:solidFill>
                <a:latin typeface="Segoe UI"/>
                <a:ea typeface="DejaVu Sans"/>
              </a:rPr>
              <a:t>Bio-psycho-social factors’ associations with brain age: a large-scale UK Biobank diffusion study of 35,749 participants</a:t>
            </a:r>
            <a:endParaRPr b="0" lang="en-GB" sz="6240" spc="-1" strike="noStrike">
              <a:latin typeface="Arial"/>
            </a:endParaRPr>
          </a:p>
        </p:txBody>
      </p:sp>
      <p:sp>
        <p:nvSpPr>
          <p:cNvPr id="50" name="TextBox 1"/>
          <p:cNvSpPr/>
          <p:nvPr/>
        </p:nvSpPr>
        <p:spPr>
          <a:xfrm>
            <a:off x="2160000" y="23639040"/>
            <a:ext cx="1403892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1b: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Yet, the changes in variance explained were relatively small: </a:t>
            </a:r>
            <a:r>
              <a:rPr b="0" i="1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</a:t>
            </a:r>
            <a:r>
              <a:rPr b="0" lang="en-US" sz="3600" spc="-1" strike="noStrike" baseline="33000">
                <a:solidFill>
                  <a:srgbClr val="000000"/>
                </a:solidFill>
                <a:latin typeface="Segoe UI Black"/>
                <a:ea typeface="Segoe UI Black"/>
              </a:rPr>
              <a:t>2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&lt;3%.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4669920" y="39248640"/>
            <a:ext cx="1078560" cy="10785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62600" y="38619360"/>
            <a:ext cx="3983400" cy="11520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451080" y="40028040"/>
            <a:ext cx="3687480" cy="937080"/>
          </a:xfrm>
          <a:prstGeom prst="rect">
            <a:avLst/>
          </a:prstGeom>
          <a:ln w="0">
            <a:noFill/>
          </a:ln>
        </p:spPr>
      </p:pic>
      <p:sp>
        <p:nvSpPr>
          <p:cNvPr id="54" name="TextBox 3"/>
          <p:cNvSpPr/>
          <p:nvPr/>
        </p:nvSpPr>
        <p:spPr>
          <a:xfrm>
            <a:off x="1882800" y="33779520"/>
            <a:ext cx="28536120" cy="4156200"/>
          </a:xfrm>
          <a:prstGeom prst="rect">
            <a:avLst/>
          </a:prstGeom>
          <a:solidFill>
            <a:srgbClr val="f2f2f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32360" rIns="432360" tIns="432360" bIns="43236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Conclusion:</a:t>
            </a:r>
            <a:r>
              <a:rPr b="0" lang="en-US" sz="3600" spc="-1" strike="noStrike">
                <a:solidFill>
                  <a:srgbClr val="000000"/>
                </a:solidFill>
                <a:latin typeface="Segoe UI"/>
                <a:ea typeface="Segoe UI Black"/>
              </a:rPr>
              <a:t> Our results indicate BA as a general marker of health. Moreover, associations of white matter BA with bio-psycho-social factors are robust to different WM diffusion modelling assumptions. A potentially fruitful guiding principal for future brain age associations research could be to focus on measures which are directly or indirectly related to or reflect pathology.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7450720" y="40409640"/>
            <a:ext cx="7199280" cy="16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Segoe UI Light"/>
                <a:ea typeface="DejaVu Sans"/>
              </a:rPr>
              <a:t>To the paper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4"/>
          <a:stretch/>
        </p:blipFill>
        <p:spPr>
          <a:xfrm>
            <a:off x="3058920" y="25700040"/>
            <a:ext cx="11805120" cy="709056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9000000" y="22455360"/>
            <a:ext cx="7199640" cy="7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WMTI = white matter tract integrity, SMT mc = multi-compartment spherical mean technique,  SMT =  spherical mean technique, MEAN = whole brain average brain age, FULL = all diffusion features combined, DTI = diffusion tensor imaging, DKI = diffusion kurtosis imaging, BRIA = Bayesian rotationally invariant approach. Note that only values of </a:t>
            </a:r>
            <a:r>
              <a:rPr b="0" i="1" lang="en-US" sz="1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χ</a:t>
            </a:r>
            <a:r>
              <a:rPr b="0" lang="en-US" sz="1000" spc="-1" strike="noStrike" baseline="33000">
                <a:solidFill>
                  <a:srgbClr val="000000"/>
                </a:solidFill>
                <a:latin typeface="Segoe UI Black"/>
                <a:ea typeface="Segoe UI Black"/>
              </a:rPr>
              <a:t>2</a:t>
            </a:r>
            <a:r>
              <a:rPr b="0" lang="en-US" sz="1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 &gt; 11 were significant (</a:t>
            </a:r>
            <a:r>
              <a:rPr b="0" i="1" lang="en-US" sz="1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p</a:t>
            </a:r>
            <a:r>
              <a:rPr b="0" lang="en-US" sz="10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 &lt; 0.05).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58" name="Rectangle 5"/>
          <p:cNvSpPr/>
          <p:nvPr/>
        </p:nvSpPr>
        <p:spPr>
          <a:xfrm>
            <a:off x="17098200" y="14440680"/>
            <a:ext cx="13401360" cy="18678960"/>
          </a:xfrm>
          <a:prstGeom prst="rect">
            <a:avLst/>
          </a:prstGeom>
          <a:solidFill>
            <a:srgbClr val="ffffff"/>
          </a:solidFill>
          <a:ln w="25560">
            <a:noFill/>
          </a:ln>
          <a:effectLst>
            <a:outerShdw blurRad="723960" dir="2700000" dist="114042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700" spc="-1" strike="noStrike">
                <a:solidFill>
                  <a:srgbClr val="ffffff"/>
                </a:solidFill>
                <a:latin typeface="Calibri"/>
                <a:ea typeface="DejaVu Sans"/>
              </a:rPr>
              <a:t>v</a:t>
            </a:r>
            <a:endParaRPr b="0" lang="en-GB" sz="1700" spc="-1" strike="noStrike">
              <a:latin typeface="Arial"/>
            </a:endParaRPr>
          </a:p>
        </p:txBody>
      </p:sp>
      <p:sp>
        <p:nvSpPr>
          <p:cNvPr id="59" name="TextBox 5"/>
          <p:cNvSpPr/>
          <p:nvPr/>
        </p:nvSpPr>
        <p:spPr>
          <a:xfrm>
            <a:off x="17360640" y="14544000"/>
            <a:ext cx="12778920" cy="18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Result 2:</a:t>
            </a: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 We identified various concordantly significant predictors across diffusion approaches (with the exception of socio-demographics).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Segoe UI Black"/>
                <a:ea typeface="Segoe UI Black"/>
              </a:rPr>
              <a:t>Single health and lifestyle factors were most predictive of BA, with waist-to-hip-ratio, diabetes, hypertension and related diagnoses, smoking status, coffee consumption being indicative of a higher BA. An inverse relationship was found between BA and birth weight. Finally, higher health satisfaction, self-rated health, and digit substitution scores were indicative of lower brain ages.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5"/>
          <a:stretch/>
        </p:blipFill>
        <p:spPr>
          <a:xfrm>
            <a:off x="27261360" y="36995040"/>
            <a:ext cx="3447000" cy="344700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6"/>
          <a:stretch/>
        </p:blipFill>
        <p:spPr>
          <a:xfrm>
            <a:off x="8186760" y="14580000"/>
            <a:ext cx="7648920" cy="764892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7"/>
          <a:stretch/>
        </p:blipFill>
        <p:spPr>
          <a:xfrm>
            <a:off x="17360640" y="17373960"/>
            <a:ext cx="12819600" cy="854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2019-04-03T04:48:47Z</dcterms:created>
  <dc:creator>Mike Morrison</dc:creator>
  <dc:description/>
  <dc:language>en-GB</dc:language>
  <cp:lastModifiedBy>Max Korbmacher</cp:lastModifiedBy>
  <dcterms:modified xsi:type="dcterms:W3CDTF">2023-06-26T09:38:10Z</dcterms:modified>
  <cp:revision>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