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2004000" cy="4114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6E03CB8-05F0-4529-ADB1-B24F6DB154BC}"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1600200" y="9628560"/>
            <a:ext cx="288032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1600200" y="22093920"/>
            <a:ext cx="288032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AE0C639-D22F-4B91-A2F2-21D01A37FD7A}"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1600200" y="962856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16359120" y="962856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1600200" y="2209392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16359120" y="2209392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50209D2-E55B-48B5-AAE4-53E86654FB09}"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1600200" y="962856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11338560" y="962856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21076920" y="962856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1600200" y="2209392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11338560" y="2209392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21076920" y="22093920"/>
            <a:ext cx="927432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4139ED9-1F94-4F41-BE0D-D6F0F8432366}"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1600200" y="9628560"/>
            <a:ext cx="28803240" cy="238654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0347E62-4141-4B04-90A8-A099A486EF86}"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1600200" y="9628560"/>
            <a:ext cx="28803240" cy="238654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B67449-6721-4947-AF41-6CF6C33B3CEA}"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1600200" y="9628560"/>
            <a:ext cx="14055840" cy="2386548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16359120" y="9628560"/>
            <a:ext cx="14055840" cy="238654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3A6C4F9-CC77-41EF-BE20-897FD0964EE1}"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C7CE71B-3D29-4D84-A7BD-4F054441AB8C}"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600200" y="1641600"/>
            <a:ext cx="28803240" cy="3185280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DB84BCB-5490-4BD9-88F5-CA9CC0027985}"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1600200" y="962856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16359120" y="9628560"/>
            <a:ext cx="14055840" cy="2386548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1600200" y="2209392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9A9AAAD-BDB7-4582-8DEC-E63A7E47B59D}"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1600200" y="9628560"/>
            <a:ext cx="14055840" cy="2386548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16359120" y="962856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16359120" y="2209392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2B45994-A39F-4326-8D07-0C2A3CD7093B}"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1600200" y="962856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16359120" y="9628560"/>
            <a:ext cx="140558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1600200" y="22093920"/>
            <a:ext cx="28803240" cy="1138356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AE21112-B5D5-4F8C-B06A-BC1999CAE6D6}"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10600920" y="38138040"/>
            <a:ext cx="10799640" cy="218880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1" name="PlaceHolder 2"/>
          <p:cNvSpPr>
            <a:spLocks noGrp="1"/>
          </p:cNvSpPr>
          <p:nvPr>
            <p:ph type="sldNum" idx="2"/>
          </p:nvPr>
        </p:nvSpPr>
        <p:spPr>
          <a:xfrm>
            <a:off x="22602600" y="38138040"/>
            <a:ext cx="7198920" cy="2188800"/>
          </a:xfrm>
          <a:prstGeom prst="rect">
            <a:avLst/>
          </a:prstGeom>
          <a:noFill/>
          <a:ln w="0">
            <a:noFill/>
          </a:ln>
        </p:spPr>
        <p:txBody>
          <a:bodyPr lIns="90000" rIns="90000" tIns="45000" bIns="45000" anchor="ctr">
            <a:noAutofit/>
          </a:bodyPr>
          <a:lstStyle>
            <a:lvl1pPr algn="r">
              <a:lnSpc>
                <a:spcPct val="100000"/>
              </a:lnSpc>
              <a:buNone/>
              <a:defRPr b="0" lang="en-US" sz="3970" spc="-1" strike="noStrike">
                <a:solidFill>
                  <a:srgbClr val="8b8b8b"/>
                </a:solidFill>
                <a:latin typeface="Calibri"/>
              </a:defRPr>
            </a:lvl1pPr>
          </a:lstStyle>
          <a:p>
            <a:pPr algn="r">
              <a:lnSpc>
                <a:spcPct val="100000"/>
              </a:lnSpc>
              <a:buNone/>
            </a:pPr>
            <a:fld id="{6A482B0F-F001-4CEC-BBF4-9A2659D76316}" type="slidenum">
              <a:rPr b="0" lang="en-US" sz="3970" spc="-1" strike="noStrike">
                <a:solidFill>
                  <a:srgbClr val="8b8b8b"/>
                </a:solidFill>
                <a:latin typeface="Calibri"/>
              </a:rPr>
              <a:t>&lt;number&gt;</a:t>
            </a:fld>
            <a:endParaRPr b="0" lang="en-GB" sz="3970" spc="-1" strike="noStrike">
              <a:latin typeface="Times New Roman"/>
            </a:endParaRPr>
          </a:p>
        </p:txBody>
      </p:sp>
      <p:sp>
        <p:nvSpPr>
          <p:cNvPr id="2" name="PlaceHolder 3"/>
          <p:cNvSpPr>
            <a:spLocks noGrp="1"/>
          </p:cNvSpPr>
          <p:nvPr>
            <p:ph type="dt" idx="3"/>
          </p:nvPr>
        </p:nvSpPr>
        <p:spPr>
          <a:xfrm>
            <a:off x="2200320" y="38138040"/>
            <a:ext cx="7198920" cy="218880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title"/>
          </p:nvPr>
        </p:nvSpPr>
        <p:spPr>
          <a:xfrm>
            <a:off x="1600200" y="1641600"/>
            <a:ext cx="28803240" cy="687132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 name="PlaceHolder 5"/>
          <p:cNvSpPr>
            <a:spLocks noGrp="1"/>
          </p:cNvSpPr>
          <p:nvPr>
            <p:ph type="body"/>
          </p:nvPr>
        </p:nvSpPr>
        <p:spPr>
          <a:xfrm>
            <a:off x="1600200" y="9628560"/>
            <a:ext cx="28803240" cy="23865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Rectangle 10"/>
          <p:cNvSpPr/>
          <p:nvPr/>
        </p:nvSpPr>
        <p:spPr>
          <a:xfrm>
            <a:off x="0" y="38340000"/>
            <a:ext cx="32218560" cy="28414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2" name="Rectangle 4"/>
          <p:cNvSpPr/>
          <p:nvPr/>
        </p:nvSpPr>
        <p:spPr>
          <a:xfrm>
            <a:off x="360000" y="38520000"/>
            <a:ext cx="5399280" cy="2519280"/>
          </a:xfrm>
          <a:prstGeom prst="rect">
            <a:avLst/>
          </a:prstGeom>
          <a:solidFill>
            <a:schemeClr val="bg1"/>
          </a:solidFill>
          <a:ln>
            <a:noFill/>
          </a:ln>
          <a:effectLst>
            <a:outerShdw algn="tl" blurRad="723960" dir="2700000" dist="114042"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700" spc="-1" strike="noStrike">
                <a:solidFill>
                  <a:srgbClr val="ffffff"/>
                </a:solidFill>
                <a:latin typeface="Calibri"/>
                <a:ea typeface="DejaVu Sans"/>
              </a:rPr>
              <a:t>v</a:t>
            </a:r>
            <a:endParaRPr b="0" lang="en-GB" sz="1700" spc="-1" strike="noStrike">
              <a:latin typeface="Arial"/>
            </a:endParaRPr>
          </a:p>
        </p:txBody>
      </p:sp>
      <p:sp>
        <p:nvSpPr>
          <p:cNvPr id="43" name="Rectangle 2"/>
          <p:cNvSpPr/>
          <p:nvPr/>
        </p:nvSpPr>
        <p:spPr>
          <a:xfrm>
            <a:off x="1897560" y="25994880"/>
            <a:ext cx="28522440" cy="7313760"/>
          </a:xfrm>
          <a:prstGeom prst="rect">
            <a:avLst/>
          </a:prstGeom>
          <a:solidFill>
            <a:schemeClr val="bg1"/>
          </a:solidFill>
          <a:ln>
            <a:noFill/>
          </a:ln>
          <a:effectLst>
            <a:outerShdw algn="tl" blurRad="723960" dir="2700000" dist="114042"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700" spc="-1" strike="noStrike">
                <a:solidFill>
                  <a:srgbClr val="ffffff"/>
                </a:solidFill>
                <a:latin typeface="Calibri"/>
                <a:ea typeface="DejaVu Sans"/>
              </a:rPr>
              <a:t>v</a:t>
            </a:r>
            <a:endParaRPr b="0" lang="en-GB" sz="1700" spc="-1" strike="noStrike">
              <a:latin typeface="Arial"/>
            </a:endParaRPr>
          </a:p>
        </p:txBody>
      </p:sp>
      <p:sp>
        <p:nvSpPr>
          <p:cNvPr id="44" name="Rectangle 9"/>
          <p:cNvSpPr/>
          <p:nvPr/>
        </p:nvSpPr>
        <p:spPr>
          <a:xfrm>
            <a:off x="0" y="-62280"/>
            <a:ext cx="32218560" cy="59439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p:style>
      </p:sp>
      <p:sp>
        <p:nvSpPr>
          <p:cNvPr id="45" name="Rectangle 1"/>
          <p:cNvSpPr/>
          <p:nvPr/>
        </p:nvSpPr>
        <p:spPr>
          <a:xfrm>
            <a:off x="1882800" y="416160"/>
            <a:ext cx="27376200" cy="4725720"/>
          </a:xfrm>
          <a:prstGeom prst="rect">
            <a:avLst/>
          </a:prstGeom>
          <a:noFill/>
          <a:ln w="0">
            <a:noFill/>
          </a:ln>
        </p:spPr>
        <p:style>
          <a:lnRef idx="0"/>
          <a:fillRef idx="0"/>
          <a:effectRef idx="0"/>
          <a:fontRef idx="minor"/>
        </p:style>
        <p:txBody>
          <a:bodyPr lIns="90000" rIns="90000" tIns="45000" bIns="45000" anchor="t">
            <a:spAutoFit/>
          </a:bodyPr>
          <a:p>
            <a:pPr>
              <a:lnSpc>
                <a:spcPct val="130000"/>
              </a:lnSpc>
              <a:buNone/>
            </a:pPr>
            <a:r>
              <a:rPr b="1" lang="en-US" sz="11700" spc="-1" strike="noStrike">
                <a:solidFill>
                  <a:srgbClr val="ffffff"/>
                </a:solidFill>
                <a:latin typeface="Arial"/>
                <a:ea typeface="Segoe UI Black"/>
              </a:rPr>
              <a:t>White matter microstructure is predictive of cardiometabolic health</a:t>
            </a:r>
            <a:endParaRPr b="0" lang="en-GB" sz="11700" spc="-1" strike="noStrike">
              <a:latin typeface="Arial"/>
            </a:endParaRPr>
          </a:p>
        </p:txBody>
      </p:sp>
      <p:sp>
        <p:nvSpPr>
          <p:cNvPr id="46" name="TextBox 21"/>
          <p:cNvSpPr/>
          <p:nvPr/>
        </p:nvSpPr>
        <p:spPr>
          <a:xfrm>
            <a:off x="7382880" y="38678400"/>
            <a:ext cx="1817208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200" spc="-1" strike="noStrike">
                <a:solidFill>
                  <a:srgbClr val="ffffff"/>
                </a:solidFill>
                <a:latin typeface="Segoe UI Light"/>
                <a:ea typeface="Noto Sans CJK SC"/>
              </a:rPr>
              <a:t>Max Korbmacher (makor@hvl.no)</a:t>
            </a:r>
            <a:r>
              <a:rPr b="0" lang="en-US" sz="4200" spc="-1" strike="noStrike">
                <a:solidFill>
                  <a:srgbClr val="ffffff"/>
                </a:solidFill>
                <a:latin typeface="Segoe UI Light"/>
                <a:ea typeface="Noto Sans CJK SC"/>
              </a:rPr>
              <a:t>, Tiril Gurholt, Ann-Marie de Lange, Dennis van der Meer, Dani Beck, Eli Eikefjord, Arvid Lundervold, Ole A. Andreassen, Lars T. Westlye, Ivan I. Maximov</a:t>
            </a:r>
            <a:endParaRPr b="0" lang="en-GB" sz="4200" spc="-1" strike="noStrike">
              <a:latin typeface="Arial"/>
            </a:endParaRPr>
          </a:p>
        </p:txBody>
      </p:sp>
      <p:sp>
        <p:nvSpPr>
          <p:cNvPr id="47" name="Rectangle 16"/>
          <p:cNvSpPr/>
          <p:nvPr/>
        </p:nvSpPr>
        <p:spPr>
          <a:xfrm>
            <a:off x="1897560" y="16131600"/>
            <a:ext cx="28521360" cy="9092160"/>
          </a:xfrm>
          <a:prstGeom prst="rect">
            <a:avLst/>
          </a:prstGeom>
          <a:solidFill>
            <a:schemeClr val="bg1"/>
          </a:solidFill>
          <a:ln>
            <a:noFill/>
          </a:ln>
          <a:effectLst>
            <a:outerShdw algn="tl" blurRad="723960" dir="2700000" dist="114042" rotWithShape="0">
              <a:srgbClr val="000000">
                <a:alpha val="1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700" spc="-1" strike="noStrike">
                <a:solidFill>
                  <a:srgbClr val="ffffff"/>
                </a:solidFill>
                <a:latin typeface="Calibri"/>
                <a:ea typeface="DejaVu Sans"/>
              </a:rPr>
              <a:t>v</a:t>
            </a:r>
            <a:endParaRPr b="0" lang="en-GB" sz="1700" spc="-1" strike="noStrike">
              <a:latin typeface="Arial"/>
            </a:endParaRPr>
          </a:p>
        </p:txBody>
      </p:sp>
      <p:sp>
        <p:nvSpPr>
          <p:cNvPr id="48" name="TextBox 31"/>
          <p:cNvSpPr/>
          <p:nvPr/>
        </p:nvSpPr>
        <p:spPr>
          <a:xfrm>
            <a:off x="2138400" y="16107480"/>
            <a:ext cx="28101600" cy="891000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4200" spc="-1" strike="noStrike">
                <a:solidFill>
                  <a:srgbClr val="000000"/>
                </a:solidFill>
                <a:latin typeface="Segoe UI Black"/>
                <a:ea typeface="Segoe UI Black"/>
              </a:rPr>
              <a:t>Result 1:</a:t>
            </a:r>
            <a:r>
              <a:rPr b="0" lang="en-US" sz="4200" spc="-1" strike="noStrike">
                <a:solidFill>
                  <a:srgbClr val="000000"/>
                </a:solidFill>
                <a:latin typeface="Segoe UI Black"/>
                <a:ea typeface="Segoe UI Black"/>
              </a:rPr>
              <a:t> The first p</a:t>
            </a:r>
            <a:r>
              <a:rPr b="0" lang="en-US" sz="4200" spc="-1" strike="noStrike">
                <a:solidFill>
                  <a:srgbClr val="000000"/>
                </a:solidFill>
                <a:latin typeface="Segoe UI Black"/>
                <a:ea typeface="Segoe UI Black"/>
              </a:rPr>
              <a:t>rincipal components of cardiometabolic health, cognitive ability and life satisfaction* were predicted from WMM features. The health component was predicted best, followed by cognitive ability, and life satisfaction components. RF and XGB providing most accurate predictions.</a:t>
            </a:r>
            <a:endParaRPr b="0" lang="en-GB" sz="4200" spc="-1" strike="noStrike">
              <a:latin typeface="Arial"/>
            </a:endParaRPr>
          </a:p>
          <a:p>
            <a:pPr>
              <a:lnSpc>
                <a:spcPct val="150000"/>
              </a:lnSpc>
              <a:buNone/>
            </a:pPr>
            <a:endParaRPr b="0" lang="en-GB" sz="2600" spc="-1" strike="noStrike">
              <a:latin typeface="Arial"/>
            </a:endParaRPr>
          </a:p>
          <a:p>
            <a:pPr>
              <a:lnSpc>
                <a:spcPct val="150000"/>
              </a:lnSpc>
              <a:buNone/>
            </a:pPr>
            <a:endParaRPr b="0" lang="en-GB" sz="2600" spc="-1" strike="noStrike">
              <a:latin typeface="Arial"/>
            </a:endParaRPr>
          </a:p>
          <a:p>
            <a:pPr>
              <a:lnSpc>
                <a:spcPct val="150000"/>
              </a:lnSpc>
              <a:buNone/>
            </a:pPr>
            <a:endParaRPr b="0" lang="en-GB" sz="2600" spc="-1" strike="noStrike">
              <a:latin typeface="Arial"/>
            </a:endParaRPr>
          </a:p>
          <a:p>
            <a:pPr>
              <a:lnSpc>
                <a:spcPct val="150000"/>
              </a:lnSpc>
              <a:buNone/>
            </a:pPr>
            <a:endParaRPr b="0" lang="en-GB" sz="2600" spc="-1" strike="noStrike">
              <a:latin typeface="Arial"/>
            </a:endParaRPr>
          </a:p>
          <a:p>
            <a:pPr>
              <a:lnSpc>
                <a:spcPct val="150000"/>
              </a:lnSpc>
              <a:buNone/>
            </a:pPr>
            <a:endParaRPr b="0" lang="en-GB" sz="2600" spc="-1" strike="noStrike">
              <a:latin typeface="Arial"/>
            </a:endParaRPr>
          </a:p>
          <a:p>
            <a:pPr>
              <a:lnSpc>
                <a:spcPct val="150000"/>
              </a:lnSpc>
              <a:buNone/>
            </a:pPr>
            <a:endParaRPr b="0" lang="en-GB" sz="2600" spc="-1" strike="noStrike">
              <a:latin typeface="Arial"/>
            </a:endParaRPr>
          </a:p>
          <a:p>
            <a:pPr>
              <a:lnSpc>
                <a:spcPct val="150000"/>
              </a:lnSpc>
              <a:buNone/>
            </a:pPr>
            <a:endParaRPr b="0" lang="en-GB" sz="2600" spc="-1" strike="noStrike">
              <a:latin typeface="Arial"/>
            </a:endParaRPr>
          </a:p>
          <a:p>
            <a:pPr>
              <a:lnSpc>
                <a:spcPct val="150000"/>
              </a:lnSpc>
              <a:buNone/>
            </a:pPr>
            <a:r>
              <a:rPr b="0" lang="en-US" sz="2600" spc="-1" strike="noStrike">
                <a:solidFill>
                  <a:srgbClr val="000000"/>
                </a:solidFill>
                <a:latin typeface="Segoe UI Black"/>
                <a:ea typeface="Segoe UI Black"/>
              </a:rPr>
              <a:t>* Cardiometabolic health: BMI, WHR, pulse pressure, birth weight; Cognitive Abilities: Prospective memory, fluid intelligence, digit substitution, matrix puzzles solved &amp; viewed, digits remembered; Life Satisfaction: Job, finance, health, family, friendship satisfactions and overall health (self-)rating.</a:t>
            </a:r>
            <a:endParaRPr b="0" lang="en-GB" sz="2600" spc="-1" strike="noStrike">
              <a:latin typeface="Arial"/>
            </a:endParaRPr>
          </a:p>
          <a:p>
            <a:pPr>
              <a:lnSpc>
                <a:spcPct val="150000"/>
              </a:lnSpc>
              <a:buNone/>
            </a:pPr>
            <a:r>
              <a:rPr b="0" lang="en-US" sz="2600" spc="-1" strike="noStrike">
                <a:solidFill>
                  <a:srgbClr val="000000"/>
                </a:solidFill>
                <a:latin typeface="Segoe UI Black"/>
                <a:ea typeface="Segoe UI Black"/>
              </a:rPr>
              <a:t>Model metrics are displayed for (slightly better than XGB performing) RF.</a:t>
            </a:r>
            <a:endParaRPr b="0" lang="en-GB" sz="2600" spc="-1" strike="noStrike">
              <a:latin typeface="Arial"/>
            </a:endParaRPr>
          </a:p>
        </p:txBody>
      </p:sp>
      <p:sp>
        <p:nvSpPr>
          <p:cNvPr id="49" name="TextBox 2"/>
          <p:cNvSpPr/>
          <p:nvPr/>
        </p:nvSpPr>
        <p:spPr>
          <a:xfrm>
            <a:off x="1882800" y="8767080"/>
            <a:ext cx="28442880" cy="6625080"/>
          </a:xfrm>
          <a:prstGeom prst="rect">
            <a:avLst/>
          </a:prstGeom>
          <a:solidFill>
            <a:schemeClr val="bg1">
              <a:lumMod val="95000"/>
            </a:schemeClr>
          </a:solidFill>
          <a:ln w="0">
            <a:noFill/>
          </a:ln>
        </p:spPr>
        <p:style>
          <a:lnRef idx="0"/>
          <a:fillRef idx="0"/>
          <a:effectRef idx="0"/>
          <a:fontRef idx="minor"/>
        </p:style>
        <p:txBody>
          <a:bodyPr lIns="432360" rIns="432360" tIns="432360" bIns="432360" anchor="t">
            <a:spAutoFit/>
          </a:bodyPr>
          <a:p>
            <a:pPr>
              <a:lnSpc>
                <a:spcPct val="150000"/>
              </a:lnSpc>
              <a:buNone/>
            </a:pPr>
            <a:r>
              <a:rPr b="1" lang="en-US" sz="4200" spc="-1" strike="noStrike">
                <a:solidFill>
                  <a:srgbClr val="000000"/>
                </a:solidFill>
                <a:latin typeface="Segoe UI"/>
                <a:ea typeface="Segoe UI Black"/>
              </a:rPr>
              <a:t>Background: </a:t>
            </a:r>
            <a:r>
              <a:rPr b="0" lang="en-US" sz="4200" spc="-1" strike="noStrike">
                <a:solidFill>
                  <a:srgbClr val="000000"/>
                </a:solidFill>
                <a:latin typeface="Segoe UI"/>
                <a:ea typeface="Segoe UI Black"/>
              </a:rPr>
              <a:t>It has previously been shown that white matter micro-structure (WMM) is associated with age, bodily health-indices, cognitive scores, and psychological variables such as life satisfaction.</a:t>
            </a:r>
            <a:endParaRPr b="0" lang="en-GB" sz="4200" spc="-1" strike="noStrike">
              <a:latin typeface="Arial"/>
            </a:endParaRPr>
          </a:p>
          <a:p>
            <a:pPr>
              <a:lnSpc>
                <a:spcPct val="150000"/>
              </a:lnSpc>
              <a:buNone/>
            </a:pPr>
            <a:r>
              <a:rPr b="1" lang="en-US" sz="4200" spc="-1" strike="noStrike">
                <a:solidFill>
                  <a:srgbClr val="000000"/>
                </a:solidFill>
                <a:latin typeface="Segoe UI"/>
                <a:ea typeface="Segoe UI Black"/>
              </a:rPr>
              <a:t>Method:</a:t>
            </a:r>
            <a:r>
              <a:rPr b="0" lang="en-US" sz="4200" spc="-1" strike="noStrike">
                <a:solidFill>
                  <a:srgbClr val="000000"/>
                </a:solidFill>
                <a:latin typeface="Segoe UI"/>
                <a:ea typeface="Segoe UI Black"/>
              </a:rPr>
              <a:t> To expand our understanding of the usefulness of WMM for further predictions, we explore to which extent WMM can predict cardiometabolic health, cognitive ability, and life satisfaction variables using extreme gradient boosting (XGB), random forest (RF) and support vector machine (SVM) regressors.</a:t>
            </a:r>
            <a:endParaRPr b="0" lang="en-GB" sz="4200" spc="-1" strike="noStrike">
              <a:latin typeface="Arial"/>
            </a:endParaRPr>
          </a:p>
        </p:txBody>
      </p:sp>
      <p:sp>
        <p:nvSpPr>
          <p:cNvPr id="50" name="TextBox 40"/>
          <p:cNvSpPr/>
          <p:nvPr/>
        </p:nvSpPr>
        <p:spPr>
          <a:xfrm>
            <a:off x="1839600" y="6276240"/>
            <a:ext cx="29174400" cy="1991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i="1" lang="en-US" sz="6240" spc="-1" strike="noStrike">
                <a:solidFill>
                  <a:srgbClr val="262626"/>
                </a:solidFill>
                <a:latin typeface="Segoe UI"/>
                <a:ea typeface="DejaVu Sans"/>
              </a:rPr>
              <a:t>Predictions of cardiometabolic health, cognitive ability and life satisfaction from white matter microstructure</a:t>
            </a:r>
            <a:endParaRPr b="0" lang="en-GB" sz="6240" spc="-1" strike="noStrike">
              <a:latin typeface="Arial"/>
            </a:endParaRPr>
          </a:p>
        </p:txBody>
      </p:sp>
      <p:sp>
        <p:nvSpPr>
          <p:cNvPr id="51" name="TextBox 1"/>
          <p:cNvSpPr/>
          <p:nvPr/>
        </p:nvSpPr>
        <p:spPr>
          <a:xfrm>
            <a:off x="2160000" y="26212680"/>
            <a:ext cx="27900000" cy="297072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1" lang="en-US" sz="4200" spc="-1" strike="noStrike">
                <a:solidFill>
                  <a:srgbClr val="000000"/>
                </a:solidFill>
                <a:latin typeface="Segoe UI Black"/>
                <a:ea typeface="Segoe UI Black"/>
              </a:rPr>
              <a:t>Result 2:</a:t>
            </a:r>
            <a:r>
              <a:rPr b="0" lang="en-US" sz="4200" spc="-1" strike="noStrike">
                <a:solidFill>
                  <a:srgbClr val="000000"/>
                </a:solidFill>
                <a:latin typeface="Segoe UI Black"/>
                <a:ea typeface="Segoe UI Black"/>
              </a:rPr>
              <a:t> Single cardiometabolic health, cognitive ability and life satisfaction scores were similarly predicted by WMM as the principle components. Results are displayed for XGB predictions associated with true scores at </a:t>
            </a:r>
            <a:r>
              <a:rPr b="0" i="1" lang="en-US" sz="4200" spc="-1" strike="noStrike">
                <a:solidFill>
                  <a:srgbClr val="000000"/>
                </a:solidFill>
                <a:latin typeface="Segoe UI Black"/>
                <a:ea typeface="Segoe UI Black"/>
              </a:rPr>
              <a:t>p</a:t>
            </a:r>
            <a:r>
              <a:rPr b="0" lang="en-US" sz="4200" spc="-1" strike="noStrike">
                <a:solidFill>
                  <a:srgbClr val="000000"/>
                </a:solidFill>
                <a:latin typeface="Segoe UI Black"/>
                <a:ea typeface="Segoe UI Black"/>
              </a:rPr>
              <a:t> &lt; .05. RF and XGB provided most accurate predictions.</a:t>
            </a:r>
            <a:endParaRPr b="0" lang="en-GB" sz="4200" spc="-1" strike="noStrike">
              <a:latin typeface="Arial"/>
            </a:endParaRPr>
          </a:p>
        </p:txBody>
      </p:sp>
      <p:pic>
        <p:nvPicPr>
          <p:cNvPr id="52" name="" descr=""/>
          <p:cNvPicPr/>
          <p:nvPr/>
        </p:nvPicPr>
        <p:blipFill>
          <a:blip r:embed="rId1"/>
          <a:stretch/>
        </p:blipFill>
        <p:spPr>
          <a:xfrm>
            <a:off x="4669920" y="39248640"/>
            <a:ext cx="1078560" cy="1078560"/>
          </a:xfrm>
          <a:prstGeom prst="rect">
            <a:avLst/>
          </a:prstGeom>
          <a:ln w="0">
            <a:noFill/>
          </a:ln>
        </p:spPr>
      </p:pic>
      <p:pic>
        <p:nvPicPr>
          <p:cNvPr id="53" name="" descr=""/>
          <p:cNvPicPr/>
          <p:nvPr/>
        </p:nvPicPr>
        <p:blipFill>
          <a:blip r:embed="rId2"/>
          <a:stretch/>
        </p:blipFill>
        <p:spPr>
          <a:xfrm>
            <a:off x="462600" y="38619360"/>
            <a:ext cx="3983400" cy="1152000"/>
          </a:xfrm>
          <a:prstGeom prst="rect">
            <a:avLst/>
          </a:prstGeom>
          <a:ln w="0">
            <a:noFill/>
          </a:ln>
        </p:spPr>
      </p:pic>
      <p:pic>
        <p:nvPicPr>
          <p:cNvPr id="54" name="" descr=""/>
          <p:cNvPicPr/>
          <p:nvPr/>
        </p:nvPicPr>
        <p:blipFill>
          <a:blip r:embed="rId3"/>
          <a:stretch/>
        </p:blipFill>
        <p:spPr>
          <a:xfrm>
            <a:off x="451080" y="40028040"/>
            <a:ext cx="3687480" cy="937080"/>
          </a:xfrm>
          <a:prstGeom prst="rect">
            <a:avLst/>
          </a:prstGeom>
          <a:ln w="0">
            <a:noFill/>
          </a:ln>
        </p:spPr>
      </p:pic>
      <p:sp>
        <p:nvSpPr>
          <p:cNvPr id="55" name="TextBox 3"/>
          <p:cNvSpPr/>
          <p:nvPr/>
        </p:nvSpPr>
        <p:spPr>
          <a:xfrm>
            <a:off x="1882800" y="33976440"/>
            <a:ext cx="28536120" cy="3745440"/>
          </a:xfrm>
          <a:prstGeom prst="rect">
            <a:avLst/>
          </a:prstGeom>
          <a:solidFill>
            <a:schemeClr val="bg1">
              <a:lumMod val="95000"/>
            </a:schemeClr>
          </a:solidFill>
          <a:ln w="0">
            <a:noFill/>
          </a:ln>
        </p:spPr>
        <p:style>
          <a:lnRef idx="0"/>
          <a:fillRef idx="0"/>
          <a:effectRef idx="0"/>
          <a:fontRef idx="minor"/>
        </p:style>
        <p:txBody>
          <a:bodyPr lIns="432360" rIns="432360" tIns="432360" bIns="432360" anchor="t">
            <a:spAutoFit/>
          </a:bodyPr>
          <a:p>
            <a:pPr>
              <a:lnSpc>
                <a:spcPct val="150000"/>
              </a:lnSpc>
              <a:buNone/>
            </a:pPr>
            <a:r>
              <a:rPr b="1" lang="en-US" sz="4200" spc="-1" strike="noStrike">
                <a:solidFill>
                  <a:srgbClr val="000000"/>
                </a:solidFill>
                <a:latin typeface="Segoe UI"/>
                <a:ea typeface="Segoe UI Black"/>
              </a:rPr>
              <a:t>Conclusion:</a:t>
            </a:r>
            <a:r>
              <a:rPr b="0" lang="en-US" sz="4200" spc="-1" strike="noStrike">
                <a:solidFill>
                  <a:srgbClr val="000000"/>
                </a:solidFill>
                <a:latin typeface="Segoe UI"/>
                <a:ea typeface="Segoe UI Black"/>
              </a:rPr>
              <a:t> Our results signify that there is a close link between WMM and cardiometabolic health, yet also some connections between WMM and cognitive scores. The findings further our understanding of the relationship between body, mind, and brain.</a:t>
            </a:r>
            <a:endParaRPr b="0" lang="en-GB" sz="4200" spc="-1" strike="noStrike">
              <a:latin typeface="Arial"/>
            </a:endParaRPr>
          </a:p>
        </p:txBody>
      </p:sp>
      <p:sp>
        <p:nvSpPr>
          <p:cNvPr id="56" name=""/>
          <p:cNvSpPr/>
          <p:nvPr/>
        </p:nvSpPr>
        <p:spPr>
          <a:xfrm>
            <a:off x="27655200" y="39112200"/>
            <a:ext cx="3903840" cy="1634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600" spc="-1" strike="noStrike">
                <a:solidFill>
                  <a:srgbClr val="ffffff"/>
                </a:solidFill>
                <a:latin typeface="Segoe UI Light"/>
                <a:ea typeface="DejaVu Sans"/>
              </a:rPr>
              <a:t>Preprint coming out soon.</a:t>
            </a:r>
            <a:endParaRPr b="0" lang="en-GB" sz="3600" spc="-1" strike="noStrike">
              <a:latin typeface="Arial"/>
            </a:endParaRPr>
          </a:p>
        </p:txBody>
      </p:sp>
      <p:pic>
        <p:nvPicPr>
          <p:cNvPr id="57" name="" descr=""/>
          <p:cNvPicPr/>
          <p:nvPr/>
        </p:nvPicPr>
        <p:blipFill>
          <a:blip r:embed="rId4"/>
          <a:stretch/>
        </p:blipFill>
        <p:spPr>
          <a:xfrm>
            <a:off x="2046600" y="29521800"/>
            <a:ext cx="27798840" cy="3560040"/>
          </a:xfrm>
          <a:prstGeom prst="rect">
            <a:avLst/>
          </a:prstGeom>
          <a:ln w="0">
            <a:noFill/>
          </a:ln>
        </p:spPr>
      </p:pic>
      <p:pic>
        <p:nvPicPr>
          <p:cNvPr id="58" name="" descr=""/>
          <p:cNvPicPr/>
          <p:nvPr/>
        </p:nvPicPr>
        <p:blipFill>
          <a:blip r:embed="rId5"/>
          <a:stretch/>
        </p:blipFill>
        <p:spPr>
          <a:xfrm>
            <a:off x="1927440" y="19601280"/>
            <a:ext cx="28051560" cy="34844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 2013 - 2022</Template>
  <TotalTime>1573</TotalTime>
  <Application>LibreOffice/7.3.7.2$Linux_X86_64 LibreOffice_project/30$Build-2</Application>
  <AppVersion>15.0000</AppVersion>
  <Words>145</Words>
  <Paragraphs>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2019-04-03T04:48:47Z</dcterms:created>
  <dc:creator>Mike Morrison</dc:creator>
  <dc:description/>
  <dc:language>en-GB</dc:language>
  <cp:lastModifiedBy>Max Korbmacher</cp:lastModifiedBy>
  <dcterms:modified xsi:type="dcterms:W3CDTF">2023-06-26T14:51:09Z</dcterms:modified>
  <cp:revision>63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