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004000" cy="4114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F96F10A-B162-497A-A4E4-06231F7E90A5}"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1600200" y="9628560"/>
            <a:ext cx="288028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1600200" y="22093920"/>
            <a:ext cx="288028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45EE831-806C-45BB-A9EC-D60C9738D3B1}"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1600200" y="962856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16358760" y="962856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1600200" y="2209392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16358760" y="2209392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472EAD6-B0B4-49E9-A7BD-9D6E260FC3B9}"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1600200" y="962856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11338560" y="962856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21076920" y="962856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1600200" y="2209392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11338560" y="2209392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21076920" y="2209392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1098695-EAC3-4DF1-A4F8-4A134F16627C}"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1600200" y="9628560"/>
            <a:ext cx="28802880" cy="23865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AFBF6A-5D1D-4B0D-9DD4-8ED8548CF5C5}"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1600200" y="9628560"/>
            <a:ext cx="28802880" cy="2386512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001FFBD-1B35-4967-BA83-A15ED5853124}"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1600200" y="9628560"/>
            <a:ext cx="14055480" cy="2386512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16358760" y="9628560"/>
            <a:ext cx="14055480" cy="2386512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ECCA0B2-B23B-4F83-9C25-4E79C0AA9BA9}"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AA483A7-5E20-43C8-A1AC-4F9240F8092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00120" y="6734160"/>
            <a:ext cx="27202320" cy="664023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92AA418-78A0-4090-9684-41DF5C2A8C9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1600200" y="962856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16358760" y="9628560"/>
            <a:ext cx="14055480" cy="2386512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1600200" y="2209392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6205C55-8625-4F82-A963-3847EC34BA0D}"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1600200" y="9628560"/>
            <a:ext cx="14055480" cy="2386512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16358760" y="962856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16358760" y="2209392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EDFF8AA-DB48-4BD0-9F1D-0380239202D9}"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1600200" y="962856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16358760" y="9628560"/>
            <a:ext cx="140554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1600200" y="22093920"/>
            <a:ext cx="2880288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A06A7D-516C-4214-ABB7-54690B527DC5}"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00120" y="6734160"/>
            <a:ext cx="27202320" cy="14324760"/>
          </a:xfrm>
          <a:prstGeom prst="rect">
            <a:avLst/>
          </a:prstGeom>
          <a:noFill/>
          <a:ln w="0">
            <a:noFill/>
          </a:ln>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1600200" y="9628560"/>
            <a:ext cx="28802880" cy="23865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2" name="PlaceHolder 3"/>
          <p:cNvSpPr>
            <a:spLocks noGrp="1"/>
          </p:cNvSpPr>
          <p:nvPr>
            <p:ph type="ftr" idx="1"/>
          </p:nvPr>
        </p:nvSpPr>
        <p:spPr>
          <a:xfrm>
            <a:off x="10600920" y="38138040"/>
            <a:ext cx="10800360" cy="21895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3" name="PlaceHolder 4"/>
          <p:cNvSpPr>
            <a:spLocks noGrp="1"/>
          </p:cNvSpPr>
          <p:nvPr>
            <p:ph type="sldNum" idx="2"/>
          </p:nvPr>
        </p:nvSpPr>
        <p:spPr>
          <a:xfrm>
            <a:off x="22602600" y="38138040"/>
            <a:ext cx="7199640" cy="2189520"/>
          </a:xfrm>
          <a:prstGeom prst="rect">
            <a:avLst/>
          </a:prstGeom>
          <a:noFill/>
          <a:ln w="0">
            <a:noFill/>
          </a:ln>
        </p:spPr>
        <p:txBody>
          <a:bodyPr lIns="90000" rIns="90000" tIns="45000" bIns="45000" anchor="ctr">
            <a:noAutofit/>
          </a:bodyPr>
          <a:lstStyle>
            <a:lvl1pPr algn="r">
              <a:lnSpc>
                <a:spcPct val="100000"/>
              </a:lnSpc>
              <a:buNone/>
              <a:defRPr b="0" lang="en-US" sz="3970" spc="-1" strike="noStrike">
                <a:solidFill>
                  <a:srgbClr val="8b8b8b"/>
                </a:solidFill>
                <a:latin typeface="Calibri"/>
              </a:defRPr>
            </a:lvl1pPr>
          </a:lstStyle>
          <a:p>
            <a:pPr algn="r">
              <a:lnSpc>
                <a:spcPct val="100000"/>
              </a:lnSpc>
              <a:buNone/>
            </a:pPr>
            <a:fld id="{4C6CD113-7502-4585-ADD7-42B1D3218E87}" type="slidenum">
              <a:rPr b="0" lang="en-US" sz="3970" spc="-1" strike="noStrike">
                <a:solidFill>
                  <a:srgbClr val="8b8b8b"/>
                </a:solidFill>
                <a:latin typeface="Calibri"/>
              </a:rPr>
              <a:t>&lt;number&gt;</a:t>
            </a:fld>
            <a:endParaRPr b="0" lang="en-GB" sz="3970" spc="-1" strike="noStrike">
              <a:latin typeface="Times New Roman"/>
            </a:endParaRPr>
          </a:p>
        </p:txBody>
      </p:sp>
      <p:sp>
        <p:nvSpPr>
          <p:cNvPr id="4" name="PlaceHolder 5"/>
          <p:cNvSpPr>
            <a:spLocks noGrp="1"/>
          </p:cNvSpPr>
          <p:nvPr>
            <p:ph type="dt" idx="3"/>
          </p:nvPr>
        </p:nvSpPr>
        <p:spPr>
          <a:xfrm>
            <a:off x="2200320" y="38138040"/>
            <a:ext cx="7199640" cy="21895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Rectangle 10"/>
          <p:cNvSpPr/>
          <p:nvPr/>
        </p:nvSpPr>
        <p:spPr>
          <a:xfrm>
            <a:off x="0" y="38340000"/>
            <a:ext cx="32219280" cy="2842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2" name="Rectangle 4"/>
          <p:cNvSpPr/>
          <p:nvPr/>
        </p:nvSpPr>
        <p:spPr>
          <a:xfrm>
            <a:off x="360000" y="38520000"/>
            <a:ext cx="5400000" cy="252000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43" name="Rectangle 2"/>
          <p:cNvSpPr/>
          <p:nvPr/>
        </p:nvSpPr>
        <p:spPr>
          <a:xfrm>
            <a:off x="1897560" y="24641280"/>
            <a:ext cx="14302080" cy="845964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44" name="Rectangle 9"/>
          <p:cNvSpPr/>
          <p:nvPr/>
        </p:nvSpPr>
        <p:spPr>
          <a:xfrm>
            <a:off x="0" y="-62280"/>
            <a:ext cx="32219280" cy="5944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5" name="Rectangle 1"/>
          <p:cNvSpPr/>
          <p:nvPr/>
        </p:nvSpPr>
        <p:spPr>
          <a:xfrm>
            <a:off x="1882800" y="416160"/>
            <a:ext cx="27376920" cy="472500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1" lang="en-US" sz="11700" spc="-1" strike="noStrike">
                <a:solidFill>
                  <a:srgbClr val="ffffff"/>
                </a:solidFill>
                <a:latin typeface="Arial"/>
                <a:ea typeface="Segoe UI Black"/>
              </a:rPr>
              <a:t>Field strength and potentially scan quality influence brain age estimates</a:t>
            </a:r>
            <a:endParaRPr b="0" lang="en-GB" sz="11700" spc="-1" strike="noStrike">
              <a:latin typeface="Arial"/>
            </a:endParaRPr>
          </a:p>
        </p:txBody>
      </p:sp>
      <p:sp>
        <p:nvSpPr>
          <p:cNvPr id="46" name="TextBox 21"/>
          <p:cNvSpPr/>
          <p:nvPr/>
        </p:nvSpPr>
        <p:spPr>
          <a:xfrm>
            <a:off x="7382880" y="38458080"/>
            <a:ext cx="1817280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200" spc="-1" strike="noStrike">
                <a:solidFill>
                  <a:srgbClr val="ffffff"/>
                </a:solidFill>
                <a:latin typeface="Segoe UI Light"/>
                <a:ea typeface="Noto Sans CJK SC"/>
              </a:rPr>
              <a:t>Max Korbmacher (makor@hvl.no)</a:t>
            </a:r>
            <a:r>
              <a:rPr b="0" lang="en-US" sz="4200" spc="-1" strike="noStrike">
                <a:solidFill>
                  <a:srgbClr val="ffffff"/>
                </a:solidFill>
                <a:latin typeface="Segoe UI Light"/>
                <a:ea typeface="Noto Sans CJK SC"/>
              </a:rPr>
              <a:t>, Meng-Yun Wang, Rune Eikeland, Ralph Buchert, Ole A. Andreassen, Thomas Espeseth, Esten Leonardsen, Lars T. Westlye, Ivan I. Maximov, Karsten Specht</a:t>
            </a:r>
            <a:endParaRPr b="0" lang="en-GB" sz="4200" spc="-1" strike="noStrike">
              <a:latin typeface="Arial"/>
            </a:endParaRPr>
          </a:p>
        </p:txBody>
      </p:sp>
      <p:sp>
        <p:nvSpPr>
          <p:cNvPr id="47" name="Rectangle 16"/>
          <p:cNvSpPr/>
          <p:nvPr/>
        </p:nvSpPr>
        <p:spPr>
          <a:xfrm>
            <a:off x="1897560" y="16067520"/>
            <a:ext cx="28522080" cy="794952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48" name="TextBox 31"/>
          <p:cNvSpPr/>
          <p:nvPr/>
        </p:nvSpPr>
        <p:spPr>
          <a:xfrm>
            <a:off x="2138400" y="16286400"/>
            <a:ext cx="8661240" cy="681048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4200" spc="-1" strike="noStrike">
                <a:solidFill>
                  <a:srgbClr val="000000"/>
                </a:solidFill>
                <a:latin typeface="Segoe UI Black"/>
                <a:ea typeface="Segoe UI Black"/>
              </a:rPr>
              <a:t>Result 1:</a:t>
            </a:r>
            <a:r>
              <a:rPr b="0" lang="en-US" sz="4200" spc="-1" strike="noStrike">
                <a:solidFill>
                  <a:srgbClr val="000000"/>
                </a:solidFill>
                <a:latin typeface="Segoe UI Black"/>
                <a:ea typeface="Segoe UI Black"/>
              </a:rPr>
              <a:t> Crude within-subject correlations between age and brain age revealed differing directionalities of slopes across subjects, with the correlation being only statistically significant in FTHP1.</a:t>
            </a:r>
            <a:endParaRPr b="0" lang="en-GB" sz="4200" spc="-1" strike="noStrike">
              <a:latin typeface="Arial"/>
            </a:endParaRPr>
          </a:p>
        </p:txBody>
      </p:sp>
      <p:sp>
        <p:nvSpPr>
          <p:cNvPr id="49" name="TextBox 2"/>
          <p:cNvSpPr/>
          <p:nvPr/>
        </p:nvSpPr>
        <p:spPr>
          <a:xfrm>
            <a:off x="1882800" y="8767080"/>
            <a:ext cx="28443600" cy="6625080"/>
          </a:xfrm>
          <a:prstGeom prst="rect">
            <a:avLst/>
          </a:prstGeom>
          <a:solidFill>
            <a:schemeClr val="bg1">
              <a:lumMod val="95000"/>
            </a:schemeClr>
          </a:solidFill>
          <a:ln w="0">
            <a:noFill/>
          </a:ln>
        </p:spPr>
        <p:style>
          <a:lnRef idx="0"/>
          <a:fillRef idx="0"/>
          <a:effectRef idx="0"/>
          <a:fontRef idx="minor"/>
        </p:style>
        <p:txBody>
          <a:bodyPr lIns="432360" rIns="432360" tIns="432360" bIns="432360" anchor="t">
            <a:spAutoFit/>
          </a:bodyPr>
          <a:p>
            <a:pPr>
              <a:lnSpc>
                <a:spcPct val="150000"/>
              </a:lnSpc>
              <a:buNone/>
            </a:pPr>
            <a:r>
              <a:rPr b="1" lang="en-US" sz="4200" spc="-1" strike="noStrike">
                <a:solidFill>
                  <a:srgbClr val="000000"/>
                </a:solidFill>
                <a:latin typeface="Segoe UI"/>
                <a:ea typeface="Segoe UI Black"/>
              </a:rPr>
              <a:t>Background: </a:t>
            </a:r>
            <a:r>
              <a:rPr b="0" lang="en-US" sz="4200" spc="-1" strike="noStrike">
                <a:solidFill>
                  <a:srgbClr val="000000"/>
                </a:solidFill>
                <a:latin typeface="Segoe UI"/>
                <a:ea typeface="Segoe UI Black"/>
              </a:rPr>
              <a:t>Brain age is a promising biomarker of brain or general health. However, to extend the metric’s clinical applications, the large intra-individual varibility in age predictions needs adressing.</a:t>
            </a:r>
            <a:endParaRPr b="0" lang="en-GB" sz="4200" spc="-1" strike="noStrike">
              <a:latin typeface="Arial"/>
            </a:endParaRPr>
          </a:p>
          <a:p>
            <a:pPr>
              <a:lnSpc>
                <a:spcPct val="150000"/>
              </a:lnSpc>
              <a:buNone/>
            </a:pPr>
            <a:r>
              <a:rPr b="1" lang="en-US" sz="4200" spc="-1" strike="noStrike">
                <a:solidFill>
                  <a:srgbClr val="000000"/>
                </a:solidFill>
                <a:latin typeface="Segoe UI"/>
                <a:ea typeface="Segoe UI Black"/>
              </a:rPr>
              <a:t>Method:</a:t>
            </a:r>
            <a:r>
              <a:rPr b="0" lang="en-US" sz="4200" spc="-1" strike="noStrike">
                <a:solidFill>
                  <a:srgbClr val="000000"/>
                </a:solidFill>
                <a:latin typeface="Segoe UI"/>
                <a:ea typeface="Segoe UI Black"/>
              </a:rPr>
              <a:t>  We used the pre-trained deep neural network </a:t>
            </a:r>
            <a:r>
              <a:rPr b="0" i="1" lang="en-US" sz="4200" spc="-1" strike="noStrike">
                <a:solidFill>
                  <a:srgbClr val="000000"/>
                </a:solidFill>
                <a:latin typeface="Segoe UI"/>
                <a:ea typeface="Segoe UI Black"/>
              </a:rPr>
              <a:t>pyment</a:t>
            </a:r>
            <a:r>
              <a:rPr b="0" lang="en-US" sz="4200" spc="-1" strike="noStrike">
                <a:solidFill>
                  <a:srgbClr val="000000"/>
                </a:solidFill>
                <a:latin typeface="Segoe UI"/>
                <a:ea typeface="Segoe UI Black"/>
              </a:rPr>
              <a:t> to predict brain ages from densly sampled T1-weighted magnetic resonance imaging data from three individuals (BBSC1-3) scanned in total N</a:t>
            </a:r>
            <a:r>
              <a:rPr b="0" lang="en-US" sz="4200" spc="-1" strike="noStrike" baseline="-8000">
                <a:solidFill>
                  <a:srgbClr val="000000"/>
                </a:solidFill>
                <a:latin typeface="Segoe UI"/>
                <a:ea typeface="Segoe UI Black"/>
              </a:rPr>
              <a:t>BBSC</a:t>
            </a:r>
            <a:r>
              <a:rPr b="0" lang="en-US" sz="4200" spc="-1" strike="noStrike">
                <a:solidFill>
                  <a:srgbClr val="000000"/>
                </a:solidFill>
                <a:latin typeface="Segoe UI"/>
                <a:ea typeface="Segoe UI Black"/>
              </a:rPr>
              <a:t> = 103 times over a one-year interval, and an independent data set including one individual (FTHP1) scanned N</a:t>
            </a:r>
            <a:r>
              <a:rPr b="0" lang="en-US" sz="4200" spc="-1" strike="noStrike" baseline="-8000">
                <a:solidFill>
                  <a:srgbClr val="000000"/>
                </a:solidFill>
                <a:latin typeface="Segoe UI"/>
                <a:ea typeface="Segoe UI Black"/>
              </a:rPr>
              <a:t>FTHP </a:t>
            </a:r>
            <a:r>
              <a:rPr b="0" lang="en-US" sz="4200" spc="-1" strike="noStrike">
                <a:solidFill>
                  <a:srgbClr val="000000"/>
                </a:solidFill>
                <a:latin typeface="Segoe UI"/>
                <a:ea typeface="Segoe UI Black"/>
              </a:rPr>
              <a:t>= 557 times over a three-year interval.</a:t>
            </a:r>
            <a:endParaRPr b="0" lang="en-GB" sz="4200" spc="-1" strike="noStrike">
              <a:latin typeface="Arial"/>
            </a:endParaRPr>
          </a:p>
        </p:txBody>
      </p:sp>
      <p:sp>
        <p:nvSpPr>
          <p:cNvPr id="50" name="TextBox 40"/>
          <p:cNvSpPr/>
          <p:nvPr/>
        </p:nvSpPr>
        <p:spPr>
          <a:xfrm>
            <a:off x="1839600" y="6276240"/>
            <a:ext cx="29175120" cy="199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6240" spc="-1" strike="noStrike">
                <a:solidFill>
                  <a:srgbClr val="262626"/>
                </a:solidFill>
                <a:latin typeface="Segoe UI"/>
                <a:ea typeface="DejaVu Sans"/>
              </a:rPr>
              <a:t>Considerations on brain age predictions from repeatedly sampled data across time</a:t>
            </a:r>
            <a:endParaRPr b="0" lang="en-GB" sz="6240" spc="-1" strike="noStrike">
              <a:latin typeface="Arial"/>
            </a:endParaRPr>
          </a:p>
        </p:txBody>
      </p:sp>
      <p:sp>
        <p:nvSpPr>
          <p:cNvPr id="51" name="TextBox 1"/>
          <p:cNvSpPr/>
          <p:nvPr/>
        </p:nvSpPr>
        <p:spPr>
          <a:xfrm>
            <a:off x="2160000" y="24799680"/>
            <a:ext cx="14039640" cy="39301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4200" spc="-1" strike="noStrike">
                <a:solidFill>
                  <a:srgbClr val="000000"/>
                </a:solidFill>
                <a:latin typeface="Segoe UI Black"/>
                <a:ea typeface="Segoe UI Black"/>
              </a:rPr>
              <a:t>Result 2:</a:t>
            </a:r>
            <a:r>
              <a:rPr b="0" lang="en-US" sz="4200" spc="-1" strike="noStrike">
                <a:solidFill>
                  <a:srgbClr val="000000"/>
                </a:solidFill>
                <a:latin typeface="Segoe UI Black"/>
                <a:ea typeface="Segoe UI Black"/>
              </a:rPr>
              <a:t> Field strength was revealed as only significant effect on brain age in FTHP1 in a random intercept model (</a:t>
            </a:r>
            <a:r>
              <a:rPr b="0" i="1" lang="en-US" sz="4200" spc="-1" strike="noStrike">
                <a:solidFill>
                  <a:srgbClr val="000000"/>
                </a:solidFill>
                <a:latin typeface="Segoe UI Black"/>
                <a:ea typeface="Segoe UI Black"/>
              </a:rPr>
              <a:t>β</a:t>
            </a:r>
            <a:r>
              <a:rPr b="0" lang="en-US" sz="4200" spc="-1" strike="noStrike">
                <a:solidFill>
                  <a:srgbClr val="000000"/>
                </a:solidFill>
                <a:latin typeface="Segoe UI Black"/>
                <a:ea typeface="Segoe UI Black"/>
              </a:rPr>
              <a:t> = -1.141, </a:t>
            </a:r>
            <a:r>
              <a:rPr b="0" i="1" lang="en-US" sz="4200" spc="-1" strike="noStrike">
                <a:solidFill>
                  <a:srgbClr val="000000"/>
                </a:solidFill>
                <a:latin typeface="Segoe UI Black"/>
                <a:ea typeface="Segoe UI Black"/>
              </a:rPr>
              <a:t>p</a:t>
            </a:r>
            <a:r>
              <a:rPr b="0" lang="en-US" sz="4200" spc="-1" strike="noStrike" baseline="-8000">
                <a:solidFill>
                  <a:srgbClr val="000000"/>
                </a:solidFill>
                <a:latin typeface="Segoe UI"/>
                <a:ea typeface="Segoe UI Black"/>
              </a:rPr>
              <a:t>Holm</a:t>
            </a:r>
            <a:r>
              <a:rPr b="0" lang="en-US" sz="4200" spc="-1" strike="noStrike">
                <a:solidFill>
                  <a:srgbClr val="000000"/>
                </a:solidFill>
                <a:latin typeface="Segoe UI Black"/>
                <a:ea typeface="Segoe UI Black"/>
              </a:rPr>
              <a:t> &lt; .001).</a:t>
            </a:r>
            <a:endParaRPr b="0" lang="en-GB" sz="4200" spc="-1" strike="noStrike">
              <a:latin typeface="Arial"/>
            </a:endParaRPr>
          </a:p>
          <a:p>
            <a:pPr>
              <a:lnSpc>
                <a:spcPct val="150000"/>
              </a:lnSpc>
              <a:buNone/>
            </a:pPr>
            <a:endParaRPr b="0" lang="en-GB" sz="4200" spc="-1" strike="noStrike">
              <a:latin typeface="Arial"/>
            </a:endParaRPr>
          </a:p>
        </p:txBody>
      </p:sp>
      <p:pic>
        <p:nvPicPr>
          <p:cNvPr id="52" name="" descr=""/>
          <p:cNvPicPr/>
          <p:nvPr/>
        </p:nvPicPr>
        <p:blipFill>
          <a:blip r:embed="rId1"/>
          <a:stretch/>
        </p:blipFill>
        <p:spPr>
          <a:xfrm>
            <a:off x="4669920" y="39248640"/>
            <a:ext cx="1079280" cy="1079280"/>
          </a:xfrm>
          <a:prstGeom prst="rect">
            <a:avLst/>
          </a:prstGeom>
          <a:ln w="0">
            <a:noFill/>
          </a:ln>
        </p:spPr>
      </p:pic>
      <p:pic>
        <p:nvPicPr>
          <p:cNvPr id="53" name="" descr=""/>
          <p:cNvPicPr/>
          <p:nvPr/>
        </p:nvPicPr>
        <p:blipFill>
          <a:blip r:embed="rId2"/>
          <a:stretch/>
        </p:blipFill>
        <p:spPr>
          <a:xfrm>
            <a:off x="462600" y="38619360"/>
            <a:ext cx="3984120" cy="1152720"/>
          </a:xfrm>
          <a:prstGeom prst="rect">
            <a:avLst/>
          </a:prstGeom>
          <a:ln w="0">
            <a:noFill/>
          </a:ln>
        </p:spPr>
      </p:pic>
      <p:pic>
        <p:nvPicPr>
          <p:cNvPr id="54" name="" descr=""/>
          <p:cNvPicPr/>
          <p:nvPr/>
        </p:nvPicPr>
        <p:blipFill>
          <a:blip r:embed="rId3"/>
          <a:stretch/>
        </p:blipFill>
        <p:spPr>
          <a:xfrm>
            <a:off x="451080" y="40028040"/>
            <a:ext cx="3688200" cy="937800"/>
          </a:xfrm>
          <a:prstGeom prst="rect">
            <a:avLst/>
          </a:prstGeom>
          <a:ln w="0">
            <a:noFill/>
          </a:ln>
        </p:spPr>
      </p:pic>
      <p:sp>
        <p:nvSpPr>
          <p:cNvPr id="55" name="TextBox 3"/>
          <p:cNvSpPr/>
          <p:nvPr/>
        </p:nvSpPr>
        <p:spPr>
          <a:xfrm>
            <a:off x="1882800" y="33848640"/>
            <a:ext cx="28536840" cy="3744720"/>
          </a:xfrm>
          <a:prstGeom prst="rect">
            <a:avLst/>
          </a:prstGeom>
          <a:solidFill>
            <a:schemeClr val="bg1">
              <a:lumMod val="95000"/>
            </a:schemeClr>
          </a:solidFill>
          <a:ln w="0">
            <a:noFill/>
          </a:ln>
        </p:spPr>
        <p:style>
          <a:lnRef idx="0"/>
          <a:fillRef idx="0"/>
          <a:effectRef idx="0"/>
          <a:fontRef idx="minor"/>
        </p:style>
        <p:txBody>
          <a:bodyPr lIns="432360" rIns="432360" tIns="432360" bIns="432360" anchor="t">
            <a:spAutoFit/>
          </a:bodyPr>
          <a:p>
            <a:pPr>
              <a:lnSpc>
                <a:spcPct val="150000"/>
              </a:lnSpc>
              <a:buNone/>
            </a:pPr>
            <a:r>
              <a:rPr b="1" lang="en-US" sz="4200" spc="-1" strike="noStrike">
                <a:solidFill>
                  <a:srgbClr val="000000"/>
                </a:solidFill>
                <a:latin typeface="Segoe UI"/>
                <a:ea typeface="Segoe UI Black"/>
              </a:rPr>
              <a:t>Conclusion:</a:t>
            </a:r>
            <a:r>
              <a:rPr b="0" lang="en-US" sz="4200" spc="-1" strike="noStrike">
                <a:solidFill>
                  <a:srgbClr val="000000"/>
                </a:solidFill>
                <a:latin typeface="Segoe UI"/>
                <a:ea typeface="Segoe UI Black"/>
              </a:rPr>
              <a:t> Brain age estimates are potentially influenced by acquisition parameters and scan quality. An avenue for future brain age modelling could be to employ multiple, more specific models, tuned to developmental and individual differences and acquision parameters. </a:t>
            </a:r>
            <a:endParaRPr b="0" lang="en-GB" sz="4200" spc="-1" strike="noStrike">
              <a:latin typeface="Arial"/>
            </a:endParaRPr>
          </a:p>
        </p:txBody>
      </p:sp>
      <p:sp>
        <p:nvSpPr>
          <p:cNvPr id="56" name=""/>
          <p:cNvSpPr/>
          <p:nvPr/>
        </p:nvSpPr>
        <p:spPr>
          <a:xfrm>
            <a:off x="25084800" y="40409640"/>
            <a:ext cx="7200000" cy="1635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600" spc="-1" strike="noStrike">
                <a:solidFill>
                  <a:srgbClr val="ffffff"/>
                </a:solidFill>
                <a:latin typeface="Segoe UI Light"/>
                <a:ea typeface="DejaVu Sans"/>
              </a:rPr>
              <a:t>For more info see the preprint</a:t>
            </a:r>
            <a:endParaRPr b="0" lang="en-GB" sz="3600" spc="-1" strike="noStrike">
              <a:latin typeface="Arial"/>
            </a:endParaRPr>
          </a:p>
        </p:txBody>
      </p:sp>
      <p:pic>
        <p:nvPicPr>
          <p:cNvPr id="57" name="" descr=""/>
          <p:cNvPicPr/>
          <p:nvPr/>
        </p:nvPicPr>
        <p:blipFill>
          <a:blip r:embed="rId4"/>
          <a:stretch/>
        </p:blipFill>
        <p:spPr>
          <a:xfrm>
            <a:off x="27180000" y="36787680"/>
            <a:ext cx="3599640" cy="3599640"/>
          </a:xfrm>
          <a:prstGeom prst="rect">
            <a:avLst/>
          </a:prstGeom>
          <a:ln w="0">
            <a:noFill/>
          </a:ln>
        </p:spPr>
      </p:pic>
      <p:pic>
        <p:nvPicPr>
          <p:cNvPr id="58" name="" descr=""/>
          <p:cNvPicPr/>
          <p:nvPr/>
        </p:nvPicPr>
        <p:blipFill>
          <a:blip r:embed="rId5"/>
          <a:stretch/>
        </p:blipFill>
        <p:spPr>
          <a:xfrm>
            <a:off x="11499840" y="16235640"/>
            <a:ext cx="18359640" cy="7729920"/>
          </a:xfrm>
          <a:prstGeom prst="rect">
            <a:avLst/>
          </a:prstGeom>
          <a:ln w="0">
            <a:noFill/>
          </a:ln>
        </p:spPr>
      </p:pic>
      <p:pic>
        <p:nvPicPr>
          <p:cNvPr id="59" name="" descr=""/>
          <p:cNvPicPr/>
          <p:nvPr/>
        </p:nvPicPr>
        <p:blipFill>
          <a:blip r:embed="rId6"/>
          <a:stretch/>
        </p:blipFill>
        <p:spPr>
          <a:xfrm>
            <a:off x="3121920" y="27957960"/>
            <a:ext cx="11968200" cy="5038560"/>
          </a:xfrm>
          <a:prstGeom prst="rect">
            <a:avLst/>
          </a:prstGeom>
          <a:ln w="0">
            <a:noFill/>
          </a:ln>
        </p:spPr>
      </p:pic>
      <p:sp>
        <p:nvSpPr>
          <p:cNvPr id="60" name="Rectangle 3"/>
          <p:cNvSpPr/>
          <p:nvPr/>
        </p:nvSpPr>
        <p:spPr>
          <a:xfrm>
            <a:off x="17017560" y="24621840"/>
            <a:ext cx="13402080" cy="845964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61" name="TextBox 4"/>
          <p:cNvSpPr/>
          <p:nvPr/>
        </p:nvSpPr>
        <p:spPr>
          <a:xfrm>
            <a:off x="17280000" y="24850440"/>
            <a:ext cx="12779640" cy="77706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4200" spc="-1" strike="noStrike">
                <a:solidFill>
                  <a:srgbClr val="000000"/>
                </a:solidFill>
                <a:latin typeface="Segoe UI Black"/>
                <a:ea typeface="Segoe UI Black"/>
              </a:rPr>
              <a:t>Result 3:</a:t>
            </a:r>
            <a:r>
              <a:rPr b="0" lang="en-US" sz="4200" spc="-1" strike="noStrike">
                <a:solidFill>
                  <a:srgbClr val="000000"/>
                </a:solidFill>
                <a:latin typeface="Segoe UI Black"/>
                <a:ea typeface="Segoe UI Black"/>
              </a:rPr>
              <a:t> Quality control (QC) measures entropy-focus criterion (EFC, </a:t>
            </a:r>
            <a:r>
              <a:rPr b="0" i="1" lang="en-US" sz="4200" spc="-1" strike="noStrike">
                <a:solidFill>
                  <a:srgbClr val="000000"/>
                </a:solidFill>
                <a:latin typeface="Segoe UI Black"/>
                <a:ea typeface="Segoe UI Black"/>
              </a:rPr>
              <a:t>β</a:t>
            </a:r>
            <a:r>
              <a:rPr b="0" lang="en-US" sz="4200" spc="-1" strike="noStrike" baseline="-8000">
                <a:solidFill>
                  <a:srgbClr val="000000"/>
                </a:solidFill>
                <a:latin typeface="Segoe UI"/>
                <a:ea typeface="Segoe UI Black"/>
              </a:rPr>
              <a:t>std</a:t>
            </a:r>
            <a:r>
              <a:rPr b="0" lang="en-US" sz="4200" spc="-1" strike="noStrike">
                <a:solidFill>
                  <a:srgbClr val="000000"/>
                </a:solidFill>
                <a:latin typeface="Segoe UI Black"/>
                <a:ea typeface="Segoe UI Black"/>
              </a:rPr>
              <a:t> = -0.489, </a:t>
            </a:r>
            <a:r>
              <a:rPr b="0" i="1" lang="en-US" sz="4200" spc="-1" strike="noStrike">
                <a:solidFill>
                  <a:srgbClr val="000000"/>
                </a:solidFill>
                <a:latin typeface="Segoe UI Black"/>
                <a:ea typeface="Segoe UI Black"/>
              </a:rPr>
              <a:t>p</a:t>
            </a:r>
            <a:r>
              <a:rPr b="0" lang="en-US" sz="4200" spc="-1" strike="noStrike" baseline="-8000">
                <a:solidFill>
                  <a:srgbClr val="000000"/>
                </a:solidFill>
                <a:latin typeface="Segoe UI"/>
                <a:ea typeface="Segoe UI Black"/>
              </a:rPr>
              <a:t>Holm</a:t>
            </a:r>
            <a:r>
              <a:rPr b="0" lang="en-US" sz="4200" spc="-1" strike="noStrike">
                <a:solidFill>
                  <a:srgbClr val="000000"/>
                </a:solidFill>
                <a:latin typeface="Segoe UI Black"/>
                <a:ea typeface="Segoe UI Black"/>
              </a:rPr>
              <a:t> &lt; .001) and the foreground-background energy ratio (FBER, </a:t>
            </a:r>
            <a:r>
              <a:rPr b="0" i="1" lang="en-US" sz="4200" spc="-1" strike="noStrike">
                <a:solidFill>
                  <a:srgbClr val="000000"/>
                </a:solidFill>
                <a:latin typeface="Segoe UI Black"/>
                <a:ea typeface="Segoe UI Black"/>
              </a:rPr>
              <a:t>β</a:t>
            </a:r>
            <a:r>
              <a:rPr b="0" lang="en-US" sz="4200" spc="-1" strike="noStrike" baseline="-8000">
                <a:solidFill>
                  <a:srgbClr val="000000"/>
                </a:solidFill>
                <a:latin typeface="Segoe UI"/>
                <a:ea typeface="Segoe UI Black"/>
              </a:rPr>
              <a:t>std</a:t>
            </a:r>
            <a:r>
              <a:rPr b="0" lang="en-US" sz="4200" spc="-1" strike="noStrike">
                <a:solidFill>
                  <a:srgbClr val="000000"/>
                </a:solidFill>
                <a:latin typeface="Segoe UI Black"/>
                <a:ea typeface="Segoe UI Black"/>
              </a:rPr>
              <a:t> = 0.456, </a:t>
            </a:r>
            <a:r>
              <a:rPr b="0" i="1" lang="en-US" sz="4200" spc="-1" strike="noStrike">
                <a:solidFill>
                  <a:srgbClr val="000000"/>
                </a:solidFill>
                <a:latin typeface="Segoe UI Black"/>
                <a:ea typeface="Segoe UI Black"/>
              </a:rPr>
              <a:t>p</a:t>
            </a:r>
            <a:r>
              <a:rPr b="0" lang="en-US" sz="4200" spc="-1" strike="noStrike" baseline="-8000">
                <a:solidFill>
                  <a:srgbClr val="000000"/>
                </a:solidFill>
                <a:latin typeface="Segoe UI"/>
                <a:ea typeface="Segoe UI Black"/>
              </a:rPr>
              <a:t>Holm</a:t>
            </a:r>
            <a:r>
              <a:rPr b="0" lang="en-US" sz="4200" spc="-1" strike="noStrike">
                <a:solidFill>
                  <a:srgbClr val="000000"/>
                </a:solidFill>
                <a:latin typeface="Segoe UI Black"/>
                <a:ea typeface="Segoe UI Black"/>
              </a:rPr>
              <a:t> &lt; .001) were significant predictors of brain age in BBSC1-3 in a random intercept model at the participant level. No QC measures were associated with FTHP1’s brain age.</a:t>
            </a:r>
            <a:endParaRPr b="0" lang="en-GB" sz="4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 2013 - 2022</Template>
  <TotalTime>692</TotalTime>
  <Application>LibreOffice/7.3.7.2$Linux_X86_64 LibreOffice_project/30$Build-2</Application>
  <AppVersion>15.0000</AppVersion>
  <Words>145</Words>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2019-04-03T04:48:47Z</dcterms:created>
  <dc:creator>Mike Morrison</dc:creator>
  <dc:description/>
  <dc:language>en-GB</dc:language>
  <cp:lastModifiedBy>Max Korbmacher</cp:lastModifiedBy>
  <dcterms:modified xsi:type="dcterms:W3CDTF">2023-06-08T16:42:41Z</dcterms:modified>
  <cp:revision>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