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53F6F0-A786-4528-B745-7D925FC55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24EB97-9BF6-4471-8AA0-E789436F7D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5564A1-0C6F-42C0-8AD7-773056E210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C493B-ABE3-4CEC-A42A-0A30EF8193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B2D028-A614-4F55-82B2-60E0C8F999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19495-FC01-4889-840D-3FE604F742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806EAD-D4E3-40B3-8683-5D61A147AE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009DC-D0ED-4146-AEBA-B0848F2681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3240" cy="31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F91901-606E-48AE-8EF0-8663B71C30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247D6D-0A8F-4243-9C31-49B5D869CA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29EBE-AA5B-4268-B3D0-A0770E9208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99708E-808B-416B-949F-0C8E2DE2E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80000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928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6BA7EF-8296-41CC-A6DC-35678FAC964D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928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/>
          <p:nvPr/>
        </p:nvSpPr>
        <p:spPr>
          <a:xfrm>
            <a:off x="16102800" y="14040000"/>
            <a:ext cx="15036120" cy="17998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0" y="38340000"/>
            <a:ext cx="32218920" cy="28418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Rectangle 9"/>
          <p:cNvSpPr/>
          <p:nvPr/>
        </p:nvSpPr>
        <p:spPr>
          <a:xfrm>
            <a:off x="0" y="-62280"/>
            <a:ext cx="32218920" cy="594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1"/>
          <p:cNvSpPr/>
          <p:nvPr/>
        </p:nvSpPr>
        <p:spPr>
          <a:xfrm>
            <a:off x="1882800" y="416160"/>
            <a:ext cx="2737656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11700" spc="-1" strike="noStrike">
                <a:solidFill>
                  <a:srgbClr val="ffffff"/>
                </a:solidFill>
                <a:latin typeface="Arial"/>
                <a:ea typeface="Segoe UI Black"/>
              </a:rPr>
              <a:t>Fornix and forceps are key regions of white matter brain age</a:t>
            </a:r>
            <a:endParaRPr b="0" lang="en-GB" sz="11700" spc="-1" strike="noStrike">
              <a:latin typeface="Arial"/>
            </a:endParaRPr>
          </a:p>
        </p:txBody>
      </p:sp>
      <p:sp>
        <p:nvSpPr>
          <p:cNvPr id="43" name="TextBox 21"/>
          <p:cNvSpPr/>
          <p:nvPr/>
        </p:nvSpPr>
        <p:spPr>
          <a:xfrm>
            <a:off x="7025040" y="38795400"/>
            <a:ext cx="1817244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 Marie de Lange, Dennis van der Meer, Dani Beck, Eli Eikefjord, Arvid Lundervold, Ole A. Andreassen, Lars T. Westlye, Ivan I. 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DejaVu Sans"/>
              </a:rPr>
              <a:t>Maximov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Rectangle 12"/>
          <p:cNvSpPr/>
          <p:nvPr/>
        </p:nvSpPr>
        <p:spPr>
          <a:xfrm>
            <a:off x="1800000" y="28538280"/>
            <a:ext cx="13153680" cy="9476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5" name="Rectangle 16"/>
          <p:cNvSpPr/>
          <p:nvPr/>
        </p:nvSpPr>
        <p:spPr>
          <a:xfrm>
            <a:off x="1897560" y="14010120"/>
            <a:ext cx="13056120" cy="1410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6" name="TextBox 31"/>
          <p:cNvSpPr/>
          <p:nvPr/>
        </p:nvSpPr>
        <p:spPr>
          <a:xfrm>
            <a:off x="2138400" y="13825080"/>
            <a:ext cx="1252764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Conventional and advanced diffusion MRI approaches predict brain age consistently, yet best when combined.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7" name="TextBox 32"/>
          <p:cNvSpPr/>
          <p:nvPr/>
        </p:nvSpPr>
        <p:spPr>
          <a:xfrm>
            <a:off x="2035800" y="28353240"/>
            <a:ext cx="1333368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Fornix and forceps minor features explained most variance in age across diffusion approaches.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1882800" y="8890920"/>
            <a:ext cx="29256480" cy="4704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Unveiling the details of white matter maturation throughout ageing is a fundamental question for understanding the ageing brain. In an extensive comparison of brain age predictions and age-associations of WM features from different diffusion approaches, we analyzed UK Biobank diffusion magnetic resonance imaging data across midlife and older age (</a:t>
            </a:r>
            <a:r>
              <a:rPr b="0" i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N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 = 35,749, 44.6–82.8 years of age).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9" name="TextBox 40"/>
          <p:cNvSpPr/>
          <p:nvPr/>
        </p:nvSpPr>
        <p:spPr>
          <a:xfrm>
            <a:off x="1839600" y="6523200"/>
            <a:ext cx="2917476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Brain-wide associations between white matter and age highlight the role of fornix microstructure in brain ageing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0" name="TextBox 1"/>
          <p:cNvSpPr/>
          <p:nvPr/>
        </p:nvSpPr>
        <p:spPr>
          <a:xfrm>
            <a:off x="16560000" y="13921920"/>
            <a:ext cx="1333368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present general patterns of white matter deterioration for higher ages in fornix, forceps minor, and across the brain.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923920" y="16793640"/>
            <a:ext cx="10942560" cy="10942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2" name=""/>
          <p:cNvGraphicFramePr/>
          <p:nvPr/>
        </p:nvGraphicFramePr>
        <p:xfrm>
          <a:off x="2085480" y="31405680"/>
          <a:ext cx="12418920" cy="6369480"/>
        </p:xfrm>
        <a:graphic>
          <a:graphicData uri="http://schemas.openxmlformats.org/drawingml/2006/table">
            <a:tbl>
              <a:tblPr/>
              <a:tblGrid>
                <a:gridCol w="1755360"/>
                <a:gridCol w="1755360"/>
                <a:gridCol w="1765440"/>
                <a:gridCol w="1757520"/>
                <a:gridCol w="1763640"/>
                <a:gridCol w="1753920"/>
                <a:gridCol w="1868040"/>
              </a:tblGrid>
              <a:tr h="716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BRIA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DKI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DTI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SMT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mcSMT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WMTI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Multimodal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</a:tr>
              <a:tr h="107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 0.1954±0.0027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AK right anterior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0.0984±0.0014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MD fornix 0.0712±0.0013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MD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0.0795±0.0018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Extratrans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0.0498±0.0013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AWF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0.1699±0.0023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0.0914±0.0011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107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Vextra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0.0278±0.0007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RK fornix 0.0884±0.0016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0.0533±0.0011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right superior longitudinal fasciculus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0.0267±0.0007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Intra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0.0444±0.0009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radEAD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0.0283±0.0007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AK anterior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0.0055±0.0011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7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Vextra body of the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0.0261±0.0007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MK left external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0.0259±0.0006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RD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0.0462±0.0009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Longitudinal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0.0251±0.0006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Intra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0.0289±0.0009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AWF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0.0194±0.0005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0.0219±0.0006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1364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0.0203±0.0006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MK right superior longitudinal fasciculus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right superior cerebellar peduncle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0.0221±0.0006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Trans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0.0204±0.0006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Extratrans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axEAD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RD right fornix stria 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107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Vintra right superior cerebellar peduncle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RK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0.0208±0.0005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body of the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0.0218±0.0006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0.0192±0.0006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Extratrans right external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0.0163±0.0007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axEAD left posterior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0.0173±0.0006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AK Genu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0.0095±0.0003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6439760" y="17214480"/>
            <a:ext cx="14218920" cy="1421892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16338600" y="31295160"/>
            <a:ext cx="1462032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Segoe UI Black"/>
              </a:rPr>
              <a:t>Panels A–D show age curves for each standardized (z-score) diffusion metric's mean skeleton value (y-axis) plotted as a function of age (x-axis). Diffusion metrics in panels A-B were corrected for sex and scanner site.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16102800" y="32345640"/>
            <a:ext cx="15036480" cy="56649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encourage the application of multiple dMRI approaches for detailed insights into WM, and the further investigation of fornix and forceps as potential biomarkers of 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brain age and ageing.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6389800" y="35748720"/>
            <a:ext cx="4767120" cy="476712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27079560" y="40421520"/>
            <a:ext cx="4511160" cy="13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DejaVu Sans"/>
              </a:rPr>
              <a:t>To the paper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149920" y="27653040"/>
            <a:ext cx="1277964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Correlations of uncorrected brain age gap and age across used diffusion approaches. Full = all data combined. Mean = multimodal whole-brain averaged metrics.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40640" y="38600640"/>
            <a:ext cx="5400000" cy="25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4750560" y="39329280"/>
            <a:ext cx="1079280" cy="10792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543240" y="38700000"/>
            <a:ext cx="3984120" cy="11527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531720" y="40108680"/>
            <a:ext cx="3688200" cy="9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664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2023-06-08T16:51:39Z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