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00C2AE-8DFB-418A-BF93-F738EF00B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F3C43-2C18-4BA1-B6FC-188E096C55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24F72-7914-4842-ABAA-DA2B353393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3090E-2B58-485E-9178-25DDADEAC0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7CED96-6D29-482A-91EF-9104B8D70E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C059B1-2EF2-4F24-85FC-9B8C8967D7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2851E-6386-4697-9640-0241E1E157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B6422B-237B-4F36-8929-018B7EE0B7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1641600"/>
            <a:ext cx="28803240" cy="31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EFA2D4-7B27-4673-98FB-3E6BC985A2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5324E-F820-41D2-B1E2-CF7C663989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17DF24-05ED-409F-99B1-19C730335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53AEEE-7A2C-455C-98BF-43F3CE14C2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80000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928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BBB945-48AC-4A43-ABC7-9E865D6CB8C0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928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"/>
          <p:cNvSpPr/>
          <p:nvPr/>
        </p:nvSpPr>
        <p:spPr>
          <a:xfrm>
            <a:off x="0" y="38340000"/>
            <a:ext cx="32218920" cy="28418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ctangle 4"/>
          <p:cNvSpPr/>
          <p:nvPr/>
        </p:nvSpPr>
        <p:spPr>
          <a:xfrm>
            <a:off x="360000" y="38520000"/>
            <a:ext cx="5399640" cy="2519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3" name="Rectangle 2"/>
          <p:cNvSpPr/>
          <p:nvPr/>
        </p:nvSpPr>
        <p:spPr>
          <a:xfrm>
            <a:off x="1897560" y="29340000"/>
            <a:ext cx="14301720" cy="376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0" y="-62280"/>
            <a:ext cx="32218920" cy="594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1"/>
          <p:cNvSpPr/>
          <p:nvPr/>
        </p:nvSpPr>
        <p:spPr>
          <a:xfrm>
            <a:off x="1882800" y="416160"/>
            <a:ext cx="27376560" cy="54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9000" spc="-1" strike="noStrike">
                <a:solidFill>
                  <a:srgbClr val="ffffff"/>
                </a:solidFill>
                <a:latin typeface="Arial"/>
                <a:ea typeface="Segoe UI Black"/>
              </a:rPr>
              <a:t>“</a:t>
            </a:r>
            <a:r>
              <a:rPr b="1" lang="en-US" sz="9000" spc="-1" strike="noStrike">
                <a:solidFill>
                  <a:srgbClr val="ffffff"/>
                </a:solidFill>
                <a:latin typeface="Arial"/>
                <a:ea typeface="Segoe UI Black"/>
              </a:rPr>
              <a:t>While the brain ages asymmetrically, left/right brain age is very similar to whole-brain age estimates”</a:t>
            </a:r>
            <a:endParaRPr b="0" lang="en-GB" sz="9000" spc="-1" strike="noStrike">
              <a:latin typeface="Arial"/>
            </a:endParaRPr>
          </a:p>
        </p:txBody>
      </p:sp>
      <p:sp>
        <p:nvSpPr>
          <p:cNvPr id="46" name="TextBox 21"/>
          <p:cNvSpPr/>
          <p:nvPr/>
        </p:nvSpPr>
        <p:spPr>
          <a:xfrm>
            <a:off x="7382880" y="38682720"/>
            <a:ext cx="181724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Ann-Marie de Lange, Dennis van der Meer, Dani Beck, Eli Eikefjord, Arvid Lundervold, Ole A. Andreassen, Lars T. Westlye, Ivan I. Maximov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7" name="Rectangle 16"/>
          <p:cNvSpPr/>
          <p:nvPr/>
        </p:nvSpPr>
        <p:spPr>
          <a:xfrm>
            <a:off x="1897560" y="14134680"/>
            <a:ext cx="14482440" cy="14665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8" name="TextBox 31"/>
          <p:cNvSpPr/>
          <p:nvPr/>
        </p:nvSpPr>
        <p:spPr>
          <a:xfrm>
            <a:off x="2138400" y="14353560"/>
            <a:ext cx="6321600" cy="68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Left, right, and whole-brain age predictions are strongly correlated across modalities 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and show similar prediction errors.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1897560" y="7824600"/>
            <a:ext cx="28522440" cy="56649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The brain demonstrates various age-sensitive asymmetries. Yet, a systematic mapping of grey and white matter asymmetries from midlife to old adulthood is still missing.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Method: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hence present brain asymmetries from multimodal magnetic resonance imaging (MRI) UK Biobank (</a:t>
            </a:r>
            <a:r>
              <a:rPr b="0" i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N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&gt; 39,500) data using the laterality index. W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e furthermore present how to leverage such asymmetries by estimating brain age from the left/right hemispere instead of the whole brain. 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0" name="TextBox 40"/>
          <p:cNvSpPr/>
          <p:nvPr/>
        </p:nvSpPr>
        <p:spPr>
          <a:xfrm>
            <a:off x="1839600" y="6276240"/>
            <a:ext cx="29174760" cy="10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Brain asymmetries from midlife to old adulthood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1" name="TextBox 1"/>
          <p:cNvSpPr/>
          <p:nvPr/>
        </p:nvSpPr>
        <p:spPr>
          <a:xfrm>
            <a:off x="2160000" y="29410200"/>
            <a:ext cx="1403928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</a:t>
            </a:r>
            <a:endParaRPr b="0" lang="en-GB" sz="4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669920" y="39248640"/>
            <a:ext cx="1078920" cy="10789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62600" y="38619360"/>
            <a:ext cx="3983760" cy="11523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451080" y="40028040"/>
            <a:ext cx="3687840" cy="937440"/>
          </a:xfrm>
          <a:prstGeom prst="rect">
            <a:avLst/>
          </a:prstGeom>
          <a:ln w="0">
            <a:noFill/>
          </a:ln>
        </p:spPr>
      </p:pic>
      <p:sp>
        <p:nvSpPr>
          <p:cNvPr id="55" name="TextBox 3"/>
          <p:cNvSpPr/>
          <p:nvPr/>
        </p:nvSpPr>
        <p:spPr>
          <a:xfrm>
            <a:off x="1882800" y="33848640"/>
            <a:ext cx="28536480" cy="3744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Our findings emphasise age-dependencies in regional and whole-brain asymmetries. The laterality index of brain age and the majority of brain features decreases with higher ages, indicating an overall decrease in brain asymmetry at higher ages.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5084800" y="40409640"/>
            <a:ext cx="7199640" cy="16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For more info see the preprint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27180000" y="36787680"/>
            <a:ext cx="3599280" cy="3599280"/>
          </a:xfrm>
          <a:prstGeom prst="rect">
            <a:avLst/>
          </a:prstGeom>
          <a:ln w="0">
            <a:noFill/>
          </a:ln>
        </p:spPr>
      </p:pic>
      <p:sp>
        <p:nvSpPr>
          <p:cNvPr id="58" name="Rectangle 3"/>
          <p:cNvSpPr/>
          <p:nvPr/>
        </p:nvSpPr>
        <p:spPr>
          <a:xfrm>
            <a:off x="17017560" y="14164560"/>
            <a:ext cx="13401720" cy="18861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59" name="TextBox 5"/>
          <p:cNvSpPr/>
          <p:nvPr/>
        </p:nvSpPr>
        <p:spPr>
          <a:xfrm>
            <a:off x="8798040" y="21617640"/>
            <a:ext cx="758160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Left (L), Right (R), T1-weighted MRI (T1), diffusion MRI (dMRI), multimodal MRI (combi)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17280000" y="14181120"/>
            <a:ext cx="12779280" cy="48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Fornix microstructure and frontal grey matter thickness asymmetry decrease strongest and cingulate and microstructure and inferiorparital thickness increase strongest at higher ages.</a:t>
            </a:r>
            <a:endParaRPr b="0" lang="en-GB" sz="4200" spc="-1" strike="noStrike">
              <a:latin typeface="Arial"/>
            </a:endParaRPr>
          </a:p>
        </p:txBody>
      </p:sp>
      <p:graphicFrame>
        <p:nvGraphicFramePr>
          <p:cNvPr id="61" name=""/>
          <p:cNvGraphicFramePr/>
          <p:nvPr/>
        </p:nvGraphicFramePr>
        <p:xfrm>
          <a:off x="2284920" y="22281840"/>
          <a:ext cx="13914720" cy="5798160"/>
        </p:xfrm>
        <a:graphic>
          <a:graphicData uri="http://schemas.openxmlformats.org/drawingml/2006/table">
            <a:tbl>
              <a:tblPr/>
              <a:tblGrid>
                <a:gridCol w="2397960"/>
                <a:gridCol w="1444680"/>
                <a:gridCol w="2413080"/>
                <a:gridCol w="2584440"/>
                <a:gridCol w="2463840"/>
                <a:gridCol w="2611080"/>
              </a:tblGrid>
              <a:tr h="3636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Segoe UI Black"/>
                        </a:rPr>
                        <a:t>Model</a:t>
                      </a:r>
                      <a:endParaRPr b="1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Segoe UI Black"/>
                        </a:rPr>
                        <a:t>Features</a:t>
                      </a:r>
                      <a:endParaRPr b="1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Segoe UI Black"/>
                        </a:rPr>
                        <a:t>Variance explained</a:t>
                      </a:r>
                      <a:endParaRPr b="1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Segoe UI Black"/>
                        </a:rPr>
                        <a:t>Mean Abs Error</a:t>
                      </a:r>
                      <a:endParaRPr b="1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Segoe UI Black"/>
                        </a:rPr>
                        <a:t>Root Mean Sqrd Error</a:t>
                      </a:r>
                      <a:endParaRPr b="1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Segoe UI Black"/>
                        </a:rPr>
                        <a:t>Pearson’s r</a:t>
                      </a:r>
                      <a:endParaRPr b="1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Left T1w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0.504 (0.010)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4.389 (0.054)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5.472 (0.061)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0.708 [0.703, 0.712]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Right T1w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0.492 (0.008)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4.439 (0.049)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5.529 (0.051)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0.705 [0.700, 0.709]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T1w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234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0.526 (0.011)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4.294 (0.050)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5.356 (0.062)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0.725 [0.721,  0.730]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Left dMRI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0.568 (0.014)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4.000 (0.047)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4.990 (0.067)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0.757 [0.753, 0.762]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Right dMRI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0.582 (0.013)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3.960 (0.052)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4.967 (0.079)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0.766 [0.762, 0.771]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dMRI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1680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0.605 (0.010)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3.867 (0.059)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4.821 (0.094)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0.781 [0.777, 0.785]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Left multimodal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0.630 (0.009)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3.757 (0.046)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4.673 (0.047)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0.794 [0.790, 0.797]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Right multimodal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0.634 (0.014)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3.723 (0.073)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4.673 (0.092)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0.794 [0.791, 0.798]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1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Multimodal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1914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0.628 (0.017)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3.663 (0.055)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4.563 (0.077)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Segoe UI Black"/>
                        </a:rPr>
                        <a:t>0.793 [0.789, 0.797]</a:t>
                      </a:r>
                      <a:endParaRPr b="0" lang="en-GB" sz="1800" spc="-1" strike="noStrike">
                        <a:latin typeface="Segoe UI Black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17229600" y="18602640"/>
            <a:ext cx="11881440" cy="142563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25610400" y="28620000"/>
            <a:ext cx="4629600" cy="324216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7"/>
          <a:stretch/>
        </p:blipFill>
        <p:spPr>
          <a:xfrm>
            <a:off x="8808120" y="14340960"/>
            <a:ext cx="7320960" cy="732096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27000000" y="36809640"/>
            <a:ext cx="4140000" cy="36000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756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2023-06-08T19:58:55Z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