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9" r:id="rId4"/>
    <p:sldId id="258" r:id="rId5"/>
    <p:sldId id="261" r:id="rId6"/>
    <p:sldId id="260" r:id="rId7"/>
    <p:sldId id="264" r:id="rId8"/>
    <p:sldId id="262" r:id="rId9"/>
    <p:sldId id="263" r:id="rId10"/>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40"/>
  </p:normalViewPr>
  <p:slideViewPr>
    <p:cSldViewPr snapToGrid="0">
      <p:cViewPr varScale="1">
        <p:scale>
          <a:sx n="96" d="100"/>
          <a:sy n="96" d="100"/>
        </p:scale>
        <p:origin x="20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1E736-0B83-224D-9555-713C752CB736}" type="datetimeFigureOut">
              <a:rPr lang="en-NO" smtClean="0"/>
              <a:t>05/11/2024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11096-E177-FE4A-8182-F6C10907A43D}" type="slidenum">
              <a:rPr lang="en-NO" smtClean="0"/>
              <a:t>‹#›</a:t>
            </a:fld>
            <a:endParaRPr lang="en-NO"/>
          </a:p>
        </p:txBody>
      </p:sp>
    </p:spTree>
    <p:extLst>
      <p:ext uri="{BB962C8B-B14F-4D97-AF65-F5344CB8AC3E}">
        <p14:creationId xmlns:p14="http://schemas.microsoft.com/office/powerpoint/2010/main" val="278079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C6011096-E177-FE4A-8182-F6C10907A43D}" type="slidenum">
              <a:rPr lang="en-NO" smtClean="0"/>
              <a:t>7</a:t>
            </a:fld>
            <a:endParaRPr lang="en-NO"/>
          </a:p>
        </p:txBody>
      </p:sp>
    </p:spTree>
    <p:extLst>
      <p:ext uri="{BB962C8B-B14F-4D97-AF65-F5344CB8AC3E}">
        <p14:creationId xmlns:p14="http://schemas.microsoft.com/office/powerpoint/2010/main" val="404200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E8C8-E462-854B-AC2D-1A75434ABDC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70581586-8533-38EA-5FC3-E2C91A268F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E8B4A4BF-B444-A1A1-0FDF-15B0254C5BB1}"/>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FFCE5384-B5BE-1458-B7AB-94E4D08A8CA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5301196-D2EF-D081-EF96-FF3A3CFF63B8}"/>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88066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0F38-99CB-9962-CE3D-B509B2C6B728}"/>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940FB111-76AB-D5D8-F4E8-CBE63D11ACD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A810AF1-3182-5AE1-F34A-49E04CF2E405}"/>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C360E930-C0D3-A23F-7AAE-66DD7BC0598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28AFD14-17E8-10DC-3542-02A0550E01B7}"/>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3703893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C1A6A-04E0-CCA1-A753-84AF3F7592D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4CF1252-86BC-A4CF-1FE6-CFAB261D493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E370F670-8935-D301-39B9-4A8B4A824907}"/>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812D13E2-73AC-5C3E-B83A-2CCEDDA25BC0}"/>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3B9A5DFD-1D9C-C8B0-4D96-2D643B135977}"/>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4136999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9985-9838-2B95-975B-9F3BCC59FF7E}"/>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2FF8352B-ED48-D210-2691-3250D8433B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86C16BF5-5C91-F2DD-B282-003E543CC0ED}"/>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B208FC32-17EF-CBA8-42A2-75D7A0D992A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827671B0-2CC2-7C44-1B03-9158B42B59FA}"/>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302320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CA5D-AC06-4D84-0174-EDD720EF9FC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DF9EBDE4-FAEA-4EC8-78FB-33AF4512A1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478FB3-39A4-3925-E534-ED15AC97D74C}"/>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C8AAE108-1B8B-6772-4B5E-B4645E1260D7}"/>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98E2C550-F056-C296-B4FE-8DC56B5CF16A}"/>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231023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2190-5E06-8503-CA0C-CC2EF3E27890}"/>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7A759CE9-B55C-DFDA-2FB1-03049D6F95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5E138585-CD02-7221-293B-8836AE68A3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CCC4780E-7404-ED9D-B09E-0CC14BC9D43D}"/>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6" name="Footer Placeholder 5">
            <a:extLst>
              <a:ext uri="{FF2B5EF4-FFF2-40B4-BE49-F238E27FC236}">
                <a16:creationId xmlns:a16="http://schemas.microsoft.com/office/drawing/2014/main" id="{90F1DB69-D8F7-683D-F917-E3516E7AF58D}"/>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EF2B4D1-13E7-96A5-D192-AD6900A15B89}"/>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83034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CDED-565A-57C0-C50F-F48766D57030}"/>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E9BA9D7C-9D7F-BBAC-C177-442D98E304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795C417-F326-CE5D-007E-9FF1DA78DE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F6BD7EE2-B041-26C6-F66A-45504F211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911B9D2-1F9E-5558-8360-9A9E7307369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9FD006B5-1D74-718C-BA1A-A46881DC3C74}"/>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8" name="Footer Placeholder 7">
            <a:extLst>
              <a:ext uri="{FF2B5EF4-FFF2-40B4-BE49-F238E27FC236}">
                <a16:creationId xmlns:a16="http://schemas.microsoft.com/office/drawing/2014/main" id="{8D6D4D14-23A4-D932-E8F6-44C7C83E1C66}"/>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639633D9-7850-4F9F-DB78-FF45C2577D7E}"/>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315464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6CC9-07B6-6716-6FB8-17CFDDE7D397}"/>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844ABD89-ED5B-280B-4529-37BD5755A764}"/>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4" name="Footer Placeholder 3">
            <a:extLst>
              <a:ext uri="{FF2B5EF4-FFF2-40B4-BE49-F238E27FC236}">
                <a16:creationId xmlns:a16="http://schemas.microsoft.com/office/drawing/2014/main" id="{481E20D0-F682-916E-F28D-33D5164FD854}"/>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C85C7AB0-E2AE-0D94-D3DF-0AEEC75B675F}"/>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311170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3D9B13-EF1F-A122-E512-3A6225F2A8E8}"/>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3" name="Footer Placeholder 2">
            <a:extLst>
              <a:ext uri="{FF2B5EF4-FFF2-40B4-BE49-F238E27FC236}">
                <a16:creationId xmlns:a16="http://schemas.microsoft.com/office/drawing/2014/main" id="{12D179B1-107A-9833-D4D5-876AC4CEC34A}"/>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056E8C9D-56CD-2197-EC81-027D3896E1A7}"/>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951554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AC7D-F26F-12D1-58DF-967AA27581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D43E84D3-7D38-62C0-17B1-45B86EE257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524B07BF-9A79-61A2-0202-3546A633E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AFA1826-F7CD-820E-075F-642566FF8B25}"/>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6" name="Footer Placeholder 5">
            <a:extLst>
              <a:ext uri="{FF2B5EF4-FFF2-40B4-BE49-F238E27FC236}">
                <a16:creationId xmlns:a16="http://schemas.microsoft.com/office/drawing/2014/main" id="{20D59E9F-DE83-C345-CDB4-388E66B7AED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D3190B7-F0C2-D786-53D9-5B98FCC7B7A8}"/>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286491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1DB6-53C5-E16C-F8DC-ED818999D3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B0D8EB61-23C9-5C48-44F9-3531ECA83F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0B714F1A-BB51-F7B2-3647-614FCE27D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30BA70E-52E0-FBB6-E6B5-5E6CA98EF961}"/>
              </a:ext>
            </a:extLst>
          </p:cNvPr>
          <p:cNvSpPr>
            <a:spLocks noGrp="1"/>
          </p:cNvSpPr>
          <p:nvPr>
            <p:ph type="dt" sz="half" idx="10"/>
          </p:nvPr>
        </p:nvSpPr>
        <p:spPr/>
        <p:txBody>
          <a:bodyPr/>
          <a:lstStyle/>
          <a:p>
            <a:fld id="{92E2A15C-1721-C246-92B5-F431951E1BC8}" type="datetimeFigureOut">
              <a:rPr lang="en-NO" smtClean="0"/>
              <a:t>05/11/2024</a:t>
            </a:fld>
            <a:endParaRPr lang="en-NO"/>
          </a:p>
        </p:txBody>
      </p:sp>
      <p:sp>
        <p:nvSpPr>
          <p:cNvPr id="6" name="Footer Placeholder 5">
            <a:extLst>
              <a:ext uri="{FF2B5EF4-FFF2-40B4-BE49-F238E27FC236}">
                <a16:creationId xmlns:a16="http://schemas.microsoft.com/office/drawing/2014/main" id="{40BCB6A2-3984-1717-D1D7-48A524877657}"/>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E6351A1C-D001-A637-2438-9419F9BB0A8C}"/>
              </a:ext>
            </a:extLst>
          </p:cNvPr>
          <p:cNvSpPr>
            <a:spLocks noGrp="1"/>
          </p:cNvSpPr>
          <p:nvPr>
            <p:ph type="sldNum" sz="quarter" idx="12"/>
          </p:nvPr>
        </p:nvSpPr>
        <p:spPr/>
        <p:txBody>
          <a:bodyPr/>
          <a:lstStyle/>
          <a:p>
            <a:fld id="{6B65BEC7-7B57-7343-8E31-9EA9D5B6330F}" type="slidenum">
              <a:rPr lang="en-NO" smtClean="0"/>
              <a:t>‹#›</a:t>
            </a:fld>
            <a:endParaRPr lang="en-NO"/>
          </a:p>
        </p:txBody>
      </p:sp>
    </p:spTree>
    <p:extLst>
      <p:ext uri="{BB962C8B-B14F-4D97-AF65-F5344CB8AC3E}">
        <p14:creationId xmlns:p14="http://schemas.microsoft.com/office/powerpoint/2010/main" val="1958721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024B9-59D5-8500-D6B3-6F7F1448BC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09A37ECF-CD4F-9ABA-A325-4C254C9DD2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B3C0BBF-9314-6ED1-0128-3B3DA7966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E2A15C-1721-C246-92B5-F431951E1BC8}" type="datetimeFigureOut">
              <a:rPr lang="en-NO" smtClean="0"/>
              <a:t>05/11/2024</a:t>
            </a:fld>
            <a:endParaRPr lang="en-NO"/>
          </a:p>
        </p:txBody>
      </p:sp>
      <p:sp>
        <p:nvSpPr>
          <p:cNvPr id="5" name="Footer Placeholder 4">
            <a:extLst>
              <a:ext uri="{FF2B5EF4-FFF2-40B4-BE49-F238E27FC236}">
                <a16:creationId xmlns:a16="http://schemas.microsoft.com/office/drawing/2014/main" id="{320B6EB8-1441-D282-4822-BEC33AB59D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A23E7F96-A622-1CDB-159B-8D1C700FA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65BEC7-7B57-7343-8E31-9EA9D5B6330F}" type="slidenum">
              <a:rPr lang="en-NO" smtClean="0"/>
              <a:t>‹#›</a:t>
            </a:fld>
            <a:endParaRPr lang="en-NO"/>
          </a:p>
        </p:txBody>
      </p:sp>
    </p:spTree>
    <p:extLst>
      <p:ext uri="{BB962C8B-B14F-4D97-AF65-F5344CB8AC3E}">
        <p14:creationId xmlns:p14="http://schemas.microsoft.com/office/powerpoint/2010/main" val="267357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240A-3E26-6CDA-AFAE-7EF7CECBD9C8}"/>
              </a:ext>
            </a:extLst>
          </p:cNvPr>
          <p:cNvSpPr>
            <a:spLocks noGrp="1"/>
          </p:cNvSpPr>
          <p:nvPr>
            <p:ph type="ctrTitle"/>
          </p:nvPr>
        </p:nvSpPr>
        <p:spPr/>
        <p:txBody>
          <a:bodyPr/>
          <a:lstStyle/>
          <a:p>
            <a:r>
              <a:rPr lang="en-NO" dirty="0"/>
              <a:t>Diversity, Equity, Inclusion (DEI)</a:t>
            </a:r>
          </a:p>
        </p:txBody>
      </p:sp>
      <p:sp>
        <p:nvSpPr>
          <p:cNvPr id="3" name="Subtitle 2">
            <a:extLst>
              <a:ext uri="{FF2B5EF4-FFF2-40B4-BE49-F238E27FC236}">
                <a16:creationId xmlns:a16="http://schemas.microsoft.com/office/drawing/2014/main" id="{03EA648A-2D35-F7E6-E006-3D654B5F5DC1}"/>
              </a:ext>
            </a:extLst>
          </p:cNvPr>
          <p:cNvSpPr>
            <a:spLocks noGrp="1"/>
          </p:cNvSpPr>
          <p:nvPr>
            <p:ph type="subTitle" idx="1"/>
          </p:nvPr>
        </p:nvSpPr>
        <p:spPr>
          <a:xfrm>
            <a:off x="1524000" y="4794734"/>
            <a:ext cx="9144000" cy="1655762"/>
          </a:xfrm>
        </p:spPr>
        <p:txBody>
          <a:bodyPr/>
          <a:lstStyle/>
          <a:p>
            <a:r>
              <a:rPr lang="en-NO" dirty="0"/>
              <a:t>Max Korbmacher, PhD</a:t>
            </a:r>
          </a:p>
        </p:txBody>
      </p:sp>
    </p:spTree>
    <p:extLst>
      <p:ext uri="{BB962C8B-B14F-4D97-AF65-F5344CB8AC3E}">
        <p14:creationId xmlns:p14="http://schemas.microsoft.com/office/powerpoint/2010/main" val="163317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D17D-7DAA-080C-5789-135732641E3A}"/>
              </a:ext>
            </a:extLst>
          </p:cNvPr>
          <p:cNvSpPr>
            <a:spLocks noGrp="1"/>
          </p:cNvSpPr>
          <p:nvPr>
            <p:ph type="title"/>
          </p:nvPr>
        </p:nvSpPr>
        <p:spPr/>
        <p:txBody>
          <a:bodyPr/>
          <a:lstStyle/>
          <a:p>
            <a:r>
              <a:rPr lang="en-NO" dirty="0"/>
              <a:t>Bakgrunn</a:t>
            </a:r>
          </a:p>
        </p:txBody>
      </p:sp>
      <p:sp>
        <p:nvSpPr>
          <p:cNvPr id="3" name="Content Placeholder 2">
            <a:extLst>
              <a:ext uri="{FF2B5EF4-FFF2-40B4-BE49-F238E27FC236}">
                <a16:creationId xmlns:a16="http://schemas.microsoft.com/office/drawing/2014/main" id="{29DDF753-7FBE-40DC-22F3-B65A0004EC2A}"/>
              </a:ext>
            </a:extLst>
          </p:cNvPr>
          <p:cNvSpPr>
            <a:spLocks noGrp="1"/>
          </p:cNvSpPr>
          <p:nvPr>
            <p:ph idx="1"/>
          </p:nvPr>
        </p:nvSpPr>
        <p:spPr/>
        <p:txBody>
          <a:bodyPr>
            <a:normAutofit/>
          </a:bodyPr>
          <a:lstStyle/>
          <a:p>
            <a:r>
              <a:rPr lang="en-GB" dirty="0"/>
              <a:t>H</a:t>
            </a:r>
            <a:r>
              <a:rPr lang="en-NO" dirty="0"/>
              <a:t>ar blitt populært etter det har blitt anvendt som policies i US foretak</a:t>
            </a:r>
          </a:p>
          <a:p>
            <a:r>
              <a:rPr lang="en-NO" dirty="0"/>
              <a:t>Flertall av verdier:</a:t>
            </a:r>
          </a:p>
          <a:p>
            <a:pPr marL="0" indent="0" algn="ctr">
              <a:buNone/>
            </a:pPr>
            <a:endParaRPr lang="en-NO" i="1" dirty="0"/>
          </a:p>
          <a:p>
            <a:pPr marL="0" indent="0" algn="ctr">
              <a:buNone/>
            </a:pPr>
            <a:r>
              <a:rPr lang="en-NO" i="1" dirty="0"/>
              <a:t>“</a:t>
            </a:r>
            <a:r>
              <a:rPr lang="en-GB" i="1" dirty="0"/>
              <a:t>Diversity, equity, and inclusion are three closely linked values held by many organizations that are working to be supportive of different groups of individuals, including people of different races, ethnicities, religions, abilities, genders, and sexual orientations.”</a:t>
            </a:r>
            <a:br>
              <a:rPr lang="en-GB" i="1" dirty="0"/>
            </a:br>
            <a:endParaRPr lang="en-NO" i="1" dirty="0"/>
          </a:p>
        </p:txBody>
      </p:sp>
    </p:spTree>
    <p:extLst>
      <p:ext uri="{BB962C8B-B14F-4D97-AF65-F5344CB8AC3E}">
        <p14:creationId xmlns:p14="http://schemas.microsoft.com/office/powerpoint/2010/main" val="238010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E269-4F12-E2AF-2243-EA448EE15093}"/>
              </a:ext>
            </a:extLst>
          </p:cNvPr>
          <p:cNvSpPr>
            <a:spLocks noGrp="1"/>
          </p:cNvSpPr>
          <p:nvPr>
            <p:ph type="title"/>
          </p:nvPr>
        </p:nvSpPr>
        <p:spPr/>
        <p:txBody>
          <a:bodyPr/>
          <a:lstStyle/>
          <a:p>
            <a:r>
              <a:rPr lang="en-NO" dirty="0"/>
              <a:t>Eksempler</a:t>
            </a:r>
          </a:p>
        </p:txBody>
      </p:sp>
      <p:sp>
        <p:nvSpPr>
          <p:cNvPr id="3" name="Content Placeholder 2">
            <a:extLst>
              <a:ext uri="{FF2B5EF4-FFF2-40B4-BE49-F238E27FC236}">
                <a16:creationId xmlns:a16="http://schemas.microsoft.com/office/drawing/2014/main" id="{CD1DA324-3E34-DC76-F855-F9B292FF7F2D}"/>
              </a:ext>
            </a:extLst>
          </p:cNvPr>
          <p:cNvSpPr>
            <a:spLocks noGrp="1"/>
          </p:cNvSpPr>
          <p:nvPr>
            <p:ph idx="1"/>
          </p:nvPr>
        </p:nvSpPr>
        <p:spPr/>
        <p:txBody>
          <a:bodyPr/>
          <a:lstStyle/>
          <a:p>
            <a:r>
              <a:rPr lang="en-NO" dirty="0"/>
              <a:t>D</a:t>
            </a:r>
            <a:r>
              <a:rPr lang="en-GB" dirty="0" err="1"/>
              <a:t>i</a:t>
            </a:r>
            <a:r>
              <a:rPr lang="en-NO" dirty="0"/>
              <a:t>versity</a:t>
            </a:r>
          </a:p>
          <a:p>
            <a:pPr lvl="1"/>
            <a:r>
              <a:rPr lang="en-GB" dirty="0"/>
              <a:t>A</a:t>
            </a:r>
            <a:r>
              <a:rPr lang="en-NO" dirty="0"/>
              <a:t>ge, gender, sex, ethnicity</a:t>
            </a:r>
          </a:p>
          <a:p>
            <a:r>
              <a:rPr lang="en-NO" dirty="0"/>
              <a:t>Equity</a:t>
            </a:r>
          </a:p>
          <a:p>
            <a:pPr lvl="1"/>
            <a:r>
              <a:rPr lang="en-GB" dirty="0" err="1"/>
              <a:t>Rettferdig</a:t>
            </a:r>
            <a:r>
              <a:rPr lang="en-GB" dirty="0"/>
              <a:t> </a:t>
            </a:r>
            <a:r>
              <a:rPr lang="en-GB" dirty="0" err="1"/>
              <a:t>behandling</a:t>
            </a:r>
            <a:r>
              <a:rPr lang="en-GB" dirty="0"/>
              <a:t> </a:t>
            </a:r>
            <a:r>
              <a:rPr lang="en-GB" dirty="0" err="1"/>
              <a:t>og</a:t>
            </a:r>
            <a:r>
              <a:rPr lang="en-GB" dirty="0"/>
              <a:t> at </a:t>
            </a:r>
            <a:r>
              <a:rPr lang="en-GB" dirty="0" err="1"/>
              <a:t>organisasjonsstruktur</a:t>
            </a:r>
            <a:r>
              <a:rPr lang="en-GB" dirty="0"/>
              <a:t> </a:t>
            </a:r>
            <a:r>
              <a:rPr lang="en-GB" dirty="0" err="1"/>
              <a:t>og</a:t>
            </a:r>
            <a:r>
              <a:rPr lang="en-GB" dirty="0"/>
              <a:t> -kultur </a:t>
            </a:r>
            <a:r>
              <a:rPr lang="en-GB" dirty="0" err="1"/>
              <a:t>ikke</a:t>
            </a:r>
            <a:r>
              <a:rPr lang="en-GB" dirty="0"/>
              <a:t> </a:t>
            </a:r>
            <a:r>
              <a:rPr lang="en-GB" dirty="0" err="1"/>
              <a:t>forhandbestemmer</a:t>
            </a:r>
            <a:r>
              <a:rPr lang="en-GB" dirty="0"/>
              <a:t> </a:t>
            </a:r>
            <a:r>
              <a:rPr lang="en-GB" dirty="0" err="1"/>
              <a:t>hvem</a:t>
            </a:r>
            <a:r>
              <a:rPr lang="en-GB" dirty="0"/>
              <a:t> </a:t>
            </a:r>
            <a:r>
              <a:rPr lang="en-GB" dirty="0" err="1"/>
              <a:t>og</a:t>
            </a:r>
            <a:r>
              <a:rPr lang="en-GB" dirty="0"/>
              <a:t> </a:t>
            </a:r>
            <a:r>
              <a:rPr lang="en-GB" dirty="0" err="1"/>
              <a:t>hvordan</a:t>
            </a:r>
            <a:r>
              <a:rPr lang="en-GB" dirty="0"/>
              <a:t> du </a:t>
            </a:r>
            <a:r>
              <a:rPr lang="en-GB" dirty="0" err="1"/>
              <a:t>må</a:t>
            </a:r>
            <a:r>
              <a:rPr lang="en-GB" dirty="0"/>
              <a:t> </a:t>
            </a:r>
            <a:r>
              <a:rPr lang="en-GB" dirty="0" err="1"/>
              <a:t>være</a:t>
            </a:r>
            <a:endParaRPr lang="en-GB" dirty="0"/>
          </a:p>
          <a:p>
            <a:pPr lvl="1"/>
            <a:r>
              <a:rPr lang="en-GB" dirty="0"/>
              <a:t>Equality er </a:t>
            </a:r>
            <a:r>
              <a:rPr lang="en-GB" dirty="0" err="1"/>
              <a:t>ikke</a:t>
            </a:r>
            <a:r>
              <a:rPr lang="en-GB" dirty="0"/>
              <a:t> equity</a:t>
            </a:r>
          </a:p>
          <a:p>
            <a:pPr lvl="2"/>
            <a:r>
              <a:rPr lang="en-GB" dirty="0"/>
              <a:t>‘All interns are created equal. We pay them nothing.’ The people who can afford an entire summer without getting paid are likely already coming from a position of privilege.”</a:t>
            </a:r>
          </a:p>
          <a:p>
            <a:r>
              <a:rPr lang="en-GB" dirty="0"/>
              <a:t>Inclusion</a:t>
            </a:r>
          </a:p>
          <a:p>
            <a:pPr lvl="1"/>
            <a:r>
              <a:rPr lang="en-GB" dirty="0" err="1"/>
              <a:t>Bla</a:t>
            </a:r>
            <a:r>
              <a:rPr lang="en-GB" dirty="0"/>
              <a:t> </a:t>
            </a:r>
            <a:r>
              <a:rPr lang="en-GB" dirty="0" err="1"/>
              <a:t>tilrettelegging</a:t>
            </a:r>
            <a:r>
              <a:rPr lang="en-GB" dirty="0"/>
              <a:t>, </a:t>
            </a:r>
            <a:r>
              <a:rPr lang="en-GB" dirty="0" err="1"/>
              <a:t>muliggjøre</a:t>
            </a:r>
            <a:r>
              <a:rPr lang="en-GB" dirty="0"/>
              <a:t> at alle </a:t>
            </a:r>
            <a:r>
              <a:rPr lang="en-GB" dirty="0" err="1"/>
              <a:t>kan</a:t>
            </a:r>
            <a:r>
              <a:rPr lang="en-GB" dirty="0"/>
              <a:t> </a:t>
            </a:r>
            <a:r>
              <a:rPr lang="en-GB" dirty="0" err="1"/>
              <a:t>bidra</a:t>
            </a:r>
            <a:r>
              <a:rPr lang="en-GB" dirty="0"/>
              <a:t> </a:t>
            </a:r>
            <a:r>
              <a:rPr lang="en-GB" dirty="0" err="1"/>
              <a:t>på</a:t>
            </a:r>
            <a:r>
              <a:rPr lang="en-GB" dirty="0"/>
              <a:t> </a:t>
            </a:r>
            <a:r>
              <a:rPr lang="en-GB" dirty="0" err="1"/>
              <a:t>en</a:t>
            </a:r>
            <a:r>
              <a:rPr lang="en-GB" dirty="0"/>
              <a:t> </a:t>
            </a:r>
            <a:r>
              <a:rPr lang="en-GB" dirty="0" err="1"/>
              <a:t>meningsfull</a:t>
            </a:r>
            <a:r>
              <a:rPr lang="en-GB" dirty="0"/>
              <a:t> </a:t>
            </a:r>
            <a:r>
              <a:rPr lang="en-GB" dirty="0" err="1"/>
              <a:t>måte</a:t>
            </a:r>
            <a:endParaRPr lang="en-GB" dirty="0"/>
          </a:p>
          <a:p>
            <a:endParaRPr lang="en-NO" dirty="0"/>
          </a:p>
        </p:txBody>
      </p:sp>
    </p:spTree>
    <p:extLst>
      <p:ext uri="{BB962C8B-B14F-4D97-AF65-F5344CB8AC3E}">
        <p14:creationId xmlns:p14="http://schemas.microsoft.com/office/powerpoint/2010/main" val="228351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4971-D3BE-A05F-44F6-DA70C3B6FFA6}"/>
              </a:ext>
            </a:extLst>
          </p:cNvPr>
          <p:cNvSpPr>
            <a:spLocks noGrp="1"/>
          </p:cNvSpPr>
          <p:nvPr>
            <p:ph type="title"/>
          </p:nvPr>
        </p:nvSpPr>
        <p:spPr/>
        <p:txBody>
          <a:bodyPr/>
          <a:lstStyle/>
          <a:p>
            <a:r>
              <a:rPr lang="en-NO" dirty="0"/>
              <a:t>Ikke bare “en kose trend”</a:t>
            </a:r>
          </a:p>
        </p:txBody>
      </p:sp>
      <p:sp>
        <p:nvSpPr>
          <p:cNvPr id="3" name="Content Placeholder 2">
            <a:extLst>
              <a:ext uri="{FF2B5EF4-FFF2-40B4-BE49-F238E27FC236}">
                <a16:creationId xmlns:a16="http://schemas.microsoft.com/office/drawing/2014/main" id="{CBCE3261-1201-1630-157A-4AB002E45DA7}"/>
              </a:ext>
            </a:extLst>
          </p:cNvPr>
          <p:cNvSpPr>
            <a:spLocks noGrp="1"/>
          </p:cNvSpPr>
          <p:nvPr>
            <p:ph idx="1"/>
          </p:nvPr>
        </p:nvSpPr>
        <p:spPr/>
        <p:txBody>
          <a:bodyPr/>
          <a:lstStyle/>
          <a:p>
            <a:r>
              <a:rPr lang="en-NO" dirty="0"/>
              <a:t>Imot populistiske holdninger er DEI ikke bare en kose-trend</a:t>
            </a:r>
          </a:p>
          <a:p>
            <a:r>
              <a:rPr lang="en-NO" dirty="0"/>
              <a:t>En del DEI prinsippene er lovpålagt (equity, feks kjønnslikebehandling)</a:t>
            </a:r>
          </a:p>
          <a:p>
            <a:r>
              <a:rPr lang="en-NO" dirty="0"/>
              <a:t>Sosiale normer, feks Janteloven (inclusion) er bakt inn </a:t>
            </a:r>
            <a:r>
              <a:rPr lang="en-GB" dirty="0" err="1"/>
              <a:t>i</a:t>
            </a:r>
            <a:r>
              <a:rPr lang="en-GB" dirty="0"/>
              <a:t> </a:t>
            </a:r>
            <a:r>
              <a:rPr lang="en-GB" dirty="0" err="1"/>
              <a:t>samfunnsfilosofien</a:t>
            </a:r>
            <a:endParaRPr lang="en-NO" dirty="0"/>
          </a:p>
          <a:p>
            <a:r>
              <a:rPr lang="en-NO" dirty="0"/>
              <a:t>Forskningsbaserte fordeler i organisasjonen:</a:t>
            </a:r>
          </a:p>
          <a:p>
            <a:pPr lvl="1"/>
            <a:r>
              <a:rPr lang="en-NO" dirty="0"/>
              <a:t>Økning i produktivitet, kreativitet, etc. </a:t>
            </a:r>
          </a:p>
        </p:txBody>
      </p:sp>
    </p:spTree>
    <p:extLst>
      <p:ext uri="{BB962C8B-B14F-4D97-AF65-F5344CB8AC3E}">
        <p14:creationId xmlns:p14="http://schemas.microsoft.com/office/powerpoint/2010/main" val="1599732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85E2-A81D-BE78-52DA-FE34DF9D2F9E}"/>
              </a:ext>
            </a:extLst>
          </p:cNvPr>
          <p:cNvSpPr>
            <a:spLocks noGrp="1"/>
          </p:cNvSpPr>
          <p:nvPr>
            <p:ph type="title"/>
          </p:nvPr>
        </p:nvSpPr>
        <p:spPr/>
        <p:txBody>
          <a:bodyPr/>
          <a:lstStyle/>
          <a:p>
            <a:r>
              <a:rPr lang="en-NO" dirty="0"/>
              <a:t>Hvordan å følge DEI prinsippene?</a:t>
            </a:r>
          </a:p>
        </p:txBody>
      </p:sp>
      <p:sp>
        <p:nvSpPr>
          <p:cNvPr id="3" name="Content Placeholder 2">
            <a:extLst>
              <a:ext uri="{FF2B5EF4-FFF2-40B4-BE49-F238E27FC236}">
                <a16:creationId xmlns:a16="http://schemas.microsoft.com/office/drawing/2014/main" id="{38FA0D97-E1EB-9147-1E3A-42242251AF2C}"/>
              </a:ext>
            </a:extLst>
          </p:cNvPr>
          <p:cNvSpPr>
            <a:spLocks noGrp="1"/>
          </p:cNvSpPr>
          <p:nvPr>
            <p:ph idx="1"/>
          </p:nvPr>
        </p:nvSpPr>
        <p:spPr/>
        <p:txBody>
          <a:bodyPr/>
          <a:lstStyle/>
          <a:p>
            <a:r>
              <a:rPr lang="en-NO" dirty="0"/>
              <a:t>Don’t be a dick. </a:t>
            </a:r>
            <a:r>
              <a:rPr lang="en-NO" dirty="0">
                <a:sym typeface="Wingdings" pitchFamily="2" charset="2"/>
              </a:rPr>
              <a:t> </a:t>
            </a:r>
            <a:endParaRPr lang="en-NO" dirty="0"/>
          </a:p>
        </p:txBody>
      </p:sp>
    </p:spTree>
    <p:extLst>
      <p:ext uri="{BB962C8B-B14F-4D97-AF65-F5344CB8AC3E}">
        <p14:creationId xmlns:p14="http://schemas.microsoft.com/office/powerpoint/2010/main" val="280198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0EF2-73E1-C37C-5A44-98BB76CE847B}"/>
              </a:ext>
            </a:extLst>
          </p:cNvPr>
          <p:cNvSpPr>
            <a:spLocks noGrp="1"/>
          </p:cNvSpPr>
          <p:nvPr>
            <p:ph type="title"/>
          </p:nvPr>
        </p:nvSpPr>
        <p:spPr/>
        <p:txBody>
          <a:bodyPr/>
          <a:lstStyle/>
          <a:p>
            <a:r>
              <a:rPr lang="en-NO" dirty="0"/>
              <a:t>DEI </a:t>
            </a:r>
            <a:r>
              <a:rPr lang="en-GB" dirty="0" err="1"/>
              <a:t>i</a:t>
            </a:r>
            <a:r>
              <a:rPr lang="en-GB" dirty="0"/>
              <a:t> </a:t>
            </a:r>
            <a:r>
              <a:rPr lang="en-GB" dirty="0" err="1"/>
              <a:t>praksis</a:t>
            </a:r>
            <a:r>
              <a:rPr lang="en-GB" dirty="0"/>
              <a:t> / </a:t>
            </a:r>
            <a:r>
              <a:rPr lang="en-GB" dirty="0" err="1"/>
              <a:t>forskningsperspektiv</a:t>
            </a:r>
            <a:endParaRPr lang="en-NO" dirty="0"/>
          </a:p>
        </p:txBody>
      </p:sp>
      <p:pic>
        <p:nvPicPr>
          <p:cNvPr id="5" name="Content Placeholder 4" descr="A close-up of a medical document&#10;&#10;Description automatically generated">
            <a:extLst>
              <a:ext uri="{FF2B5EF4-FFF2-40B4-BE49-F238E27FC236}">
                <a16:creationId xmlns:a16="http://schemas.microsoft.com/office/drawing/2014/main" id="{E4C3BBCC-AE73-9DEF-8994-D20569F9384C}"/>
              </a:ext>
            </a:extLst>
          </p:cNvPr>
          <p:cNvPicPr>
            <a:picLocks noGrp="1" noChangeAspect="1"/>
          </p:cNvPicPr>
          <p:nvPr>
            <p:ph idx="1"/>
          </p:nvPr>
        </p:nvPicPr>
        <p:blipFill>
          <a:blip r:embed="rId2"/>
          <a:stretch>
            <a:fillRect/>
          </a:stretch>
        </p:blipFill>
        <p:spPr>
          <a:xfrm>
            <a:off x="231790" y="1533059"/>
            <a:ext cx="9274570" cy="3791882"/>
          </a:xfrm>
        </p:spPr>
      </p:pic>
      <p:pic>
        <p:nvPicPr>
          <p:cNvPr id="7" name="Picture 6" descr="A text on a page&#10;&#10;Description automatically generated">
            <a:extLst>
              <a:ext uri="{FF2B5EF4-FFF2-40B4-BE49-F238E27FC236}">
                <a16:creationId xmlns:a16="http://schemas.microsoft.com/office/drawing/2014/main" id="{AC671C0A-23B6-8629-746F-35C643E06FC8}"/>
              </a:ext>
            </a:extLst>
          </p:cNvPr>
          <p:cNvPicPr>
            <a:picLocks noChangeAspect="1"/>
          </p:cNvPicPr>
          <p:nvPr/>
        </p:nvPicPr>
        <p:blipFill>
          <a:blip r:embed="rId3"/>
          <a:stretch>
            <a:fillRect/>
          </a:stretch>
        </p:blipFill>
        <p:spPr>
          <a:xfrm>
            <a:off x="1782969" y="2858622"/>
            <a:ext cx="9700163" cy="3791881"/>
          </a:xfrm>
          <a:prstGeom prst="rect">
            <a:avLst/>
          </a:prstGeom>
        </p:spPr>
      </p:pic>
    </p:spTree>
    <p:extLst>
      <p:ext uri="{BB962C8B-B14F-4D97-AF65-F5344CB8AC3E}">
        <p14:creationId xmlns:p14="http://schemas.microsoft.com/office/powerpoint/2010/main" val="263781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F157-09CF-C85C-7BAB-A69964B8209A}"/>
              </a:ext>
            </a:extLst>
          </p:cNvPr>
          <p:cNvSpPr>
            <a:spLocks noGrp="1"/>
          </p:cNvSpPr>
          <p:nvPr>
            <p:ph type="title"/>
          </p:nvPr>
        </p:nvSpPr>
        <p:spPr/>
        <p:txBody>
          <a:bodyPr/>
          <a:lstStyle/>
          <a:p>
            <a:r>
              <a:rPr lang="en-NO" dirty="0"/>
              <a:t>Diversity training</a:t>
            </a:r>
          </a:p>
        </p:txBody>
      </p:sp>
      <p:pic>
        <p:nvPicPr>
          <p:cNvPr id="5" name="Content Placeholder 4" descr="A screenshot of a web page&#10;&#10;Description automatically generated">
            <a:extLst>
              <a:ext uri="{FF2B5EF4-FFF2-40B4-BE49-F238E27FC236}">
                <a16:creationId xmlns:a16="http://schemas.microsoft.com/office/drawing/2014/main" id="{2666C731-207E-8BA3-0B93-4A25B24FD7C6}"/>
              </a:ext>
            </a:extLst>
          </p:cNvPr>
          <p:cNvPicPr>
            <a:picLocks noGrp="1" noChangeAspect="1"/>
          </p:cNvPicPr>
          <p:nvPr>
            <p:ph idx="1"/>
          </p:nvPr>
        </p:nvPicPr>
        <p:blipFill>
          <a:blip r:embed="rId3"/>
          <a:stretch>
            <a:fillRect/>
          </a:stretch>
        </p:blipFill>
        <p:spPr>
          <a:xfrm>
            <a:off x="6563139" y="1785869"/>
            <a:ext cx="3934334" cy="4351338"/>
          </a:xfrm>
        </p:spPr>
      </p:pic>
      <p:sp>
        <p:nvSpPr>
          <p:cNvPr id="6" name="Content Placeholder 2">
            <a:extLst>
              <a:ext uri="{FF2B5EF4-FFF2-40B4-BE49-F238E27FC236}">
                <a16:creationId xmlns:a16="http://schemas.microsoft.com/office/drawing/2014/main" id="{A4341957-D354-0206-B610-3FC6C7A6B0B6}"/>
              </a:ext>
            </a:extLst>
          </p:cNvPr>
          <p:cNvSpPr txBox="1">
            <a:spLocks/>
          </p:cNvSpPr>
          <p:nvPr/>
        </p:nvSpPr>
        <p:spPr>
          <a:xfrm>
            <a:off x="838200" y="1825625"/>
            <a:ext cx="4886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O" dirty="0"/>
              <a:t>Journalisitisk sammendrag, lettlest (til høyre)</a:t>
            </a:r>
          </a:p>
          <a:p>
            <a:r>
              <a:rPr lang="en-NO" dirty="0"/>
              <a:t>Påtvunget trening i mange US organisasjoner</a:t>
            </a:r>
          </a:p>
          <a:p>
            <a:r>
              <a:rPr lang="en-NO" dirty="0"/>
              <a:t>Man kan ikke bare forandre holdninger ved minimal trening (som er velkjent i psykologisk forskning)</a:t>
            </a:r>
          </a:p>
        </p:txBody>
      </p:sp>
    </p:spTree>
    <p:extLst>
      <p:ext uri="{BB962C8B-B14F-4D97-AF65-F5344CB8AC3E}">
        <p14:creationId xmlns:p14="http://schemas.microsoft.com/office/powerpoint/2010/main" val="296972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1C05-C0A2-1787-34FE-4909A6F252E4}"/>
              </a:ext>
            </a:extLst>
          </p:cNvPr>
          <p:cNvSpPr>
            <a:spLocks noGrp="1"/>
          </p:cNvSpPr>
          <p:nvPr>
            <p:ph type="title"/>
          </p:nvPr>
        </p:nvSpPr>
        <p:spPr/>
        <p:txBody>
          <a:bodyPr/>
          <a:lstStyle/>
          <a:p>
            <a:r>
              <a:rPr lang="en-NO" dirty="0"/>
              <a:t>Viktige tanker mht fremtiden</a:t>
            </a:r>
          </a:p>
        </p:txBody>
      </p:sp>
      <p:pic>
        <p:nvPicPr>
          <p:cNvPr id="5" name="Content Placeholder 4" descr="A screenshot of a website&#10;&#10;Description automatically generated">
            <a:extLst>
              <a:ext uri="{FF2B5EF4-FFF2-40B4-BE49-F238E27FC236}">
                <a16:creationId xmlns:a16="http://schemas.microsoft.com/office/drawing/2014/main" id="{DD6FCCDF-E7EB-DA05-0882-65BE8ADA7413}"/>
              </a:ext>
            </a:extLst>
          </p:cNvPr>
          <p:cNvPicPr>
            <a:picLocks noGrp="1" noChangeAspect="1"/>
          </p:cNvPicPr>
          <p:nvPr>
            <p:ph idx="1"/>
          </p:nvPr>
        </p:nvPicPr>
        <p:blipFill>
          <a:blip r:embed="rId2"/>
          <a:stretch>
            <a:fillRect/>
          </a:stretch>
        </p:blipFill>
        <p:spPr>
          <a:xfrm>
            <a:off x="1222513" y="1390939"/>
            <a:ext cx="10515600" cy="2933582"/>
          </a:xfrm>
        </p:spPr>
      </p:pic>
      <p:pic>
        <p:nvPicPr>
          <p:cNvPr id="9" name="Picture 8" descr="A white paper with black text&#10;&#10;Description automatically generated">
            <a:extLst>
              <a:ext uri="{FF2B5EF4-FFF2-40B4-BE49-F238E27FC236}">
                <a16:creationId xmlns:a16="http://schemas.microsoft.com/office/drawing/2014/main" id="{FA3A18B6-B669-5102-4C07-A69D1B5FCECE}"/>
              </a:ext>
            </a:extLst>
          </p:cNvPr>
          <p:cNvPicPr>
            <a:picLocks noChangeAspect="1"/>
          </p:cNvPicPr>
          <p:nvPr/>
        </p:nvPicPr>
        <p:blipFill>
          <a:blip r:embed="rId3"/>
          <a:stretch>
            <a:fillRect/>
          </a:stretch>
        </p:blipFill>
        <p:spPr>
          <a:xfrm>
            <a:off x="-270566" y="3991435"/>
            <a:ext cx="7061200" cy="2717800"/>
          </a:xfrm>
          <a:prstGeom prst="rect">
            <a:avLst/>
          </a:prstGeom>
        </p:spPr>
      </p:pic>
      <p:pic>
        <p:nvPicPr>
          <p:cNvPr id="11" name="Picture 10" descr="A blue screen with white text&#10;&#10;Description automatically generated">
            <a:extLst>
              <a:ext uri="{FF2B5EF4-FFF2-40B4-BE49-F238E27FC236}">
                <a16:creationId xmlns:a16="http://schemas.microsoft.com/office/drawing/2014/main" id="{78618C12-369B-9EC3-2F03-8FDD93163538}"/>
              </a:ext>
            </a:extLst>
          </p:cNvPr>
          <p:cNvPicPr>
            <a:picLocks noChangeAspect="1"/>
          </p:cNvPicPr>
          <p:nvPr/>
        </p:nvPicPr>
        <p:blipFill>
          <a:blip r:embed="rId4"/>
          <a:stretch>
            <a:fillRect/>
          </a:stretch>
        </p:blipFill>
        <p:spPr>
          <a:xfrm>
            <a:off x="6091306" y="3658224"/>
            <a:ext cx="6031120" cy="3102907"/>
          </a:xfrm>
          <a:prstGeom prst="rect">
            <a:avLst/>
          </a:prstGeom>
        </p:spPr>
      </p:pic>
    </p:spTree>
    <p:extLst>
      <p:ext uri="{BB962C8B-B14F-4D97-AF65-F5344CB8AC3E}">
        <p14:creationId xmlns:p14="http://schemas.microsoft.com/office/powerpoint/2010/main" val="208220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1C05-C0A2-1787-34FE-4909A6F252E4}"/>
              </a:ext>
            </a:extLst>
          </p:cNvPr>
          <p:cNvSpPr>
            <a:spLocks noGrp="1"/>
          </p:cNvSpPr>
          <p:nvPr>
            <p:ph type="title"/>
          </p:nvPr>
        </p:nvSpPr>
        <p:spPr/>
        <p:txBody>
          <a:bodyPr/>
          <a:lstStyle/>
          <a:p>
            <a:r>
              <a:rPr lang="en-NO" dirty="0"/>
              <a:t>Viktige tanker mht fremtiden</a:t>
            </a:r>
          </a:p>
        </p:txBody>
      </p:sp>
      <p:pic>
        <p:nvPicPr>
          <p:cNvPr id="7" name="Picture 6" descr="A screenshot of a research page&#10;&#10;Description automatically generated">
            <a:extLst>
              <a:ext uri="{FF2B5EF4-FFF2-40B4-BE49-F238E27FC236}">
                <a16:creationId xmlns:a16="http://schemas.microsoft.com/office/drawing/2014/main" id="{69A8BB99-657F-F972-7E32-091922393941}"/>
              </a:ext>
            </a:extLst>
          </p:cNvPr>
          <p:cNvPicPr>
            <a:picLocks noChangeAspect="1"/>
          </p:cNvPicPr>
          <p:nvPr/>
        </p:nvPicPr>
        <p:blipFill>
          <a:blip r:embed="rId2"/>
          <a:stretch>
            <a:fillRect/>
          </a:stretch>
        </p:blipFill>
        <p:spPr>
          <a:xfrm>
            <a:off x="4419600" y="1995488"/>
            <a:ext cx="7772400" cy="4326903"/>
          </a:xfrm>
          <a:prstGeom prst="rect">
            <a:avLst/>
          </a:prstGeom>
        </p:spPr>
      </p:pic>
      <p:sp>
        <p:nvSpPr>
          <p:cNvPr id="6" name="Content Placeholder 2">
            <a:extLst>
              <a:ext uri="{FF2B5EF4-FFF2-40B4-BE49-F238E27FC236}">
                <a16:creationId xmlns:a16="http://schemas.microsoft.com/office/drawing/2014/main" id="{E03D4574-6C8A-6B58-8653-35BBD569245F}"/>
              </a:ext>
            </a:extLst>
          </p:cNvPr>
          <p:cNvSpPr>
            <a:spLocks noGrp="1"/>
          </p:cNvSpPr>
          <p:nvPr>
            <p:ph idx="1"/>
          </p:nvPr>
        </p:nvSpPr>
        <p:spPr>
          <a:xfrm>
            <a:off x="838200" y="1825625"/>
            <a:ext cx="3349487" cy="4351338"/>
          </a:xfrm>
        </p:spPr>
        <p:txBody>
          <a:bodyPr/>
          <a:lstStyle/>
          <a:p>
            <a:r>
              <a:rPr lang="en-NO" dirty="0"/>
              <a:t>DEI er </a:t>
            </a:r>
            <a:r>
              <a:rPr lang="en-NO" i="1" dirty="0"/>
              <a:t>ikke</a:t>
            </a:r>
            <a:r>
              <a:rPr lang="en-NO" dirty="0"/>
              <a:t> en mening men del av god forskningspraksis, bra for folkehelse, produktivitet, etc.</a:t>
            </a:r>
          </a:p>
          <a:p>
            <a:r>
              <a:rPr lang="en-NO" dirty="0"/>
              <a:t>Skulle ikke være et spm men et generelt mål</a:t>
            </a:r>
          </a:p>
        </p:txBody>
      </p:sp>
    </p:spTree>
    <p:extLst>
      <p:ext uri="{BB962C8B-B14F-4D97-AF65-F5344CB8AC3E}">
        <p14:creationId xmlns:p14="http://schemas.microsoft.com/office/powerpoint/2010/main" val="1731495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298</Words>
  <Application>Microsoft Macintosh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Wingdings</vt:lpstr>
      <vt:lpstr>Office Theme</vt:lpstr>
      <vt:lpstr>Diversity, Equity, Inclusion (DEI)</vt:lpstr>
      <vt:lpstr>Bakgrunn</vt:lpstr>
      <vt:lpstr>Eksempler</vt:lpstr>
      <vt:lpstr>Ikke bare “en kose trend”</vt:lpstr>
      <vt:lpstr>Hvordan å følge DEI prinsippene?</vt:lpstr>
      <vt:lpstr>DEI i praksis / forskningsperspektiv</vt:lpstr>
      <vt:lpstr>Diversity training</vt:lpstr>
      <vt:lpstr>Viktige tanker mht fremtiden</vt:lpstr>
      <vt:lpstr>Viktige tanker mht fremtiden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Korbmacher</dc:creator>
  <cp:lastModifiedBy>Max Korbmacher</cp:lastModifiedBy>
  <cp:revision>1</cp:revision>
  <dcterms:created xsi:type="dcterms:W3CDTF">2024-11-05T07:05:31Z</dcterms:created>
  <dcterms:modified xsi:type="dcterms:W3CDTF">2024-11-05T07:58:25Z</dcterms:modified>
</cp:coreProperties>
</file>