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56" r:id="rId2"/>
    <p:sldId id="257" r:id="rId3"/>
    <p:sldId id="299" r:id="rId4"/>
    <p:sldId id="288" r:id="rId5"/>
    <p:sldId id="289" r:id="rId6"/>
    <p:sldId id="290" r:id="rId7"/>
    <p:sldId id="296" r:id="rId8"/>
    <p:sldId id="297" r:id="rId9"/>
    <p:sldId id="298" r:id="rId10"/>
    <p:sldId id="291" r:id="rId11"/>
    <p:sldId id="292" r:id="rId12"/>
    <p:sldId id="294" r:id="rId13"/>
    <p:sldId id="295" r:id="rId14"/>
    <p:sldId id="300" r:id="rId15"/>
    <p:sldId id="275" r:id="rId16"/>
    <p:sldId id="277" r:id="rId17"/>
    <p:sldId id="278" r:id="rId18"/>
    <p:sldId id="301" r:id="rId19"/>
    <p:sldId id="302" r:id="rId20"/>
    <p:sldId id="304" r:id="rId21"/>
    <p:sldId id="305" r:id="rId22"/>
    <p:sldId id="276" r:id="rId23"/>
    <p:sldId id="282" r:id="rId24"/>
    <p:sldId id="283" r:id="rId25"/>
    <p:sldId id="280" r:id="rId26"/>
    <p:sldId id="286" r:id="rId27"/>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15"/>
    <p:restoredTop sz="75987"/>
  </p:normalViewPr>
  <p:slideViewPr>
    <p:cSldViewPr snapToGrid="0">
      <p:cViewPr>
        <p:scale>
          <a:sx n="130" d="100"/>
          <a:sy n="130" d="100"/>
        </p:scale>
        <p:origin x="664" y="144"/>
      </p:cViewPr>
      <p:guideLst/>
    </p:cSldViewPr>
  </p:slideViewPr>
  <p:outlineViewPr>
    <p:cViewPr>
      <p:scale>
        <a:sx n="33" d="100"/>
        <a:sy n="33" d="100"/>
      </p:scale>
      <p:origin x="0" y="0"/>
    </p:cViewPr>
  </p:outlineViewPr>
  <p:notesTextViewPr>
    <p:cViewPr>
      <p:scale>
        <a:sx n="114" d="100"/>
        <a:sy n="114"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FEB2BC-F6AA-BA42-8DCC-ABF1551F6261}" type="datetimeFigureOut">
              <a:rPr lang="en-NO" smtClean="0"/>
              <a:t>17/10/2024</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16DAC-D856-114B-B806-89101D03D4FB}" type="slidenum">
              <a:rPr lang="en-NO" smtClean="0"/>
              <a:t>‹#›</a:t>
            </a:fld>
            <a:endParaRPr lang="en-NO"/>
          </a:p>
        </p:txBody>
      </p:sp>
    </p:spTree>
    <p:extLst>
      <p:ext uri="{BB962C8B-B14F-4D97-AF65-F5344CB8AC3E}">
        <p14:creationId xmlns:p14="http://schemas.microsoft.com/office/powerpoint/2010/main" val="2669409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2</a:t>
            </a:fld>
            <a:endParaRPr lang="en-NO"/>
          </a:p>
        </p:txBody>
      </p:sp>
    </p:spTree>
    <p:extLst>
      <p:ext uri="{BB962C8B-B14F-4D97-AF65-F5344CB8AC3E}">
        <p14:creationId xmlns:p14="http://schemas.microsoft.com/office/powerpoint/2010/main" val="2842499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We can contrast the predctictions from different versions. Version-shuffling does not differ from within-version predictions.</a:t>
            </a:r>
          </a:p>
          <a:p>
            <a:pPr marL="171450" indent="-171450">
              <a:buFont typeface="Arial" panose="020B0604020202020204" pitchFamily="34" charset="0"/>
              <a:buChar char="•"/>
            </a:pPr>
            <a:r>
              <a:rPr lang="en-NO" dirty="0"/>
              <a:t>We can also use other metrics to asses these model specific differences, showing the same result</a:t>
            </a:r>
          </a:p>
          <a:p>
            <a:pPr marL="628650" lvl="1" indent="-171450">
              <a:buFont typeface="Arial" panose="020B0604020202020204" pitchFamily="34" charset="0"/>
              <a:buChar char="•"/>
            </a:pPr>
            <a:r>
              <a:rPr lang="en-GB" dirty="0"/>
              <a:t>Mix to singe version is just as good as single version to single version</a:t>
            </a:r>
          </a:p>
          <a:p>
            <a:pPr marL="628650" lvl="1" indent="-171450">
              <a:buFont typeface="Arial" panose="020B0604020202020204" pitchFamily="34" charset="0"/>
              <a:buChar char="•"/>
            </a:pPr>
            <a:r>
              <a:rPr lang="en-GB" dirty="0"/>
              <a:t>M</a:t>
            </a:r>
            <a:r>
              <a:rPr lang="en-NO" dirty="0"/>
              <a:t>ix to mix is superior to single version to mix</a:t>
            </a:r>
          </a:p>
          <a:p>
            <a:pPr marL="171450" indent="-171450">
              <a:buFont typeface="Arial" panose="020B0604020202020204" pitchFamily="34" charset="0"/>
              <a:buChar char="•"/>
            </a:pPr>
            <a:r>
              <a:rPr lang="en-NO" dirty="0"/>
              <a:t>Wy is this good? Because we want robust models, which do not suffer from using different software versions.</a:t>
            </a:r>
          </a:p>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12</a:t>
            </a:fld>
            <a:endParaRPr lang="en-NO"/>
          </a:p>
        </p:txBody>
      </p:sp>
    </p:spTree>
    <p:extLst>
      <p:ext uri="{BB962C8B-B14F-4D97-AF65-F5344CB8AC3E}">
        <p14:creationId xmlns:p14="http://schemas.microsoft.com/office/powerpoint/2010/main" val="40521799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Practically: sex differences are influenced by versions.</a:t>
            </a:r>
          </a:p>
          <a:p>
            <a:r>
              <a:rPr lang="en-NO" dirty="0"/>
              <a:t>Again versio-shuffling might be a good middle way, “averaging across the reality of version-specifi group differences”</a:t>
            </a:r>
          </a:p>
        </p:txBody>
      </p:sp>
      <p:sp>
        <p:nvSpPr>
          <p:cNvPr id="4" name="Slide Number Placeholder 3"/>
          <p:cNvSpPr>
            <a:spLocks noGrp="1"/>
          </p:cNvSpPr>
          <p:nvPr>
            <p:ph type="sldNum" sz="quarter" idx="5"/>
          </p:nvPr>
        </p:nvSpPr>
        <p:spPr/>
        <p:txBody>
          <a:bodyPr/>
          <a:lstStyle/>
          <a:p>
            <a:fld id="{DBD16DAC-D856-114B-B806-89101D03D4FB}" type="slidenum">
              <a:rPr lang="en-NO" smtClean="0"/>
              <a:t>13</a:t>
            </a:fld>
            <a:endParaRPr lang="en-NO"/>
          </a:p>
        </p:txBody>
      </p:sp>
    </p:spTree>
    <p:extLst>
      <p:ext uri="{BB962C8B-B14F-4D97-AF65-F5344CB8AC3E}">
        <p14:creationId xmlns:p14="http://schemas.microsoft.com/office/powerpoint/2010/main" val="41476368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GB" sz="1200" kern="1200" dirty="0">
                <a:solidFill>
                  <a:schemeClr val="tx1"/>
                </a:solidFill>
                <a:latin typeface="+mn-lt"/>
                <a:ea typeface="+mn-ea"/>
                <a:cs typeface="+mn-cs"/>
              </a:rPr>
              <a:t>Diffusion: random movement of molecules, e.g. in water a)</a:t>
            </a:r>
          </a:p>
          <a:p>
            <a:pPr marL="628650" lvl="1" indent="-171450">
              <a:buFont typeface="Arial" panose="020B0604020202020204" pitchFamily="34" charset="0"/>
              <a:buChar char="•"/>
            </a:pPr>
            <a:r>
              <a:rPr lang="en-GB" sz="1200" kern="1200" dirty="0">
                <a:solidFill>
                  <a:schemeClr val="tx1"/>
                </a:solidFill>
                <a:latin typeface="+mn-lt"/>
                <a:ea typeface="+mn-ea"/>
                <a:cs typeface="+mn-cs"/>
              </a:rPr>
              <a:t>which is restricted by tissue in the brain b)</a:t>
            </a:r>
          </a:p>
          <a:p>
            <a:pPr marL="628650" lvl="1" indent="-171450">
              <a:buFont typeface="Arial" panose="020B0604020202020204" pitchFamily="34" charset="0"/>
              <a:buChar char="•"/>
            </a:pPr>
            <a:r>
              <a:rPr lang="en-GB" sz="1200" kern="1200" dirty="0">
                <a:solidFill>
                  <a:schemeClr val="tx1"/>
                </a:solidFill>
                <a:latin typeface="+mn-lt"/>
                <a:ea typeface="+mn-ea"/>
                <a:cs typeface="+mn-cs"/>
              </a:rPr>
              <a:t>Particularly white matter, defined by axons (part of neuron in c), has a clear structure defined by tracts d) [colour indicates direction]</a:t>
            </a:r>
          </a:p>
          <a:p>
            <a:pPr marL="628650" lvl="1" indent="-171450">
              <a:buFont typeface="Arial" panose="020B0604020202020204" pitchFamily="34" charset="0"/>
              <a:buChar char="•"/>
            </a:pPr>
            <a:r>
              <a:rPr lang="en-GB" sz="1200" kern="1200" dirty="0">
                <a:solidFill>
                  <a:schemeClr val="tx1"/>
                </a:solidFill>
                <a:latin typeface="+mn-lt"/>
                <a:ea typeface="+mn-ea"/>
                <a:cs typeface="+mn-cs"/>
              </a:rPr>
              <a:t>The diffusion coefficient will hence vary in different tissue types</a:t>
            </a:r>
          </a:p>
          <a:p>
            <a:pPr marL="628650" lvl="1" indent="-171450">
              <a:buFont typeface="Arial" panose="020B0604020202020204" pitchFamily="34" charset="0"/>
              <a:buChar char="•"/>
            </a:pPr>
            <a:r>
              <a:rPr lang="en-GB" sz="1200" kern="1200" dirty="0">
                <a:solidFill>
                  <a:schemeClr val="tx1"/>
                </a:solidFill>
                <a:latin typeface="+mn-lt"/>
                <a:ea typeface="+mn-ea"/>
                <a:cs typeface="+mn-cs"/>
              </a:rPr>
              <a:t>The clearly restricted motion of molecules in white matter bundles is why diffusion MRI has often been used for white matter mapping</a:t>
            </a:r>
          </a:p>
        </p:txBody>
      </p:sp>
      <p:sp>
        <p:nvSpPr>
          <p:cNvPr id="4" name="Slide Number Placeholder 3"/>
          <p:cNvSpPr>
            <a:spLocks noGrp="1"/>
          </p:cNvSpPr>
          <p:nvPr>
            <p:ph type="sldNum" sz="quarter" idx="5"/>
          </p:nvPr>
        </p:nvSpPr>
        <p:spPr/>
        <p:txBody>
          <a:bodyPr/>
          <a:lstStyle/>
          <a:p>
            <a:fld id="{00EA13B1-F3A8-DD44-9D2E-5C28DA14E6F8}" type="slidenum">
              <a:rPr lang="en-NO" smtClean="0"/>
              <a:t>15</a:t>
            </a:fld>
            <a:endParaRPr lang="en-NO"/>
          </a:p>
        </p:txBody>
      </p:sp>
    </p:spTree>
    <p:extLst>
      <p:ext uri="{BB962C8B-B14F-4D97-AF65-F5344CB8AC3E}">
        <p14:creationId xmlns:p14="http://schemas.microsoft.com/office/powerpoint/2010/main" val="30528337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lvl="1" indent="-171450">
              <a:buFont typeface="Arial" panose="020B0604020202020204" pitchFamily="34" charset="0"/>
              <a:buChar char="•"/>
            </a:pPr>
            <a:r>
              <a:rPr lang="en-GB" sz="1200" kern="1200" dirty="0">
                <a:solidFill>
                  <a:schemeClr val="tx1"/>
                </a:solidFill>
                <a:latin typeface="+mn-lt"/>
                <a:ea typeface="+mn-ea"/>
                <a:cs typeface="+mn-cs"/>
              </a:rPr>
              <a:t>We can use tensors consisting of three vectors to establish simple visualisations of diffusion</a:t>
            </a:r>
          </a:p>
          <a:p>
            <a:pPr marL="628650" lvl="1" indent="-171450">
              <a:buFont typeface="Arial" panose="020B0604020202020204" pitchFamily="34" charset="0"/>
              <a:buChar char="•"/>
            </a:pPr>
            <a:r>
              <a:rPr lang="en-GB" sz="1200" kern="1200" dirty="0">
                <a:solidFill>
                  <a:schemeClr val="tx1"/>
                </a:solidFill>
                <a:latin typeface="+mn-lt"/>
                <a:ea typeface="+mn-ea"/>
                <a:cs typeface="+mn-cs"/>
              </a:rPr>
              <a:t>For isotropic diffusion, the tensor is ball shaped (a)</a:t>
            </a:r>
          </a:p>
          <a:p>
            <a:pPr marL="628650" lvl="1" indent="-171450">
              <a:buFont typeface="Arial" panose="020B0604020202020204" pitchFamily="34" charset="0"/>
              <a:buChar char="•"/>
            </a:pPr>
            <a:r>
              <a:rPr lang="en-GB" sz="1200" kern="1200" dirty="0">
                <a:solidFill>
                  <a:schemeClr val="tx1"/>
                </a:solidFill>
                <a:latin typeface="+mn-lt"/>
                <a:ea typeface="+mn-ea"/>
                <a:cs typeface="+mn-cs"/>
              </a:rPr>
              <a:t>For anisotropic diffusion, the tensor is cigar shaped</a:t>
            </a:r>
          </a:p>
          <a:p>
            <a:pPr marL="628650" lvl="1" indent="-171450">
              <a:buFont typeface="Arial" panose="020B0604020202020204" pitchFamily="34" charset="0"/>
              <a:buChar char="•"/>
            </a:pPr>
            <a:endParaRPr lang="en-GB" sz="1200" kern="1200" dirty="0">
              <a:solidFill>
                <a:schemeClr val="tx1"/>
              </a:solidFill>
              <a:latin typeface="+mn-lt"/>
              <a:ea typeface="+mn-ea"/>
              <a:cs typeface="+mn-cs"/>
            </a:endParaRPr>
          </a:p>
          <a:p>
            <a:pPr marL="628650" lvl="1" indent="-171450">
              <a:buFont typeface="Arial" panose="020B0604020202020204" pitchFamily="34" charset="0"/>
              <a:buChar char="•"/>
            </a:pPr>
            <a:r>
              <a:rPr lang="en-GB" sz="1200" kern="1200" dirty="0">
                <a:solidFill>
                  <a:schemeClr val="tx1"/>
                </a:solidFill>
                <a:latin typeface="+mn-lt"/>
                <a:ea typeface="+mn-ea"/>
                <a:cs typeface="+mn-cs"/>
              </a:rPr>
              <a:t>OFTEN Using Gaussian tensors to model the diffusion direction is called diffusion tensor imaging</a:t>
            </a:r>
          </a:p>
          <a:p>
            <a:pPr marL="628650" lvl="1" indent="-171450">
              <a:buFont typeface="Arial" panose="020B0604020202020204" pitchFamily="34" charset="0"/>
              <a:buChar char="•"/>
            </a:pPr>
            <a:r>
              <a:rPr lang="en-GB" sz="1200" kern="1200" dirty="0">
                <a:solidFill>
                  <a:schemeClr val="tx1"/>
                </a:solidFill>
                <a:latin typeface="+mn-lt"/>
                <a:ea typeface="+mn-ea"/>
                <a:cs typeface="+mn-cs"/>
              </a:rPr>
              <a:t>IMPORTANT: NOT MICROSTRUCTURE MODELLING</a:t>
            </a:r>
          </a:p>
          <a:p>
            <a:pPr marL="1085850" lvl="2" indent="-171450">
              <a:buFont typeface="Arial" panose="020B0604020202020204" pitchFamily="34" charset="0"/>
              <a:buChar char="•"/>
            </a:pPr>
            <a:endParaRPr lang="en-GB" sz="1200" kern="1200" dirty="0">
              <a:solidFill>
                <a:schemeClr val="tx1"/>
              </a:solidFill>
              <a:latin typeface="+mn-lt"/>
              <a:ea typeface="+mn-ea"/>
              <a:cs typeface="+mn-cs"/>
            </a:endParaRPr>
          </a:p>
          <a:p>
            <a:pPr marL="628650" lvl="1" indent="-171450">
              <a:buFont typeface="Arial" panose="020B0604020202020204" pitchFamily="34" charset="0"/>
              <a:buChar char="•"/>
            </a:pPr>
            <a:r>
              <a:rPr lang="en-GB" sz="1200" kern="1200" dirty="0">
                <a:solidFill>
                  <a:schemeClr val="tx1"/>
                </a:solidFill>
                <a:latin typeface="+mn-lt"/>
                <a:ea typeface="+mn-ea"/>
                <a:cs typeface="+mn-cs"/>
              </a:rPr>
              <a:t>Problem: in most voxels, the organisation of tissue is complex, including crossing fibres and different tissue types</a:t>
            </a:r>
          </a:p>
          <a:p>
            <a:pPr marL="628650" lvl="1" indent="-171450">
              <a:buFont typeface="Arial" panose="020B0604020202020204" pitchFamily="34" charset="0"/>
              <a:buChar char="•"/>
            </a:pPr>
            <a:r>
              <a:rPr lang="en-GB" sz="1200" kern="1200" dirty="0">
                <a:solidFill>
                  <a:schemeClr val="tx1"/>
                </a:solidFill>
                <a:latin typeface="+mn-lt"/>
                <a:ea typeface="+mn-ea"/>
                <a:cs typeface="+mn-cs"/>
              </a:rPr>
              <a:t>In these cases, we might need other diffusion approaches providing similar or different metrics</a:t>
            </a:r>
          </a:p>
          <a:p>
            <a:pPr marL="628650" lvl="1" indent="-171450">
              <a:buFont typeface="Arial" panose="020B0604020202020204" pitchFamily="34" charset="0"/>
              <a:buChar char="•"/>
            </a:pPr>
            <a:endParaRPr lang="en-GB" sz="12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00EA13B1-F3A8-DD44-9D2E-5C28DA14E6F8}" type="slidenum">
              <a:rPr lang="en-NO" smtClean="0"/>
              <a:t>16</a:t>
            </a:fld>
            <a:endParaRPr lang="en-NO"/>
          </a:p>
        </p:txBody>
      </p:sp>
    </p:spTree>
    <p:extLst>
      <p:ext uri="{BB962C8B-B14F-4D97-AF65-F5344CB8AC3E}">
        <p14:creationId xmlns:p14="http://schemas.microsoft.com/office/powerpoint/2010/main" val="18641358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For example, we can assume that water in biological tissue does not always behave Gaussian</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We can use different levels of kurtosis to describe different tissue types or compartments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dirty="0">
                <a:solidFill>
                  <a:schemeClr val="tx1"/>
                </a:solidFill>
                <a:latin typeface="+mn-lt"/>
                <a:ea typeface="+mn-ea"/>
                <a:cs typeface="+mn-cs"/>
              </a:rPr>
              <a:t>We deviate from the isotropic function and describe diffusion with kurtosis (influences distribution shape)</a:t>
            </a:r>
          </a:p>
          <a:p>
            <a:pPr marL="628650" lvl="1" indent="-171450">
              <a:buFont typeface="Arial" panose="020B0604020202020204" pitchFamily="34" charset="0"/>
              <a:buChar char="•"/>
            </a:pPr>
            <a:r>
              <a:rPr lang="en-GB" sz="1200" kern="1200" dirty="0">
                <a:solidFill>
                  <a:schemeClr val="tx1"/>
                </a:solidFill>
                <a:latin typeface="+mn-lt"/>
                <a:ea typeface="+mn-ea"/>
                <a:cs typeface="+mn-cs"/>
              </a:rPr>
              <a:t>We can also extend the DTI model by attempting to model the path length travelled by protons, instead of the linear distance (Spherical Mean Technique)</a:t>
            </a:r>
          </a:p>
          <a:p>
            <a:pPr marL="628650" lvl="1" indent="-171450">
              <a:buFont typeface="Arial" panose="020B0604020202020204" pitchFamily="34" charset="0"/>
              <a:buChar char="•"/>
            </a:pPr>
            <a:r>
              <a:rPr lang="en-GB" sz="1200" kern="1200" dirty="0">
                <a:solidFill>
                  <a:schemeClr val="tx1"/>
                </a:solidFill>
                <a:latin typeface="+mn-lt"/>
                <a:ea typeface="+mn-ea"/>
                <a:cs typeface="+mn-cs"/>
              </a:rPr>
              <a:t>Finally, we know that there are rarely only axons in a voxel</a:t>
            </a:r>
          </a:p>
          <a:p>
            <a:pPr marL="628650" lvl="1" indent="-171450">
              <a:buFont typeface="Arial" panose="020B0604020202020204" pitchFamily="34" charset="0"/>
              <a:buChar char="•"/>
            </a:pPr>
            <a:r>
              <a:rPr lang="en-GB" sz="1200" kern="1200" dirty="0">
                <a:solidFill>
                  <a:schemeClr val="tx1"/>
                </a:solidFill>
                <a:latin typeface="+mn-lt"/>
                <a:ea typeface="+mn-ea"/>
                <a:cs typeface="+mn-cs"/>
              </a:rPr>
              <a:t>Hence, different tissue compartments should be addressed differentially</a:t>
            </a:r>
          </a:p>
          <a:p>
            <a:pPr marL="628650" lvl="1" indent="-171450">
              <a:buFont typeface="Arial" panose="020B0604020202020204" pitchFamily="34" charset="0"/>
              <a:buChar char="•"/>
            </a:pPr>
            <a:r>
              <a:rPr lang="en-GB" sz="1200" kern="1200" dirty="0">
                <a:solidFill>
                  <a:schemeClr val="tx1"/>
                </a:solidFill>
                <a:latin typeface="+mn-lt"/>
                <a:ea typeface="+mn-ea"/>
                <a:cs typeface="+mn-cs"/>
              </a:rPr>
              <a:t>We can do so by making assumptions about differential diffusivity. Some approaches:</a:t>
            </a:r>
          </a:p>
          <a:p>
            <a:pPr marL="1085850" lvl="2" indent="-171450">
              <a:buFont typeface="Arial" panose="020B0604020202020204" pitchFamily="34" charset="0"/>
              <a:buChar char="•"/>
            </a:pPr>
            <a:r>
              <a:rPr lang="en-GB" sz="1200" kern="1200" dirty="0">
                <a:solidFill>
                  <a:schemeClr val="tx1"/>
                </a:solidFill>
                <a:latin typeface="+mn-lt"/>
                <a:ea typeface="+mn-ea"/>
                <a:cs typeface="+mn-cs"/>
              </a:rPr>
              <a:t>We can give a machine learning model the freedom to learn different orientation distribution functions (BRIA)</a:t>
            </a:r>
          </a:p>
          <a:p>
            <a:pPr marL="1085850" lvl="2" indent="-171450">
              <a:buFont typeface="Arial" panose="020B0604020202020204" pitchFamily="34" charset="0"/>
              <a:buChar char="•"/>
            </a:pPr>
            <a:r>
              <a:rPr lang="en-GB" sz="1200" kern="1200" dirty="0">
                <a:solidFill>
                  <a:schemeClr val="tx1"/>
                </a:solidFill>
                <a:latin typeface="+mn-lt"/>
                <a:ea typeface="+mn-ea"/>
                <a:cs typeface="+mn-cs"/>
              </a:rPr>
              <a:t>Or we make more static assumptions about diffusivity in different directions based on different compartments</a:t>
            </a:r>
          </a:p>
          <a:p>
            <a:pPr marL="1543050" lvl="3" indent="-171450">
              <a:buFont typeface="Arial" panose="020B0604020202020204" pitchFamily="34" charset="0"/>
              <a:buChar char="•"/>
            </a:pPr>
            <a:r>
              <a:rPr lang="en-GB" sz="1200" kern="1200" dirty="0">
                <a:solidFill>
                  <a:schemeClr val="tx1"/>
                </a:solidFill>
                <a:latin typeface="+mn-lt"/>
                <a:ea typeface="+mn-ea"/>
                <a:cs typeface="+mn-cs"/>
              </a:rPr>
              <a:t>E.g., thinking back the tensor, being different or similar tensor shapes in different tissue compartments</a:t>
            </a:r>
          </a:p>
          <a:p>
            <a:pPr marL="1543050" lvl="3" indent="-171450">
              <a:buFont typeface="Arial" panose="020B0604020202020204" pitchFamily="34" charset="0"/>
              <a:buChar char="•"/>
            </a:pPr>
            <a:endParaRPr lang="en-GB" sz="1200" kern="1200" dirty="0">
              <a:solidFill>
                <a:schemeClr val="tx1"/>
              </a:solidFill>
              <a:latin typeface="+mn-lt"/>
              <a:ea typeface="+mn-ea"/>
              <a:cs typeface="+mn-cs"/>
            </a:endParaRPr>
          </a:p>
          <a:p>
            <a:pPr marL="1543050" lvl="3" indent="-171450">
              <a:buFont typeface="Arial" panose="020B0604020202020204" pitchFamily="34" charset="0"/>
              <a:buChar char="•"/>
            </a:pPr>
            <a:endParaRPr lang="en-GB" sz="1200" kern="1200" dirty="0">
              <a:solidFill>
                <a:schemeClr val="tx1"/>
              </a:solidFill>
              <a:latin typeface="+mn-lt"/>
              <a:ea typeface="+mn-ea"/>
              <a:cs typeface="+mn-cs"/>
            </a:endParaRPr>
          </a:p>
          <a:p>
            <a:pPr marL="1085850" lvl="2" indent="-171450">
              <a:buFont typeface="Arial" panose="020B0604020202020204" pitchFamily="34" charset="0"/>
              <a:buChar char="•"/>
            </a:pPr>
            <a:r>
              <a:rPr lang="en-GB" sz="1200" kern="1200" dirty="0">
                <a:solidFill>
                  <a:schemeClr val="tx1"/>
                </a:solidFill>
                <a:latin typeface="+mn-lt"/>
                <a:ea typeface="+mn-ea"/>
                <a:cs typeface="+mn-cs"/>
              </a:rPr>
              <a:t>Or we use concrete assumptions about diffusivity, such as similar radial but dissimilar axial diffusivity (</a:t>
            </a:r>
            <a:r>
              <a:rPr lang="en-GB" sz="1200" kern="1200" dirty="0" err="1">
                <a:solidFill>
                  <a:schemeClr val="tx1"/>
                </a:solidFill>
                <a:latin typeface="+mn-lt"/>
                <a:ea typeface="+mn-ea"/>
                <a:cs typeface="+mn-cs"/>
              </a:rPr>
              <a:t>mcSMT</a:t>
            </a:r>
            <a:r>
              <a:rPr lang="en-GB" sz="1200" kern="1200" dirty="0">
                <a:solidFill>
                  <a:schemeClr val="tx1"/>
                </a:solidFill>
                <a:latin typeface="+mn-lt"/>
                <a:ea typeface="+mn-ea"/>
                <a:cs typeface="+mn-cs"/>
              </a:rPr>
              <a:t>)</a:t>
            </a:r>
          </a:p>
          <a:p>
            <a:pPr marL="1085850" lvl="2" indent="-171450">
              <a:buFont typeface="Arial" panose="020B0604020202020204" pitchFamily="34" charset="0"/>
              <a:buChar char="•"/>
            </a:pPr>
            <a:r>
              <a:rPr lang="en-GB" sz="1200" kern="1200" dirty="0">
                <a:solidFill>
                  <a:schemeClr val="tx1"/>
                </a:solidFill>
                <a:latin typeface="+mn-lt"/>
                <a:ea typeface="+mn-ea"/>
                <a:cs typeface="+mn-cs"/>
              </a:rPr>
              <a:t>Or independent axially diffusing compartments (WMTI)</a:t>
            </a:r>
          </a:p>
        </p:txBody>
      </p:sp>
      <p:sp>
        <p:nvSpPr>
          <p:cNvPr id="4" name="Slide Number Placeholder 3"/>
          <p:cNvSpPr>
            <a:spLocks noGrp="1"/>
          </p:cNvSpPr>
          <p:nvPr>
            <p:ph type="sldNum" sz="quarter" idx="5"/>
          </p:nvPr>
        </p:nvSpPr>
        <p:spPr/>
        <p:txBody>
          <a:bodyPr/>
          <a:lstStyle/>
          <a:p>
            <a:fld id="{00EA13B1-F3A8-DD44-9D2E-5C28DA14E6F8}" type="slidenum">
              <a:rPr lang="en-NO" smtClean="0"/>
              <a:t>17</a:t>
            </a:fld>
            <a:endParaRPr lang="en-NO"/>
          </a:p>
        </p:txBody>
      </p:sp>
    </p:spTree>
    <p:extLst>
      <p:ext uri="{BB962C8B-B14F-4D97-AF65-F5344CB8AC3E}">
        <p14:creationId xmlns:p14="http://schemas.microsoft.com/office/powerpoint/2010/main" val="177958746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Known reversal pattern during brain development vs degeneration phases</a:t>
            </a:r>
          </a:p>
          <a:p>
            <a:pPr marL="171450" indent="-171450">
              <a:buFont typeface="Arial" panose="020B0604020202020204" pitchFamily="34" charset="0"/>
              <a:buChar char="•"/>
            </a:pPr>
            <a:r>
              <a:rPr lang="en-NO" dirty="0"/>
              <a:t>Standard model metrics provide some extra info: water fractions strongest age-related at higher age (see BRIA)</a:t>
            </a:r>
          </a:p>
        </p:txBody>
      </p:sp>
      <p:sp>
        <p:nvSpPr>
          <p:cNvPr id="4" name="Slide Number Placeholder 3"/>
          <p:cNvSpPr>
            <a:spLocks noGrp="1"/>
          </p:cNvSpPr>
          <p:nvPr>
            <p:ph type="sldNum" sz="quarter" idx="5"/>
          </p:nvPr>
        </p:nvSpPr>
        <p:spPr/>
        <p:txBody>
          <a:bodyPr/>
          <a:lstStyle/>
          <a:p>
            <a:fld id="{DBD16DAC-D856-114B-B806-89101D03D4FB}" type="slidenum">
              <a:rPr lang="en-NO" smtClean="0"/>
              <a:t>18</a:t>
            </a:fld>
            <a:endParaRPr lang="en-NO"/>
          </a:p>
        </p:txBody>
      </p:sp>
    </p:spTree>
    <p:extLst>
      <p:ext uri="{BB962C8B-B14F-4D97-AF65-F5344CB8AC3E}">
        <p14:creationId xmlns:p14="http://schemas.microsoft.com/office/powerpoint/2010/main" val="32255146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Sex classifications done by the principal components of tract level metrics per approach: not so clear answer.</a:t>
            </a:r>
          </a:p>
        </p:txBody>
      </p:sp>
      <p:sp>
        <p:nvSpPr>
          <p:cNvPr id="4" name="Slide Number Placeholder 3"/>
          <p:cNvSpPr>
            <a:spLocks noGrp="1"/>
          </p:cNvSpPr>
          <p:nvPr>
            <p:ph type="sldNum" sz="quarter" idx="5"/>
          </p:nvPr>
        </p:nvSpPr>
        <p:spPr/>
        <p:txBody>
          <a:bodyPr/>
          <a:lstStyle/>
          <a:p>
            <a:fld id="{DBD16DAC-D856-114B-B806-89101D03D4FB}" type="slidenum">
              <a:rPr lang="en-NO" smtClean="0"/>
              <a:t>19</a:t>
            </a:fld>
            <a:endParaRPr lang="en-NO"/>
          </a:p>
        </p:txBody>
      </p:sp>
    </p:spTree>
    <p:extLst>
      <p:ext uri="{BB962C8B-B14F-4D97-AF65-F5344CB8AC3E}">
        <p14:creationId xmlns:p14="http://schemas.microsoft.com/office/powerpoint/2010/main" val="319095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BMI: AK potentially interesting</a:t>
            </a:r>
          </a:p>
        </p:txBody>
      </p:sp>
      <p:sp>
        <p:nvSpPr>
          <p:cNvPr id="4" name="Slide Number Placeholder 3"/>
          <p:cNvSpPr>
            <a:spLocks noGrp="1"/>
          </p:cNvSpPr>
          <p:nvPr>
            <p:ph type="sldNum" sz="quarter" idx="5"/>
          </p:nvPr>
        </p:nvSpPr>
        <p:spPr/>
        <p:txBody>
          <a:bodyPr/>
          <a:lstStyle/>
          <a:p>
            <a:fld id="{DBD16DAC-D856-114B-B806-89101D03D4FB}" type="slidenum">
              <a:rPr lang="en-NO" smtClean="0"/>
              <a:t>20</a:t>
            </a:fld>
            <a:endParaRPr lang="en-NO"/>
          </a:p>
        </p:txBody>
      </p:sp>
    </p:spTree>
    <p:extLst>
      <p:ext uri="{BB962C8B-B14F-4D97-AF65-F5344CB8AC3E}">
        <p14:creationId xmlns:p14="http://schemas.microsoft.com/office/powerpoint/2010/main" val="2308695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PGRS associations were potenially most interesting (still needs validation by using different methdos)</a:t>
            </a:r>
          </a:p>
          <a:p>
            <a:pPr marL="171450" indent="-171450">
              <a:buFont typeface="Arial" panose="020B0604020202020204" pitchFamily="34" charset="0"/>
              <a:buChar char="•"/>
            </a:pPr>
            <a:r>
              <a:rPr lang="en-GB" dirty="0"/>
              <a:t>O</a:t>
            </a:r>
            <a:r>
              <a:rPr lang="en-NO" dirty="0"/>
              <a:t>utlines kurtosis (just as for BMI) but also BRIA metrics</a:t>
            </a:r>
          </a:p>
          <a:p>
            <a:pPr marL="171450" indent="-171450">
              <a:buFont typeface="Arial" panose="020B0604020202020204" pitchFamily="34" charset="0"/>
              <a:buChar char="•"/>
            </a:pPr>
            <a:r>
              <a:rPr lang="en-NO" dirty="0"/>
              <a:t>Strong effects for PGRS associations!</a:t>
            </a:r>
          </a:p>
        </p:txBody>
      </p:sp>
      <p:sp>
        <p:nvSpPr>
          <p:cNvPr id="4" name="Slide Number Placeholder 3"/>
          <p:cNvSpPr>
            <a:spLocks noGrp="1"/>
          </p:cNvSpPr>
          <p:nvPr>
            <p:ph type="sldNum" sz="quarter" idx="5"/>
          </p:nvPr>
        </p:nvSpPr>
        <p:spPr/>
        <p:txBody>
          <a:bodyPr/>
          <a:lstStyle/>
          <a:p>
            <a:fld id="{DBD16DAC-D856-114B-B806-89101D03D4FB}" type="slidenum">
              <a:rPr lang="en-NO" smtClean="0"/>
              <a:t>21</a:t>
            </a:fld>
            <a:endParaRPr lang="en-NO"/>
          </a:p>
        </p:txBody>
      </p:sp>
    </p:spTree>
    <p:extLst>
      <p:ext uri="{BB962C8B-B14F-4D97-AF65-F5344CB8AC3E}">
        <p14:creationId xmlns:p14="http://schemas.microsoft.com/office/powerpoint/2010/main" val="18130350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NOW, MORE ABOUT AGEING!</a:t>
            </a:r>
          </a:p>
          <a:p>
            <a:pPr marL="171450" indent="-171450">
              <a:buFont typeface="Arial" panose="020B0604020202020204" pitchFamily="34" charset="0"/>
              <a:buChar char="•"/>
            </a:pPr>
            <a:endParaRPr lang="en-GB" dirty="0"/>
          </a:p>
          <a:p>
            <a:pPr marL="171450" indent="-171450">
              <a:buFont typeface="Arial" panose="020B0604020202020204" pitchFamily="34" charset="0"/>
              <a:buChar char="•"/>
            </a:pPr>
            <a:r>
              <a:rPr lang="en-GB" dirty="0"/>
              <a:t>We confirm previous assumptions about white matter ageing </a:t>
            </a:r>
            <a:r>
              <a:rPr lang="en-GB" b="1" dirty="0"/>
              <a:t>[IN BOTH CROSS-SECTIONAL AND LONGITUDINAL DATA]</a:t>
            </a:r>
          </a:p>
          <a:p>
            <a:pPr marL="628650" lvl="1" indent="-171450">
              <a:buFont typeface="Arial" panose="020B0604020202020204" pitchFamily="34" charset="0"/>
              <a:buChar char="•"/>
            </a:pPr>
            <a:r>
              <a:rPr lang="en-GB" dirty="0"/>
              <a:t>Due to atrophy, tissue is more isotropic / more diffusion at higher ages</a:t>
            </a:r>
          </a:p>
          <a:p>
            <a:pPr marL="628650" lvl="1" indent="-171450">
              <a:buFont typeface="Arial" panose="020B0604020202020204" pitchFamily="34" charset="0"/>
              <a:buChar char="•"/>
            </a:pPr>
            <a:r>
              <a:rPr lang="en-GB" dirty="0"/>
              <a:t>This is reflected by the different diffusion approaches (remember the different possible approaches to estimate diffusivity)</a:t>
            </a:r>
          </a:p>
          <a:p>
            <a:pPr marL="628650" lvl="1" indent="-171450">
              <a:buFont typeface="Arial" panose="020B0604020202020204" pitchFamily="34" charset="0"/>
              <a:buChar char="•"/>
            </a:pPr>
            <a:r>
              <a:rPr lang="en-GB" dirty="0"/>
              <a:t>The figure presents whole brain white matter ageing assessed by different microstructure </a:t>
            </a:r>
          </a:p>
          <a:p>
            <a:pPr marL="1085850" lvl="2" indent="-171450">
              <a:buFont typeface="Arial" panose="020B0604020202020204" pitchFamily="34" charset="0"/>
              <a:buChar char="•"/>
            </a:pPr>
            <a:r>
              <a:rPr lang="en-GB" dirty="0"/>
              <a:t>Diffusion coefficients &amp; CSF cluster, and show &gt;&gt; signify free water?</a:t>
            </a:r>
          </a:p>
          <a:p>
            <a:pPr marL="1085850" lvl="2" indent="-171450">
              <a:buFont typeface="Arial" panose="020B0604020202020204" pitchFamily="34" charset="0"/>
              <a:buChar char="•"/>
            </a:pPr>
            <a:r>
              <a:rPr lang="en-GB" dirty="0"/>
              <a:t>Anisotropy, kurtosis, intra axonal diffusion cluster &amp; similar ageing-trends &gt;&gt; signify cellular structures?</a:t>
            </a:r>
          </a:p>
          <a:p>
            <a:pPr marL="1085850" lvl="2"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We also show that the rate of white matter ageing increases at higher ages</a:t>
            </a:r>
          </a:p>
          <a:p>
            <a:pPr marL="171450" lvl="0" indent="-171450">
              <a:buFont typeface="Arial" panose="020B0604020202020204" pitchFamily="34" charset="0"/>
              <a:buChar char="•"/>
            </a:pPr>
            <a:endParaRPr lang="en-GB" dirty="0"/>
          </a:p>
          <a:p>
            <a:pPr marL="171450" lvl="0" indent="-171450">
              <a:buFont typeface="Arial" panose="020B0604020202020204" pitchFamily="34" charset="0"/>
              <a:buChar char="•"/>
            </a:pPr>
            <a:r>
              <a:rPr lang="en-GB" dirty="0"/>
              <a:t>We still need to extend the investigations in terms of latent structures, but brain ages for the different diffusion approaches</a:t>
            </a:r>
          </a:p>
          <a:p>
            <a:pPr marL="171450" lvl="0" indent="-171450">
              <a:buFont typeface="Arial" panose="020B0604020202020204" pitchFamily="34" charset="0"/>
              <a:buChar char="•"/>
            </a:pPr>
            <a:r>
              <a:rPr lang="en-GB" dirty="0"/>
              <a:t>This gives at least an indication of the different approaches measuring the same construct, which is white matter, and with it the age associations one can expect in white matter.</a:t>
            </a:r>
          </a:p>
        </p:txBody>
      </p:sp>
      <p:sp>
        <p:nvSpPr>
          <p:cNvPr id="4" name="Slide Number Placeholder 3"/>
          <p:cNvSpPr>
            <a:spLocks noGrp="1"/>
          </p:cNvSpPr>
          <p:nvPr>
            <p:ph type="sldNum" sz="quarter" idx="5"/>
          </p:nvPr>
        </p:nvSpPr>
        <p:spPr/>
        <p:txBody>
          <a:bodyPr/>
          <a:lstStyle/>
          <a:p>
            <a:fld id="{00EA13B1-F3A8-DD44-9D2E-5C28DA14E6F8}" type="slidenum">
              <a:rPr lang="en-NO" smtClean="0"/>
              <a:t>22</a:t>
            </a:fld>
            <a:endParaRPr lang="en-NO"/>
          </a:p>
        </p:txBody>
      </p:sp>
    </p:spTree>
    <p:extLst>
      <p:ext uri="{BB962C8B-B14F-4D97-AF65-F5344CB8AC3E}">
        <p14:creationId xmlns:p14="http://schemas.microsoft.com/office/powerpoint/2010/main" val="339410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kern="1200" dirty="0">
                <a:solidFill>
                  <a:schemeClr val="tx1"/>
                </a:solidFill>
                <a:latin typeface="+mn-lt"/>
                <a:ea typeface="+mn-ea"/>
                <a:cs typeface="+mn-cs"/>
              </a:rPr>
              <a:t>Besides classical age-associations, one can use brain age</a:t>
            </a:r>
          </a:p>
          <a:p>
            <a:pPr marL="628650" lvl="1" indent="-171450">
              <a:buFont typeface="Arial" panose="020B0604020202020204" pitchFamily="34" charset="0"/>
              <a:buChar char="•"/>
            </a:pPr>
            <a:r>
              <a:rPr lang="en-GB" sz="1200" kern="1200" dirty="0">
                <a:solidFill>
                  <a:schemeClr val="tx1"/>
                </a:solidFill>
                <a:latin typeface="+mn-lt"/>
                <a:ea typeface="+mn-ea"/>
                <a:cs typeface="+mn-cs"/>
              </a:rPr>
              <a:t>For that one trains a model, usually using machine learning on magnetic resonance images</a:t>
            </a:r>
          </a:p>
          <a:p>
            <a:pPr marL="628650" lvl="1" indent="-171450">
              <a:buFont typeface="Arial" panose="020B0604020202020204" pitchFamily="34" charset="0"/>
              <a:buChar char="•"/>
            </a:pPr>
            <a:r>
              <a:rPr lang="en-GB" sz="1200" kern="1200" dirty="0">
                <a:solidFill>
                  <a:schemeClr val="tx1"/>
                </a:solidFill>
                <a:latin typeface="+mn-lt"/>
                <a:ea typeface="+mn-ea"/>
                <a:cs typeface="+mn-cs"/>
              </a:rPr>
              <a:t>This model is then used to make individual predictions, “a best guess” about the age of a person based on their brain</a:t>
            </a:r>
          </a:p>
          <a:p>
            <a:pPr marL="628650" lvl="1" indent="-171450">
              <a:buFont typeface="Arial" panose="020B0604020202020204" pitchFamily="34" charset="0"/>
              <a:buChar char="•"/>
            </a:pPr>
            <a:r>
              <a:rPr lang="en-GB" sz="1200" kern="1200" dirty="0">
                <a:solidFill>
                  <a:schemeClr val="tx1"/>
                </a:solidFill>
                <a:latin typeface="+mn-lt"/>
                <a:ea typeface="+mn-ea"/>
                <a:cs typeface="+mn-cs"/>
              </a:rPr>
              <a:t>This can be done using different brain features and scales, from the voxel/pixel level to reconstructed features such as grey matter thickness in a brain region</a:t>
            </a:r>
          </a:p>
          <a:p>
            <a:pPr marL="628650" lvl="1" indent="-171450">
              <a:buFont typeface="Arial" panose="020B0604020202020204" pitchFamily="34" charset="0"/>
              <a:buChar char="•"/>
            </a:pPr>
            <a:r>
              <a:rPr lang="en-GB" sz="1200" kern="1200" dirty="0">
                <a:solidFill>
                  <a:schemeClr val="tx1"/>
                </a:solidFill>
                <a:latin typeface="+mn-lt"/>
                <a:ea typeface="+mn-ea"/>
                <a:cs typeface="+mn-cs"/>
              </a:rPr>
              <a:t>Multiple studies indicate that the difference between chronological and brain age (the brain age gap) indicates multiple health outcomes and diseases</a:t>
            </a:r>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NO" dirty="0"/>
          </a:p>
          <a:p>
            <a:pPr marL="285750" marR="0" lvl="0" indent="-285750" algn="l" defTabSz="914400" rtl="0" eaLnBrk="1" fontAlgn="auto" latinLnBrk="0" hangingPunct="1">
              <a:lnSpc>
                <a:spcPct val="100000"/>
              </a:lnSpc>
              <a:spcBef>
                <a:spcPts val="0"/>
              </a:spcBef>
              <a:spcAft>
                <a:spcPts val="0"/>
              </a:spcAft>
              <a:buClrTx/>
              <a:buSzTx/>
              <a:buFontTx/>
              <a:buChar char="-"/>
              <a:tabLst/>
              <a:defRPr/>
            </a:pPr>
            <a:endParaRPr lang="en-NO" dirty="0"/>
          </a:p>
        </p:txBody>
      </p:sp>
      <p:sp>
        <p:nvSpPr>
          <p:cNvPr id="4" name="Slide Number Placeholder 3"/>
          <p:cNvSpPr>
            <a:spLocks noGrp="1"/>
          </p:cNvSpPr>
          <p:nvPr>
            <p:ph type="sldNum" sz="quarter" idx="5"/>
          </p:nvPr>
        </p:nvSpPr>
        <p:spPr/>
        <p:txBody>
          <a:bodyPr/>
          <a:lstStyle/>
          <a:p>
            <a:fld id="{00EA13B1-F3A8-DD44-9D2E-5C28DA14E6F8}" type="slidenum">
              <a:rPr lang="en-NO" smtClean="0"/>
              <a:t>4</a:t>
            </a:fld>
            <a:endParaRPr lang="en-NO"/>
          </a:p>
        </p:txBody>
      </p:sp>
    </p:spTree>
    <p:extLst>
      <p:ext uri="{BB962C8B-B14F-4D97-AF65-F5344CB8AC3E}">
        <p14:creationId xmlns:p14="http://schemas.microsoft.com/office/powerpoint/2010/main" val="11403258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We also looked at the regional pattern of age-associations, e.g. in this volcano plot (usually used in genetics studies) indicating longitudinal changes raw (a) and corrected for age, sex, and scanner site (b)</a:t>
            </a:r>
          </a:p>
          <a:p>
            <a:pPr marL="628650" lvl="1" indent="-171450">
              <a:buFont typeface="Arial" panose="020B0604020202020204" pitchFamily="34" charset="0"/>
              <a:buChar char="•"/>
            </a:pPr>
            <a:r>
              <a:rPr lang="en-GB" dirty="0"/>
              <a:t>x: effect magnitude</a:t>
            </a:r>
          </a:p>
          <a:p>
            <a:pPr marL="628650" lvl="1" indent="-171450">
              <a:buFont typeface="Arial" panose="020B0604020202020204" pitchFamily="34" charset="0"/>
              <a:buChar char="•"/>
            </a:pPr>
            <a:r>
              <a:rPr lang="en-GB" dirty="0"/>
              <a:t>y: log-transformed p-value &gt; higher y = smaller p</a:t>
            </a:r>
          </a:p>
          <a:p>
            <a:pPr marL="171450" indent="-171450">
              <a:buFont typeface="Arial" panose="020B0604020202020204" pitchFamily="34" charset="0"/>
              <a:buChar char="•"/>
            </a:pPr>
            <a:r>
              <a:rPr lang="en-GB" dirty="0"/>
              <a:t>Across studies, we outline the limbic region fornix, corpus callosum, and the brain-stem tract cerebral peduncle as age sensitive</a:t>
            </a:r>
          </a:p>
        </p:txBody>
      </p:sp>
      <p:sp>
        <p:nvSpPr>
          <p:cNvPr id="4" name="Slide Number Placeholder 3"/>
          <p:cNvSpPr>
            <a:spLocks noGrp="1"/>
          </p:cNvSpPr>
          <p:nvPr>
            <p:ph type="sldNum" sz="quarter" idx="5"/>
          </p:nvPr>
        </p:nvSpPr>
        <p:spPr/>
        <p:txBody>
          <a:bodyPr/>
          <a:lstStyle/>
          <a:p>
            <a:fld id="{00EA13B1-F3A8-DD44-9D2E-5C28DA14E6F8}" type="slidenum">
              <a:rPr lang="en-NO" smtClean="0"/>
              <a:t>23</a:t>
            </a:fld>
            <a:endParaRPr lang="en-NO"/>
          </a:p>
        </p:txBody>
      </p:sp>
    </p:spTree>
    <p:extLst>
      <p:ext uri="{BB962C8B-B14F-4D97-AF65-F5344CB8AC3E}">
        <p14:creationId xmlns:p14="http://schemas.microsoft.com/office/powerpoint/2010/main" val="30463108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dirty="0"/>
              <a:t>Similar to the figure on recent slide: x = effect size, y = log-transformed p-value (associations were corrected for sex, age, scanner site)</a:t>
            </a:r>
          </a:p>
          <a:p>
            <a:pPr marL="171450" indent="-171450">
              <a:buFont typeface="Arial" panose="020B0604020202020204" pitchFamily="34" charset="0"/>
              <a:buChar char="•"/>
            </a:pPr>
            <a:r>
              <a:rPr lang="en-GB" dirty="0"/>
              <a:t>Brain asymmetries’ age-associations strongest in limbic &amp; ventricle near and brain stem regions</a:t>
            </a:r>
          </a:p>
          <a:p>
            <a:pPr marL="628650" lvl="1" indent="-171450">
              <a:buFont typeface="Arial" panose="020B0604020202020204" pitchFamily="34" charset="0"/>
              <a:buChar char="•"/>
            </a:pPr>
            <a:r>
              <a:rPr lang="en-GB" dirty="0"/>
              <a:t>Both white and grey matter</a:t>
            </a:r>
          </a:p>
          <a:p>
            <a:pPr marL="628650" lvl="1" indent="-171450">
              <a:buFont typeface="Arial" panose="020B0604020202020204" pitchFamily="34" charset="0"/>
              <a:buChar char="•"/>
            </a:pPr>
            <a:endParaRPr lang="en-GB" dirty="0"/>
          </a:p>
        </p:txBody>
      </p:sp>
      <p:sp>
        <p:nvSpPr>
          <p:cNvPr id="4" name="Slide Number Placeholder 3"/>
          <p:cNvSpPr>
            <a:spLocks noGrp="1"/>
          </p:cNvSpPr>
          <p:nvPr>
            <p:ph type="sldNum" sz="quarter" idx="5"/>
          </p:nvPr>
        </p:nvSpPr>
        <p:spPr/>
        <p:txBody>
          <a:bodyPr/>
          <a:lstStyle/>
          <a:p>
            <a:fld id="{00EA13B1-F3A8-DD44-9D2E-5C28DA14E6F8}" type="slidenum">
              <a:rPr lang="en-NO" smtClean="0"/>
              <a:t>24</a:t>
            </a:fld>
            <a:endParaRPr lang="en-NO"/>
          </a:p>
        </p:txBody>
      </p:sp>
    </p:spTree>
    <p:extLst>
      <p:ext uri="{BB962C8B-B14F-4D97-AF65-F5344CB8AC3E}">
        <p14:creationId xmlns:p14="http://schemas.microsoft.com/office/powerpoint/2010/main" val="3994250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Phenotypes: Multiple multivariate regression to model different bio-psycho-social domains instead of only single variables</a:t>
            </a:r>
          </a:p>
          <a:p>
            <a:pPr marL="171450" indent="-171450">
              <a:buFont typeface="Arial" panose="020B0604020202020204" pitchFamily="34" charset="0"/>
              <a:buChar char="•"/>
            </a:pPr>
            <a:r>
              <a:rPr lang="en-NO" dirty="0"/>
              <a:t>The biological factors model presenting health and lifestyle predictors of brain age can be seen in the figure for illustration purposes</a:t>
            </a:r>
          </a:p>
          <a:p>
            <a:pPr marL="628650" lvl="1" indent="-171450">
              <a:buFont typeface="Arial" panose="020B0604020202020204" pitchFamily="34" charset="0"/>
              <a:buChar char="•"/>
            </a:pPr>
            <a:r>
              <a:rPr lang="en-GB" dirty="0"/>
              <a:t>S</a:t>
            </a:r>
            <a:r>
              <a:rPr lang="en-NO" dirty="0"/>
              <a:t>tandardized beta coefficients (and standard errors) indicate the association strength between biological variables and brain age erstimated from white matter features of each utilised diffusion appraoch, such as DTI, DKI, etc.</a:t>
            </a:r>
          </a:p>
          <a:p>
            <a:pPr marL="628650" lvl="1" indent="-171450">
              <a:buFont typeface="Arial" panose="020B0604020202020204" pitchFamily="34" charset="0"/>
              <a:buChar char="•"/>
            </a:pPr>
            <a:endParaRPr lang="en-NO" dirty="0"/>
          </a:p>
          <a:p>
            <a:pPr marL="628650" lvl="1" indent="-171450">
              <a:buFont typeface="Arial" panose="020B0604020202020204" pitchFamily="34" charset="0"/>
              <a:buChar char="•"/>
            </a:pPr>
            <a:r>
              <a:rPr lang="en-NO" dirty="0"/>
              <a:t>Overall, the results show that there are a selection of variables which are consistently white matter brain age associated</a:t>
            </a:r>
          </a:p>
          <a:p>
            <a:pPr marL="1085850" lvl="2" indent="-171450">
              <a:buFont typeface="Arial" panose="020B0604020202020204" pitchFamily="34" charset="0"/>
              <a:buChar char="•"/>
            </a:pPr>
            <a:r>
              <a:rPr lang="en-GB" dirty="0"/>
              <a:t>W</a:t>
            </a:r>
            <a:r>
              <a:rPr lang="en-NO" dirty="0"/>
              <a:t>e can call these variables bodily ageing indicators or indicators of health </a:t>
            </a:r>
          </a:p>
          <a:p>
            <a:pPr marL="1543050" lvl="3" indent="-171450">
              <a:buFont typeface="Arial" panose="020B0604020202020204" pitchFamily="34" charset="0"/>
              <a:buChar char="•"/>
            </a:pPr>
            <a:r>
              <a:rPr lang="en-NO" dirty="0"/>
              <a:t>&gt;&gt;white matter brain age reflective of health status</a:t>
            </a:r>
          </a:p>
          <a:p>
            <a:pPr marL="628650" lvl="1" indent="-171450">
              <a:buFont typeface="Arial" panose="020B0604020202020204" pitchFamily="34" charset="0"/>
              <a:buChar char="•"/>
            </a:pPr>
            <a:r>
              <a:rPr lang="en-NO" dirty="0"/>
              <a:t>T</a:t>
            </a:r>
            <a:r>
              <a:rPr lang="en-GB" dirty="0"/>
              <a:t>h</a:t>
            </a:r>
            <a:r>
              <a:rPr lang="en-NO" dirty="0"/>
              <a:t>e overall models were however only weakly reflecting brain age variability</a:t>
            </a:r>
          </a:p>
          <a:p>
            <a:pPr marL="628650" lvl="1" indent="-171450">
              <a:buFont typeface="Arial" panose="020B0604020202020204" pitchFamily="34" charset="0"/>
              <a:buChar char="•"/>
            </a:pPr>
            <a:r>
              <a:rPr lang="en-NO" dirty="0"/>
              <a:t>Other modelling domains need to be explored (SEM, Canonical Correlations,etc.)</a:t>
            </a:r>
          </a:p>
        </p:txBody>
      </p:sp>
      <p:sp>
        <p:nvSpPr>
          <p:cNvPr id="4" name="Slide Number Placeholder 3"/>
          <p:cNvSpPr>
            <a:spLocks noGrp="1"/>
          </p:cNvSpPr>
          <p:nvPr>
            <p:ph type="sldNum" sz="quarter" idx="5"/>
          </p:nvPr>
        </p:nvSpPr>
        <p:spPr/>
        <p:txBody>
          <a:bodyPr/>
          <a:lstStyle/>
          <a:p>
            <a:fld id="{00EA13B1-F3A8-DD44-9D2E-5C28DA14E6F8}" type="slidenum">
              <a:rPr lang="en-NO" smtClean="0"/>
              <a:t>25</a:t>
            </a:fld>
            <a:endParaRPr lang="en-NO"/>
          </a:p>
        </p:txBody>
      </p:sp>
    </p:spTree>
    <p:extLst>
      <p:ext uri="{BB962C8B-B14F-4D97-AF65-F5344CB8AC3E}">
        <p14:creationId xmlns:p14="http://schemas.microsoft.com/office/powerpoint/2010/main" val="108769057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Genotypes: polygenic risk of Alzheimer’s disease and psychiatric disorders, here for the cerebral peduncle</a:t>
            </a:r>
          </a:p>
          <a:p>
            <a:pPr marL="628650" lvl="1" indent="-171450">
              <a:buFont typeface="Arial" panose="020B0604020202020204" pitchFamily="34" charset="0"/>
              <a:buChar char="•"/>
            </a:pPr>
            <a:r>
              <a:rPr lang="en-GB" dirty="0"/>
              <a:t>Y</a:t>
            </a:r>
            <a:r>
              <a:rPr lang="en-NO" dirty="0"/>
              <a:t> = peduncle white matter metrics</a:t>
            </a:r>
          </a:p>
          <a:p>
            <a:pPr marL="628650" lvl="1" indent="-171450">
              <a:buFont typeface="Arial" panose="020B0604020202020204" pitchFamily="34" charset="0"/>
              <a:buChar char="•"/>
            </a:pPr>
            <a:r>
              <a:rPr lang="en-NO" dirty="0"/>
              <a:t>x = disorder polygenicity</a:t>
            </a:r>
          </a:p>
          <a:p>
            <a:pPr marL="628650" lvl="1" indent="-171450">
              <a:buFont typeface="Arial" panose="020B0604020202020204" pitchFamily="34" charset="0"/>
              <a:buChar char="•"/>
            </a:pPr>
            <a:r>
              <a:rPr lang="en-GB" dirty="0"/>
              <a:t>B</a:t>
            </a:r>
            <a:r>
              <a:rPr lang="en-NO" dirty="0"/>
              <a:t>ox colour &amp; number indicates strength of association (standardized beta coefficients)</a:t>
            </a:r>
          </a:p>
          <a:p>
            <a:pPr marL="628650" lvl="1" indent="-171450">
              <a:buFont typeface="Arial" panose="020B0604020202020204" pitchFamily="34" charset="0"/>
              <a:buChar char="•"/>
            </a:pPr>
            <a:r>
              <a:rPr lang="en-NO" dirty="0"/>
              <a:t>When framed by box p &lt; .05</a:t>
            </a:r>
          </a:p>
          <a:p>
            <a:pPr marL="628650" lvl="1" indent="-171450">
              <a:buFont typeface="Arial" panose="020B0604020202020204" pitchFamily="34" charset="0"/>
              <a:buChar char="•"/>
            </a:pPr>
            <a:r>
              <a:rPr lang="en-NO" dirty="0"/>
              <a:t>Note: none of the associations survived corrections for mulitple comparisons!</a:t>
            </a:r>
          </a:p>
          <a:p>
            <a:pPr marL="628650" lvl="1" indent="-171450">
              <a:buFont typeface="Arial" panose="020B0604020202020204" pitchFamily="34" charset="0"/>
              <a:buChar char="•"/>
            </a:pPr>
            <a:endParaRPr lang="en-NO" dirty="0"/>
          </a:p>
          <a:p>
            <a:pPr marL="628650" lvl="1" indent="-171450">
              <a:buFont typeface="Arial" panose="020B0604020202020204" pitchFamily="34" charset="0"/>
              <a:buChar char="•"/>
            </a:pPr>
            <a:r>
              <a:rPr lang="en-NO" dirty="0"/>
              <a:t>SMALL ASSOCIATIONS</a:t>
            </a:r>
          </a:p>
          <a:p>
            <a:pPr marL="628650" lvl="1" indent="-171450">
              <a:buFont typeface="Arial" panose="020B0604020202020204" pitchFamily="34" charset="0"/>
              <a:buChar char="•"/>
            </a:pPr>
            <a:endParaRPr lang="nb-NO" dirty="0"/>
          </a:p>
        </p:txBody>
      </p:sp>
      <p:sp>
        <p:nvSpPr>
          <p:cNvPr id="4" name="Slide Number Placeholder 3"/>
          <p:cNvSpPr>
            <a:spLocks noGrp="1"/>
          </p:cNvSpPr>
          <p:nvPr>
            <p:ph type="sldNum" sz="quarter" idx="5"/>
          </p:nvPr>
        </p:nvSpPr>
        <p:spPr/>
        <p:txBody>
          <a:bodyPr/>
          <a:lstStyle/>
          <a:p>
            <a:fld id="{00EA13B1-F3A8-DD44-9D2E-5C28DA14E6F8}" type="slidenum">
              <a:rPr lang="en-NO" smtClean="0"/>
              <a:t>26</a:t>
            </a:fld>
            <a:endParaRPr lang="en-NO"/>
          </a:p>
        </p:txBody>
      </p:sp>
    </p:spTree>
    <p:extLst>
      <p:ext uri="{BB962C8B-B14F-4D97-AF65-F5344CB8AC3E}">
        <p14:creationId xmlns:p14="http://schemas.microsoft.com/office/powerpoint/2010/main" val="18349970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Largest differences where brain is most affected, i.e. atrophy, yet unspecific</a:t>
            </a:r>
          </a:p>
          <a:p>
            <a:r>
              <a:rPr lang="en-GB" dirty="0"/>
              <a:t>C</a:t>
            </a:r>
            <a:r>
              <a:rPr lang="en-NO" dirty="0"/>
              <a:t>an it be a prognostic and diagnostic marker?</a:t>
            </a:r>
          </a:p>
        </p:txBody>
      </p:sp>
      <p:sp>
        <p:nvSpPr>
          <p:cNvPr id="4" name="Slide Number Placeholder 3"/>
          <p:cNvSpPr>
            <a:spLocks noGrp="1"/>
          </p:cNvSpPr>
          <p:nvPr>
            <p:ph type="sldNum" sz="quarter" idx="5"/>
          </p:nvPr>
        </p:nvSpPr>
        <p:spPr/>
        <p:txBody>
          <a:bodyPr/>
          <a:lstStyle/>
          <a:p>
            <a:fld id="{DBD16DAC-D856-114B-B806-89101D03D4FB}" type="slidenum">
              <a:rPr lang="en-NO" smtClean="0"/>
              <a:t>5</a:t>
            </a:fld>
            <a:endParaRPr lang="en-NO"/>
          </a:p>
        </p:txBody>
      </p:sp>
    </p:spTree>
    <p:extLst>
      <p:ext uri="{BB962C8B-B14F-4D97-AF65-F5344CB8AC3E}">
        <p14:creationId xmlns:p14="http://schemas.microsoft.com/office/powerpoint/2010/main" val="29735965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Machine learning relies on model metrics: RMSE, MAE, R, R^2</a:t>
            </a:r>
          </a:p>
          <a:p>
            <a:pPr marL="171450" indent="-171450">
              <a:buFont typeface="Arial" panose="020B0604020202020204" pitchFamily="34" charset="0"/>
              <a:buChar char="•"/>
            </a:pPr>
            <a:r>
              <a:rPr lang="en-NO" dirty="0"/>
              <a:t>These are group-level values.</a:t>
            </a:r>
          </a:p>
          <a:p>
            <a:pPr marL="171450" indent="-171450">
              <a:buFont typeface="Arial" panose="020B0604020202020204" pitchFamily="34" charset="0"/>
              <a:buChar char="•"/>
            </a:pPr>
            <a:r>
              <a:rPr lang="en-NO" dirty="0"/>
              <a:t>However, we are interested in individual-level predictions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NO" dirty="0"/>
              <a:t>Rigerous model testing involves validations in longitudinal data</a:t>
            </a:r>
          </a:p>
          <a:p>
            <a:pPr marL="171450" indent="-171450">
              <a:buFont typeface="Arial" panose="020B0604020202020204" pitchFamily="34" charset="0"/>
              <a:buChar char="•"/>
            </a:pPr>
            <a:r>
              <a:rPr lang="en-NO" dirty="0"/>
              <a:t>Our data show that the state-of-the-art brain age modelpyment does not withstand the test</a:t>
            </a:r>
          </a:p>
          <a:p>
            <a:pPr marL="171450" indent="-171450">
              <a:buFont typeface="Arial" panose="020B0604020202020204" pitchFamily="34" charset="0"/>
              <a:buChar char="•"/>
            </a:pPr>
            <a:r>
              <a:rPr lang="en-NO" dirty="0"/>
              <a:t>We need different training strategies or more robust models (e.g., underfitting or physics-informed models)</a:t>
            </a:r>
          </a:p>
          <a:p>
            <a:pPr marL="171450" indent="-171450">
              <a:buFont typeface="Arial" panose="020B0604020202020204" pitchFamily="34" charset="0"/>
              <a:buChar char="•"/>
            </a:pPr>
            <a:r>
              <a:rPr lang="en-NO" dirty="0"/>
              <a:t>Another problem: covariates</a:t>
            </a:r>
          </a:p>
        </p:txBody>
      </p:sp>
      <p:sp>
        <p:nvSpPr>
          <p:cNvPr id="4" name="Slide Number Placeholder 3"/>
          <p:cNvSpPr>
            <a:spLocks noGrp="1"/>
          </p:cNvSpPr>
          <p:nvPr>
            <p:ph type="sldNum" sz="quarter" idx="5"/>
          </p:nvPr>
        </p:nvSpPr>
        <p:spPr/>
        <p:txBody>
          <a:bodyPr/>
          <a:lstStyle/>
          <a:p>
            <a:fld id="{DBD16DAC-D856-114B-B806-89101D03D4FB}" type="slidenum">
              <a:rPr lang="en-NO" smtClean="0"/>
              <a:t>6</a:t>
            </a:fld>
            <a:endParaRPr lang="en-NO"/>
          </a:p>
        </p:txBody>
      </p:sp>
    </p:spTree>
    <p:extLst>
      <p:ext uri="{BB962C8B-B14F-4D97-AF65-F5344CB8AC3E}">
        <p14:creationId xmlns:p14="http://schemas.microsoft.com/office/powerpoint/2010/main" val="4150729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7</a:t>
            </a:fld>
            <a:endParaRPr lang="en-NO"/>
          </a:p>
        </p:txBody>
      </p:sp>
    </p:spTree>
    <p:extLst>
      <p:ext uri="{BB962C8B-B14F-4D97-AF65-F5344CB8AC3E}">
        <p14:creationId xmlns:p14="http://schemas.microsoft.com/office/powerpoint/2010/main" val="30329962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8</a:t>
            </a:fld>
            <a:endParaRPr lang="en-NO"/>
          </a:p>
        </p:txBody>
      </p:sp>
    </p:spTree>
    <p:extLst>
      <p:ext uri="{BB962C8B-B14F-4D97-AF65-F5344CB8AC3E}">
        <p14:creationId xmlns:p14="http://schemas.microsoft.com/office/powerpoint/2010/main" val="212920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dirty="0"/>
              <a:t>TOP: W</a:t>
            </a:r>
            <a:r>
              <a:rPr lang="en-NO" dirty="0"/>
              <a:t>e can look at the distribution of effects (standardized beta coefficients) for relationships between delta BAG or centercept BAG and single brain features</a:t>
            </a:r>
          </a:p>
          <a:p>
            <a:pPr marL="171450" indent="-171450">
              <a:buFont typeface="Arial" panose="020B0604020202020204" pitchFamily="34" charset="0"/>
              <a:buChar char="•"/>
            </a:pPr>
            <a:r>
              <a:rPr lang="en-NO" dirty="0"/>
              <a:t>BOTTOM LEFT: We can also look at the average absolute effect</a:t>
            </a:r>
          </a:p>
          <a:p>
            <a:pPr marL="171450" indent="-171450">
              <a:buFont typeface="Arial" panose="020B0604020202020204" pitchFamily="34" charset="0"/>
              <a:buChar char="•"/>
            </a:pPr>
            <a:r>
              <a:rPr lang="en-NO" dirty="0"/>
              <a:t>BOTTOM RIGHT: Or at the number of sign. </a:t>
            </a:r>
            <a:r>
              <a:rPr lang="en-GB" dirty="0"/>
              <a:t>A</a:t>
            </a:r>
            <a:r>
              <a:rPr lang="en-NO" dirty="0"/>
              <a:t>ssociations per BAG</a:t>
            </a:r>
          </a:p>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9</a:t>
            </a:fld>
            <a:endParaRPr lang="en-NO"/>
          </a:p>
        </p:txBody>
      </p:sp>
    </p:spTree>
    <p:extLst>
      <p:ext uri="{BB962C8B-B14F-4D97-AF65-F5344CB8AC3E}">
        <p14:creationId xmlns:p14="http://schemas.microsoft.com/office/powerpoint/2010/main" val="3741828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O" dirty="0"/>
          </a:p>
        </p:txBody>
      </p:sp>
      <p:sp>
        <p:nvSpPr>
          <p:cNvPr id="4" name="Slide Number Placeholder 3"/>
          <p:cNvSpPr>
            <a:spLocks noGrp="1"/>
          </p:cNvSpPr>
          <p:nvPr>
            <p:ph type="sldNum" sz="quarter" idx="5"/>
          </p:nvPr>
        </p:nvSpPr>
        <p:spPr/>
        <p:txBody>
          <a:bodyPr/>
          <a:lstStyle/>
          <a:p>
            <a:fld id="{DBD16DAC-D856-114B-B806-89101D03D4FB}" type="slidenum">
              <a:rPr lang="en-NO" smtClean="0"/>
              <a:t>10</a:t>
            </a:fld>
            <a:endParaRPr lang="en-NO"/>
          </a:p>
        </p:txBody>
      </p:sp>
    </p:spTree>
    <p:extLst>
      <p:ext uri="{BB962C8B-B14F-4D97-AF65-F5344CB8AC3E}">
        <p14:creationId xmlns:p14="http://schemas.microsoft.com/office/powerpoint/2010/main" val="2576993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O" dirty="0"/>
              <a:t>One can predict within FS version, or between version.</a:t>
            </a:r>
          </a:p>
          <a:p>
            <a:r>
              <a:rPr lang="en-NO" dirty="0"/>
              <a:t>Between-version predictions are useful, as it is computationally expensive to </a:t>
            </a:r>
          </a:p>
        </p:txBody>
      </p:sp>
      <p:sp>
        <p:nvSpPr>
          <p:cNvPr id="4" name="Slide Number Placeholder 3"/>
          <p:cNvSpPr>
            <a:spLocks noGrp="1"/>
          </p:cNvSpPr>
          <p:nvPr>
            <p:ph type="sldNum" sz="quarter" idx="5"/>
          </p:nvPr>
        </p:nvSpPr>
        <p:spPr/>
        <p:txBody>
          <a:bodyPr/>
          <a:lstStyle/>
          <a:p>
            <a:fld id="{DBD16DAC-D856-114B-B806-89101D03D4FB}" type="slidenum">
              <a:rPr lang="en-NO" smtClean="0"/>
              <a:t>11</a:t>
            </a:fld>
            <a:endParaRPr lang="en-NO"/>
          </a:p>
        </p:txBody>
      </p:sp>
    </p:spTree>
    <p:extLst>
      <p:ext uri="{BB962C8B-B14F-4D97-AF65-F5344CB8AC3E}">
        <p14:creationId xmlns:p14="http://schemas.microsoft.com/office/powerpoint/2010/main" val="3678749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1D3C6-FBF2-6E42-BF01-0CBC270178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9C41E928-4DA8-8C3F-93C3-21DDA8818F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C1A1DF7F-6A98-DB20-2CEA-E97531977F15}"/>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5A44AE95-3E84-A238-6361-3D6D1E71795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4384DCCC-26DD-1870-0D86-6337DCD6847F}"/>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1845503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87239-7F25-4C44-D61F-9CC6837188D9}"/>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BF8326B1-57AC-D626-3993-AD371AFD4AD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3DA0F35-4CC1-AE17-272F-076B8F946DB5}"/>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D5AEB8A9-692B-669D-1B4F-3897CBD66F1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0250A45E-0D7A-7DF2-76FF-9FB5D5A7EFD0}"/>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1853764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FAFA45-6A6E-9E11-6FDA-620E92FC1C4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E2C9BC14-62C3-FABC-A892-5D13571787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AA13C57-78BE-B172-A502-CE7BC8D3BC4D}"/>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2ACD0D3E-28F9-BFE5-5CBB-58F46308D815}"/>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0E81768-3F7E-6176-ACAE-EEF8BB3F0F36}"/>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33482235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C4A7E-249E-3D79-B3BE-E1CBEF9650A3}"/>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466A5265-FE0E-D6FD-32F7-65E5B528F09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7B859A05-7FCB-DB1C-E9E4-EB28A7237A82}"/>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F6BB6C9C-25B1-C22D-A67B-100D1663C9B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79539BCA-498F-8C8D-280F-E055A6B7D86E}"/>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8675646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3AF5B-028D-3CAC-B6A5-AA0A6ED7647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A1CDE19A-C31C-198A-14F9-51A0A4D743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F2D33BE-0177-E001-4F58-617FE0BF9A42}"/>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4079CF4B-1841-5867-5702-A6C7BAA71493}"/>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69B6E1A-3CFE-94BE-5D07-2B4855C08BBE}"/>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39365036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7AB2F-322F-5583-C1BE-214C99674ACE}"/>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0BEE1AF1-F213-DD51-3D69-61287A65B4E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2BBE0F16-900B-16CE-D80B-2F29903D2C5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530D00C8-A091-A2D9-1A80-3B00188C5525}"/>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6" name="Footer Placeholder 5">
            <a:extLst>
              <a:ext uri="{FF2B5EF4-FFF2-40B4-BE49-F238E27FC236}">
                <a16:creationId xmlns:a16="http://schemas.microsoft.com/office/drawing/2014/main" id="{2619BFBF-5B5D-D6A1-840C-838F850D2032}"/>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89CF473E-C5F9-360E-208D-CD8C899E02C9}"/>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1470030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2611A-345C-E74D-BE96-F2F96F1B508A}"/>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39D12CE8-0FF3-E137-9339-9444F4920C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B7B0985-7250-0A6F-613D-5D9F265C6E1E}"/>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2397AB5C-7404-B29C-83B8-49B2B24A5D5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E0D7410-EB67-CC22-433B-43FD3F2D84C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7F7E8735-87D0-A1CB-AD85-DD6A88BF0640}"/>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8" name="Footer Placeholder 7">
            <a:extLst>
              <a:ext uri="{FF2B5EF4-FFF2-40B4-BE49-F238E27FC236}">
                <a16:creationId xmlns:a16="http://schemas.microsoft.com/office/drawing/2014/main" id="{7DF119FD-5DAE-64CE-A4BF-A3AD4A9FDBF2}"/>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1350A234-2946-F68B-862F-E1327F2771C6}"/>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2288350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C4795-B8C8-7957-29F9-2FC4DD9EA3D0}"/>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236D98B8-FA49-DD3F-CF4A-C07014E5844D}"/>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4" name="Footer Placeholder 3">
            <a:extLst>
              <a:ext uri="{FF2B5EF4-FFF2-40B4-BE49-F238E27FC236}">
                <a16:creationId xmlns:a16="http://schemas.microsoft.com/office/drawing/2014/main" id="{61A70F6F-BB75-9797-18E9-3A1001E15AE1}"/>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519CBE0C-363D-C86F-E736-6C109B582198}"/>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815314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B482C5-6A30-1410-FC7C-A7D069774E72}"/>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3" name="Footer Placeholder 2">
            <a:extLst>
              <a:ext uri="{FF2B5EF4-FFF2-40B4-BE49-F238E27FC236}">
                <a16:creationId xmlns:a16="http://schemas.microsoft.com/office/drawing/2014/main" id="{AA55425E-EA55-0BC6-1576-3BFF126DB8CC}"/>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B1966038-A54C-CFA8-30FB-08469842E416}"/>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108553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AD6D4-1C8E-81EB-BE04-D10BE44323F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F4F5E1C3-36D9-59B6-0BE7-4FCE829A97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EAC17CC7-FD41-E7F9-CDE5-BB59E2ED88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6899ACD-15EC-C0E7-3153-4ADC8B0C8073}"/>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6" name="Footer Placeholder 5">
            <a:extLst>
              <a:ext uri="{FF2B5EF4-FFF2-40B4-BE49-F238E27FC236}">
                <a16:creationId xmlns:a16="http://schemas.microsoft.com/office/drawing/2014/main" id="{871F1363-C94D-3609-2857-AC71CF43FF4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FD828F23-75D2-171C-3C66-03E35B5835C3}"/>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27717430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A80D-5C52-6885-73FF-9BD4798F278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DA27BA8A-51A7-B092-EFA7-F8B8DAF27D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79526183-114D-A9A4-2834-C803718FB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D61F1F-64F2-3A20-BD64-DFAB8A5FA3A9}"/>
              </a:ext>
            </a:extLst>
          </p:cNvPr>
          <p:cNvSpPr>
            <a:spLocks noGrp="1"/>
          </p:cNvSpPr>
          <p:nvPr>
            <p:ph type="dt" sz="half" idx="10"/>
          </p:nvPr>
        </p:nvSpPr>
        <p:spPr/>
        <p:txBody>
          <a:bodyPr/>
          <a:lstStyle/>
          <a:p>
            <a:fld id="{3A74D998-6786-C14A-A686-8F2B5061298A}" type="datetimeFigureOut">
              <a:rPr lang="en-NO" smtClean="0"/>
              <a:t>17/10/2024</a:t>
            </a:fld>
            <a:endParaRPr lang="en-NO"/>
          </a:p>
        </p:txBody>
      </p:sp>
      <p:sp>
        <p:nvSpPr>
          <p:cNvPr id="6" name="Footer Placeholder 5">
            <a:extLst>
              <a:ext uri="{FF2B5EF4-FFF2-40B4-BE49-F238E27FC236}">
                <a16:creationId xmlns:a16="http://schemas.microsoft.com/office/drawing/2014/main" id="{B89D2F9B-14EF-2332-1247-B86AA33F2831}"/>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27DE8A52-7F73-3215-09FA-7377D5A936D5}"/>
              </a:ext>
            </a:extLst>
          </p:cNvPr>
          <p:cNvSpPr>
            <a:spLocks noGrp="1"/>
          </p:cNvSpPr>
          <p:nvPr>
            <p:ph type="sldNum" sz="quarter" idx="12"/>
          </p:nvPr>
        </p:nvSpPr>
        <p:spPr/>
        <p:txBody>
          <a:bodyPr/>
          <a:lstStyle/>
          <a:p>
            <a:fld id="{D118DF72-5136-3B47-858C-30AEB39CD058}" type="slidenum">
              <a:rPr lang="en-NO" smtClean="0"/>
              <a:t>‹#›</a:t>
            </a:fld>
            <a:endParaRPr lang="en-NO"/>
          </a:p>
        </p:txBody>
      </p:sp>
    </p:spTree>
    <p:extLst>
      <p:ext uri="{BB962C8B-B14F-4D97-AF65-F5344CB8AC3E}">
        <p14:creationId xmlns:p14="http://schemas.microsoft.com/office/powerpoint/2010/main" val="2875996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60263-A9E0-BDAB-B47C-C97714C9BF4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6911DF72-A743-7675-F1B4-91B0195D17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EFBDE432-6BC3-C2BB-C88B-D80D5A7923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A74D998-6786-C14A-A686-8F2B5061298A}" type="datetimeFigureOut">
              <a:rPr lang="en-NO" smtClean="0"/>
              <a:t>17/10/2024</a:t>
            </a:fld>
            <a:endParaRPr lang="en-NO"/>
          </a:p>
        </p:txBody>
      </p:sp>
      <p:sp>
        <p:nvSpPr>
          <p:cNvPr id="5" name="Footer Placeholder 4">
            <a:extLst>
              <a:ext uri="{FF2B5EF4-FFF2-40B4-BE49-F238E27FC236}">
                <a16:creationId xmlns:a16="http://schemas.microsoft.com/office/drawing/2014/main" id="{ADFDF40E-3853-916A-A782-20FA3941A3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7B1E63A2-4417-A602-7D14-F35A4C5F73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18DF72-5136-3B47-858C-30AEB39CD058}" type="slidenum">
              <a:rPr lang="en-NO" smtClean="0"/>
              <a:t>‹#›</a:t>
            </a:fld>
            <a:endParaRPr lang="en-NO"/>
          </a:p>
        </p:txBody>
      </p:sp>
    </p:spTree>
    <p:extLst>
      <p:ext uri="{BB962C8B-B14F-4D97-AF65-F5344CB8AC3E}">
        <p14:creationId xmlns:p14="http://schemas.microsoft.com/office/powerpoint/2010/main" val="15083642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14.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AD0A0-1A37-C6AD-69E7-10C56FC34093}"/>
              </a:ext>
            </a:extLst>
          </p:cNvPr>
          <p:cNvSpPr>
            <a:spLocks noGrp="1"/>
          </p:cNvSpPr>
          <p:nvPr>
            <p:ph type="ctrTitle"/>
          </p:nvPr>
        </p:nvSpPr>
        <p:spPr>
          <a:xfrm>
            <a:off x="92765" y="-1"/>
            <a:ext cx="8451505" cy="5372101"/>
          </a:xfrm>
        </p:spPr>
        <p:txBody>
          <a:bodyPr anchor="ctr">
            <a:normAutofit/>
          </a:bodyPr>
          <a:lstStyle/>
          <a:p>
            <a:r>
              <a:rPr lang="en-NO" sz="6600" dirty="0">
                <a:solidFill>
                  <a:schemeClr val="bg1"/>
                </a:solidFill>
              </a:rPr>
              <a:t>Magnetic Resonance Imaging Age and Ageing Markers</a:t>
            </a:r>
          </a:p>
        </p:txBody>
      </p:sp>
      <p:sp>
        <p:nvSpPr>
          <p:cNvPr id="3" name="Subtitle 2">
            <a:extLst>
              <a:ext uri="{FF2B5EF4-FFF2-40B4-BE49-F238E27FC236}">
                <a16:creationId xmlns:a16="http://schemas.microsoft.com/office/drawing/2014/main" id="{31E85004-BDF2-3600-CA79-D0B828390E42}"/>
              </a:ext>
            </a:extLst>
          </p:cNvPr>
          <p:cNvSpPr>
            <a:spLocks noGrp="1"/>
          </p:cNvSpPr>
          <p:nvPr>
            <p:ph type="subTitle" idx="1"/>
          </p:nvPr>
        </p:nvSpPr>
        <p:spPr>
          <a:xfrm>
            <a:off x="0" y="4165601"/>
            <a:ext cx="8412420" cy="1905000"/>
          </a:xfrm>
        </p:spPr>
        <p:txBody>
          <a:bodyPr anchor="ctr">
            <a:normAutofit/>
          </a:bodyPr>
          <a:lstStyle/>
          <a:p>
            <a:r>
              <a:rPr lang="en-NO" dirty="0">
                <a:solidFill>
                  <a:schemeClr val="bg1"/>
                </a:solidFill>
              </a:rPr>
              <a:t>Max Korbmacher, PhD</a:t>
            </a:r>
          </a:p>
          <a:p>
            <a:r>
              <a:rPr lang="en-NO" dirty="0">
                <a:solidFill>
                  <a:schemeClr val="bg1"/>
                </a:solidFill>
              </a:rPr>
              <a:t>18 October 2024</a:t>
            </a:r>
          </a:p>
        </p:txBody>
      </p:sp>
      <p:pic>
        <p:nvPicPr>
          <p:cNvPr id="1028" name="Picture 4" descr="2021 03 15 17 01 7216 2021 03 17 Av Insider 20210315175354">
            <a:extLst>
              <a:ext uri="{FF2B5EF4-FFF2-40B4-BE49-F238E27FC236}">
                <a16:creationId xmlns:a16="http://schemas.microsoft.com/office/drawing/2014/main" id="{2473F9C4-3AE4-BF06-E782-7AEBB333B7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2420" y="2969868"/>
            <a:ext cx="3229665" cy="322966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White matter fiber tracts in the adult human brain. Image Credit: Zeynep Saygin, mcgovern.mit.edu">
            <a:extLst>
              <a:ext uri="{FF2B5EF4-FFF2-40B4-BE49-F238E27FC236}">
                <a16:creationId xmlns:a16="http://schemas.microsoft.com/office/drawing/2014/main" id="{A4ED2939-17EF-1EC5-21B0-3F9430C0B3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4270" y="172831"/>
            <a:ext cx="3367743" cy="27122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5F88315-E5D3-92EC-7692-BEE3B91CDC1C}"/>
              </a:ext>
            </a:extLst>
          </p:cNvPr>
          <p:cNvSpPr txBox="1"/>
          <p:nvPr/>
        </p:nvSpPr>
        <p:spPr>
          <a:xfrm>
            <a:off x="9276521" y="6611779"/>
            <a:ext cx="3114261" cy="246221"/>
          </a:xfrm>
          <a:prstGeom prst="rect">
            <a:avLst/>
          </a:prstGeom>
          <a:noFill/>
        </p:spPr>
        <p:txBody>
          <a:bodyPr wrap="square">
            <a:spAutoFit/>
          </a:bodyPr>
          <a:lstStyle/>
          <a:p>
            <a:r>
              <a:rPr lang="en-GB" sz="1000" dirty="0">
                <a:solidFill>
                  <a:schemeClr val="bg1"/>
                </a:solidFill>
              </a:rPr>
              <a:t>Images from </a:t>
            </a:r>
            <a:r>
              <a:rPr lang="en-GB" sz="1000" dirty="0" err="1">
                <a:solidFill>
                  <a:schemeClr val="bg1"/>
                </a:solidFill>
              </a:rPr>
              <a:t>mcgovern.mit.edu</a:t>
            </a:r>
            <a:r>
              <a:rPr lang="en-GB" sz="1000" dirty="0">
                <a:solidFill>
                  <a:schemeClr val="bg1"/>
                </a:solidFill>
              </a:rPr>
              <a:t> &amp; </a:t>
            </a:r>
            <a:r>
              <a:rPr lang="en-GB" sz="1000" dirty="0" err="1">
                <a:solidFill>
                  <a:schemeClr val="bg1"/>
                </a:solidFill>
              </a:rPr>
              <a:t>AuntMinnie.com</a:t>
            </a:r>
            <a:endParaRPr lang="en-NO" sz="1000" dirty="0">
              <a:solidFill>
                <a:schemeClr val="bg1"/>
              </a:solidFill>
            </a:endParaRPr>
          </a:p>
        </p:txBody>
      </p:sp>
    </p:spTree>
    <p:extLst>
      <p:ext uri="{BB962C8B-B14F-4D97-AF65-F5344CB8AC3E}">
        <p14:creationId xmlns:p14="http://schemas.microsoft.com/office/powerpoint/2010/main" val="2925344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covariates</a:t>
            </a:r>
          </a:p>
        </p:txBody>
      </p:sp>
      <p:sp>
        <p:nvSpPr>
          <p:cNvPr id="3" name="Content Placeholder 2">
            <a:extLst>
              <a:ext uri="{FF2B5EF4-FFF2-40B4-BE49-F238E27FC236}">
                <a16:creationId xmlns:a16="http://schemas.microsoft.com/office/drawing/2014/main" id="{8F3EAAF9-A0CC-B2E9-0F94-2F1DE775AA66}"/>
              </a:ext>
            </a:extLst>
          </p:cNvPr>
          <p:cNvSpPr>
            <a:spLocks noGrp="1"/>
          </p:cNvSpPr>
          <p:nvPr>
            <p:ph idx="1"/>
          </p:nvPr>
        </p:nvSpPr>
        <p:spPr>
          <a:xfrm>
            <a:off x="838200" y="1439259"/>
            <a:ext cx="10515600" cy="4351338"/>
          </a:xfrm>
        </p:spPr>
        <p:txBody>
          <a:bodyPr/>
          <a:lstStyle/>
          <a:p>
            <a:r>
              <a:rPr lang="en-NO" dirty="0"/>
              <a:t>Field strenth effect on a single individual’s brain age</a:t>
            </a:r>
          </a:p>
        </p:txBody>
      </p:sp>
      <p:pic>
        <p:nvPicPr>
          <p:cNvPr id="4" name="Main graphic">
            <a:extLst>
              <a:ext uri="{FF2B5EF4-FFF2-40B4-BE49-F238E27FC236}">
                <a16:creationId xmlns:a16="http://schemas.microsoft.com/office/drawing/2014/main" id="{C9994A1C-7D26-8DE7-A051-DFDEBDFDD765}"/>
              </a:ext>
            </a:extLst>
          </p:cNvPr>
          <p:cNvPicPr/>
          <p:nvPr/>
        </p:nvPicPr>
        <p:blipFill>
          <a:blip r:embed="rId3"/>
          <a:stretch/>
        </p:blipFill>
        <p:spPr>
          <a:xfrm>
            <a:off x="841489" y="2141537"/>
            <a:ext cx="9099680" cy="4351338"/>
          </a:xfrm>
          <a:prstGeom prst="rect">
            <a:avLst/>
          </a:prstGeom>
          <a:ln>
            <a:noFill/>
          </a:ln>
        </p:spPr>
      </p:pic>
      <p:sp>
        <p:nvSpPr>
          <p:cNvPr id="5" name="TextBox 4">
            <a:extLst>
              <a:ext uri="{FF2B5EF4-FFF2-40B4-BE49-F238E27FC236}">
                <a16:creationId xmlns:a16="http://schemas.microsoft.com/office/drawing/2014/main" id="{70ADDAD4-3B9C-226C-57C8-D98D6F3EF2A6}"/>
              </a:ext>
            </a:extLst>
          </p:cNvPr>
          <p:cNvSpPr txBox="1"/>
          <p:nvPr/>
        </p:nvSpPr>
        <p:spPr>
          <a:xfrm>
            <a:off x="9941169" y="6611779"/>
            <a:ext cx="2449613" cy="246221"/>
          </a:xfrm>
          <a:prstGeom prst="rect">
            <a:avLst/>
          </a:prstGeom>
          <a:noFill/>
        </p:spPr>
        <p:txBody>
          <a:bodyPr wrap="square">
            <a:spAutoFit/>
          </a:bodyPr>
          <a:lstStyle/>
          <a:p>
            <a:r>
              <a:rPr lang="en-GB" sz="1000" dirty="0"/>
              <a:t>Korbmacher et al., 2023, Brain &amp; Beh.</a:t>
            </a:r>
            <a:endParaRPr lang="en-NO" sz="1000" dirty="0"/>
          </a:p>
        </p:txBody>
      </p:sp>
    </p:spTree>
    <p:extLst>
      <p:ext uri="{BB962C8B-B14F-4D97-AF65-F5344CB8AC3E}">
        <p14:creationId xmlns:p14="http://schemas.microsoft.com/office/powerpoint/2010/main" val="3125194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covariates</a:t>
            </a:r>
          </a:p>
        </p:txBody>
      </p:sp>
      <p:sp>
        <p:nvSpPr>
          <p:cNvPr id="3" name="Content Placeholder 2">
            <a:extLst>
              <a:ext uri="{FF2B5EF4-FFF2-40B4-BE49-F238E27FC236}">
                <a16:creationId xmlns:a16="http://schemas.microsoft.com/office/drawing/2014/main" id="{8F3EAAF9-A0CC-B2E9-0F94-2F1DE775AA66}"/>
              </a:ext>
            </a:extLst>
          </p:cNvPr>
          <p:cNvSpPr>
            <a:spLocks noGrp="1"/>
          </p:cNvSpPr>
          <p:nvPr>
            <p:ph idx="1"/>
          </p:nvPr>
        </p:nvSpPr>
        <p:spPr>
          <a:xfrm>
            <a:off x="838200" y="1575249"/>
            <a:ext cx="10515600" cy="4351338"/>
          </a:xfrm>
        </p:spPr>
        <p:txBody>
          <a:bodyPr/>
          <a:lstStyle/>
          <a:p>
            <a:r>
              <a:rPr lang="en-NO" dirty="0"/>
              <a:t>FreeSurfer version (1,000 train-test iterations, N = 4,395 UKB)</a:t>
            </a:r>
          </a:p>
        </p:txBody>
      </p:sp>
      <p:sp>
        <p:nvSpPr>
          <p:cNvPr id="5" name="TextBox 4">
            <a:extLst>
              <a:ext uri="{FF2B5EF4-FFF2-40B4-BE49-F238E27FC236}">
                <a16:creationId xmlns:a16="http://schemas.microsoft.com/office/drawing/2014/main" id="{70ADDAD4-3B9C-226C-57C8-D98D6F3EF2A6}"/>
              </a:ext>
            </a:extLst>
          </p:cNvPr>
          <p:cNvSpPr txBox="1"/>
          <p:nvPr/>
        </p:nvSpPr>
        <p:spPr>
          <a:xfrm>
            <a:off x="9684913" y="6611779"/>
            <a:ext cx="2705869" cy="246221"/>
          </a:xfrm>
          <a:prstGeom prst="rect">
            <a:avLst/>
          </a:prstGeom>
          <a:noFill/>
        </p:spPr>
        <p:txBody>
          <a:bodyPr wrap="square">
            <a:spAutoFit/>
          </a:bodyPr>
          <a:lstStyle/>
          <a:p>
            <a:r>
              <a:rPr lang="en-GB" sz="1000" dirty="0"/>
              <a:t>Korbmacher et al., 2023, </a:t>
            </a:r>
            <a:r>
              <a:rPr lang="en-GB" sz="1000" dirty="0" err="1"/>
              <a:t>NeuroImage</a:t>
            </a:r>
            <a:r>
              <a:rPr lang="en-GB" sz="1000" dirty="0"/>
              <a:t> Rep.</a:t>
            </a:r>
            <a:endParaRPr lang="en-NO" sz="1000" dirty="0"/>
          </a:p>
        </p:txBody>
      </p:sp>
      <p:pic>
        <p:nvPicPr>
          <p:cNvPr id="7" name="Picture 6" descr="A table of performance and performance&#10;&#10;Description automatically generated">
            <a:extLst>
              <a:ext uri="{FF2B5EF4-FFF2-40B4-BE49-F238E27FC236}">
                <a16:creationId xmlns:a16="http://schemas.microsoft.com/office/drawing/2014/main" id="{0D9099CB-C209-C375-5D52-64824ABD8064}"/>
              </a:ext>
            </a:extLst>
          </p:cNvPr>
          <p:cNvPicPr>
            <a:picLocks noChangeAspect="1"/>
          </p:cNvPicPr>
          <p:nvPr/>
        </p:nvPicPr>
        <p:blipFill>
          <a:blip r:embed="rId3"/>
          <a:stretch>
            <a:fillRect/>
          </a:stretch>
        </p:blipFill>
        <p:spPr>
          <a:xfrm>
            <a:off x="2209800" y="2140850"/>
            <a:ext cx="7772400" cy="4470929"/>
          </a:xfrm>
          <a:prstGeom prst="rect">
            <a:avLst/>
          </a:prstGeom>
        </p:spPr>
      </p:pic>
    </p:spTree>
    <p:extLst>
      <p:ext uri="{BB962C8B-B14F-4D97-AF65-F5344CB8AC3E}">
        <p14:creationId xmlns:p14="http://schemas.microsoft.com/office/powerpoint/2010/main" val="26531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table of numbers and symbols&#10;&#10;Description automatically generated with medium confidence">
            <a:extLst>
              <a:ext uri="{FF2B5EF4-FFF2-40B4-BE49-F238E27FC236}">
                <a16:creationId xmlns:a16="http://schemas.microsoft.com/office/drawing/2014/main" id="{CB66951A-EB4E-1446-2A38-AB901DAC24A2}"/>
              </a:ext>
            </a:extLst>
          </p:cNvPr>
          <p:cNvPicPr>
            <a:picLocks noChangeAspect="1"/>
          </p:cNvPicPr>
          <p:nvPr/>
        </p:nvPicPr>
        <p:blipFill>
          <a:blip r:embed="rId3"/>
          <a:stretch>
            <a:fillRect/>
          </a:stretch>
        </p:blipFill>
        <p:spPr>
          <a:xfrm>
            <a:off x="2334713" y="1259792"/>
            <a:ext cx="7522573" cy="5507755"/>
          </a:xfrm>
          <a:prstGeom prst="rect">
            <a:avLst/>
          </a:prstGeom>
        </p:spPr>
      </p:pic>
      <p:sp>
        <p:nvSpPr>
          <p:cNvPr id="5" name="TextBox 4">
            <a:extLst>
              <a:ext uri="{FF2B5EF4-FFF2-40B4-BE49-F238E27FC236}">
                <a16:creationId xmlns:a16="http://schemas.microsoft.com/office/drawing/2014/main" id="{70ADDAD4-3B9C-226C-57C8-D98D6F3EF2A6}"/>
              </a:ext>
            </a:extLst>
          </p:cNvPr>
          <p:cNvSpPr txBox="1"/>
          <p:nvPr/>
        </p:nvSpPr>
        <p:spPr>
          <a:xfrm>
            <a:off x="9684913" y="6611779"/>
            <a:ext cx="2705869" cy="246221"/>
          </a:xfrm>
          <a:prstGeom prst="rect">
            <a:avLst/>
          </a:prstGeom>
          <a:noFill/>
        </p:spPr>
        <p:txBody>
          <a:bodyPr wrap="square">
            <a:spAutoFit/>
          </a:bodyPr>
          <a:lstStyle/>
          <a:p>
            <a:r>
              <a:rPr lang="en-GB" sz="1000" dirty="0"/>
              <a:t>Korbmacher et al., 2023, </a:t>
            </a:r>
            <a:r>
              <a:rPr lang="en-GB" sz="1000" dirty="0" err="1"/>
              <a:t>NeuroImage</a:t>
            </a:r>
            <a:r>
              <a:rPr lang="en-GB" sz="1000" dirty="0"/>
              <a:t> Rep.</a:t>
            </a:r>
            <a:endParaRPr lang="en-NO" sz="1000" dirty="0"/>
          </a:p>
        </p:txBody>
      </p:sp>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covariates</a:t>
            </a:r>
          </a:p>
        </p:txBody>
      </p:sp>
    </p:spTree>
    <p:extLst>
      <p:ext uri="{BB962C8B-B14F-4D97-AF65-F5344CB8AC3E}">
        <p14:creationId xmlns:p14="http://schemas.microsoft.com/office/powerpoint/2010/main" val="2776892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covariates</a:t>
            </a:r>
          </a:p>
        </p:txBody>
      </p:sp>
      <p:sp>
        <p:nvSpPr>
          <p:cNvPr id="3" name="Content Placeholder 2">
            <a:extLst>
              <a:ext uri="{FF2B5EF4-FFF2-40B4-BE49-F238E27FC236}">
                <a16:creationId xmlns:a16="http://schemas.microsoft.com/office/drawing/2014/main" id="{8F3EAAF9-A0CC-B2E9-0F94-2F1DE775AA66}"/>
              </a:ext>
            </a:extLst>
          </p:cNvPr>
          <p:cNvSpPr>
            <a:spLocks noGrp="1"/>
          </p:cNvSpPr>
          <p:nvPr>
            <p:ph idx="1"/>
          </p:nvPr>
        </p:nvSpPr>
        <p:spPr/>
        <p:txBody>
          <a:bodyPr/>
          <a:lstStyle/>
          <a:p>
            <a:r>
              <a:rPr lang="en-NO" dirty="0"/>
              <a:t>FreeSurfer version practical example: </a:t>
            </a:r>
            <a:r>
              <a:rPr lang="en-GB" b="0" i="0" u="none" strike="noStrike" dirty="0">
                <a:solidFill>
                  <a:srgbClr val="1F1F1F"/>
                </a:solidFill>
                <a:effectLst/>
                <a:latin typeface="ElsevierGulliver"/>
              </a:rPr>
              <a:t>b &gt; 0 indicate a higher brain age of females</a:t>
            </a:r>
            <a:endParaRPr lang="en-NO" dirty="0"/>
          </a:p>
        </p:txBody>
      </p:sp>
      <p:sp>
        <p:nvSpPr>
          <p:cNvPr id="5" name="TextBox 4">
            <a:extLst>
              <a:ext uri="{FF2B5EF4-FFF2-40B4-BE49-F238E27FC236}">
                <a16:creationId xmlns:a16="http://schemas.microsoft.com/office/drawing/2014/main" id="{70ADDAD4-3B9C-226C-57C8-D98D6F3EF2A6}"/>
              </a:ext>
            </a:extLst>
          </p:cNvPr>
          <p:cNvSpPr txBox="1"/>
          <p:nvPr/>
        </p:nvSpPr>
        <p:spPr>
          <a:xfrm>
            <a:off x="9684913" y="6611779"/>
            <a:ext cx="2705869" cy="246221"/>
          </a:xfrm>
          <a:prstGeom prst="rect">
            <a:avLst/>
          </a:prstGeom>
          <a:noFill/>
        </p:spPr>
        <p:txBody>
          <a:bodyPr wrap="square">
            <a:spAutoFit/>
          </a:bodyPr>
          <a:lstStyle/>
          <a:p>
            <a:r>
              <a:rPr lang="en-GB" sz="1000" dirty="0"/>
              <a:t>Korbmacher et al., 2023, </a:t>
            </a:r>
            <a:r>
              <a:rPr lang="en-GB" sz="1000" dirty="0" err="1"/>
              <a:t>NeuroImage</a:t>
            </a:r>
            <a:r>
              <a:rPr lang="en-GB" sz="1000" dirty="0"/>
              <a:t> Rep.</a:t>
            </a:r>
            <a:endParaRPr lang="en-NO" sz="1000" dirty="0"/>
          </a:p>
        </p:txBody>
      </p:sp>
      <p:pic>
        <p:nvPicPr>
          <p:cNvPr id="8194" name="Picture 2">
            <a:extLst>
              <a:ext uri="{FF2B5EF4-FFF2-40B4-BE49-F238E27FC236}">
                <a16:creationId xmlns:a16="http://schemas.microsoft.com/office/drawing/2014/main" id="{02F3F3A0-0418-E3C0-473B-323695C6F8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9423" y="2649334"/>
            <a:ext cx="7933154" cy="39624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31810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4CFE5-E51D-6037-EAC7-E8D9CD7F8C5A}"/>
              </a:ext>
            </a:extLst>
          </p:cNvPr>
          <p:cNvSpPr>
            <a:spLocks noGrp="1"/>
          </p:cNvSpPr>
          <p:nvPr>
            <p:ph type="ctrTitle"/>
          </p:nvPr>
        </p:nvSpPr>
        <p:spPr/>
        <p:txBody>
          <a:bodyPr/>
          <a:lstStyle/>
          <a:p>
            <a:r>
              <a:rPr lang="en-NO" dirty="0"/>
              <a:t>White matter microstructure</a:t>
            </a:r>
          </a:p>
        </p:txBody>
      </p:sp>
      <p:sp>
        <p:nvSpPr>
          <p:cNvPr id="5" name="Subtitle 4">
            <a:extLst>
              <a:ext uri="{FF2B5EF4-FFF2-40B4-BE49-F238E27FC236}">
                <a16:creationId xmlns:a16="http://schemas.microsoft.com/office/drawing/2014/main" id="{598EAD63-877F-39AB-67C0-BAE47DD3A107}"/>
              </a:ext>
            </a:extLst>
          </p:cNvPr>
          <p:cNvSpPr>
            <a:spLocks noGrp="1"/>
          </p:cNvSpPr>
          <p:nvPr>
            <p:ph type="subTitle" idx="1"/>
          </p:nvPr>
        </p:nvSpPr>
        <p:spPr/>
        <p:txBody>
          <a:bodyPr/>
          <a:lstStyle/>
          <a:p>
            <a:endParaRPr lang="en-NO"/>
          </a:p>
        </p:txBody>
      </p:sp>
    </p:spTree>
    <p:extLst>
      <p:ext uri="{BB962C8B-B14F-4D97-AF65-F5344CB8AC3E}">
        <p14:creationId xmlns:p14="http://schemas.microsoft.com/office/powerpoint/2010/main" val="383960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41A-DE7A-3769-E98A-13D3E19F2D94}"/>
              </a:ext>
            </a:extLst>
          </p:cNvPr>
          <p:cNvSpPr>
            <a:spLocks noGrp="1"/>
          </p:cNvSpPr>
          <p:nvPr>
            <p:ph type="title"/>
          </p:nvPr>
        </p:nvSpPr>
        <p:spPr/>
        <p:txBody>
          <a:bodyPr/>
          <a:lstStyle/>
          <a:p>
            <a:r>
              <a:rPr lang="en-NO" dirty="0"/>
              <a:t>Diffusion MRI</a:t>
            </a:r>
          </a:p>
        </p:txBody>
      </p:sp>
      <p:sp>
        <p:nvSpPr>
          <p:cNvPr id="13" name="Content Placeholder 2">
            <a:extLst>
              <a:ext uri="{FF2B5EF4-FFF2-40B4-BE49-F238E27FC236}">
                <a16:creationId xmlns:a16="http://schemas.microsoft.com/office/drawing/2014/main" id="{D1838330-06F2-D0B7-4F87-B6388B9253CA}"/>
              </a:ext>
            </a:extLst>
          </p:cNvPr>
          <p:cNvSpPr txBox="1">
            <a:spLocks/>
          </p:cNvSpPr>
          <p:nvPr/>
        </p:nvSpPr>
        <p:spPr>
          <a:xfrm>
            <a:off x="838200" y="1825625"/>
            <a:ext cx="406241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Diffusion Magnetic resonance imaging (</a:t>
            </a:r>
            <a:r>
              <a:rPr lang="en-GB" dirty="0" err="1"/>
              <a:t>dMRI</a:t>
            </a:r>
            <a:r>
              <a:rPr lang="en-GB" dirty="0"/>
              <a:t>)</a:t>
            </a:r>
          </a:p>
          <a:p>
            <a:pPr lvl="1"/>
            <a:r>
              <a:rPr lang="en-GB" dirty="0"/>
              <a:t>Defined by Brownian motion (random molecular movement)</a:t>
            </a:r>
          </a:p>
        </p:txBody>
      </p:sp>
      <p:sp>
        <p:nvSpPr>
          <p:cNvPr id="71" name="Oval 70">
            <a:extLst>
              <a:ext uri="{FF2B5EF4-FFF2-40B4-BE49-F238E27FC236}">
                <a16:creationId xmlns:a16="http://schemas.microsoft.com/office/drawing/2014/main" id="{7F6968BF-257E-2DCC-3FDB-226FEDCB935D}"/>
              </a:ext>
            </a:extLst>
          </p:cNvPr>
          <p:cNvSpPr/>
          <p:nvPr/>
        </p:nvSpPr>
        <p:spPr>
          <a:xfrm rot="5400000">
            <a:off x="6759224" y="1641585"/>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2" name="Freeform 71">
            <a:extLst>
              <a:ext uri="{FF2B5EF4-FFF2-40B4-BE49-F238E27FC236}">
                <a16:creationId xmlns:a16="http://schemas.microsoft.com/office/drawing/2014/main" id="{0A62710C-8A6C-FBC2-B59D-80801E1D4BD8}"/>
              </a:ext>
            </a:extLst>
          </p:cNvPr>
          <p:cNvSpPr/>
          <p:nvPr/>
        </p:nvSpPr>
        <p:spPr>
          <a:xfrm>
            <a:off x="6455508" y="1394913"/>
            <a:ext cx="1914769" cy="1344246"/>
          </a:xfrm>
          <a:custGeom>
            <a:avLst/>
            <a:gdLst>
              <a:gd name="connsiteX0" fmla="*/ 437661 w 1914769"/>
              <a:gd name="connsiteY0" fmla="*/ 257908 h 1344246"/>
              <a:gd name="connsiteX1" fmla="*/ 453292 w 1914769"/>
              <a:gd name="connsiteY1" fmla="*/ 211016 h 1344246"/>
              <a:gd name="connsiteX2" fmla="*/ 468923 w 1914769"/>
              <a:gd name="connsiteY2" fmla="*/ 187570 h 1344246"/>
              <a:gd name="connsiteX3" fmla="*/ 492369 w 1914769"/>
              <a:gd name="connsiteY3" fmla="*/ 148493 h 1344246"/>
              <a:gd name="connsiteX4" fmla="*/ 500184 w 1914769"/>
              <a:gd name="connsiteY4" fmla="*/ 109416 h 1344246"/>
              <a:gd name="connsiteX5" fmla="*/ 515815 w 1914769"/>
              <a:gd name="connsiteY5" fmla="*/ 85970 h 1344246"/>
              <a:gd name="connsiteX6" fmla="*/ 570523 w 1914769"/>
              <a:gd name="connsiteY6" fmla="*/ 15631 h 1344246"/>
              <a:gd name="connsiteX7" fmla="*/ 625230 w 1914769"/>
              <a:gd name="connsiteY7" fmla="*/ 0 h 1344246"/>
              <a:gd name="connsiteX8" fmla="*/ 1070707 w 1914769"/>
              <a:gd name="connsiteY8" fmla="*/ 7816 h 1344246"/>
              <a:gd name="connsiteX9" fmla="*/ 1094154 w 1914769"/>
              <a:gd name="connsiteY9" fmla="*/ 15631 h 1344246"/>
              <a:gd name="connsiteX10" fmla="*/ 1180123 w 1914769"/>
              <a:gd name="connsiteY10" fmla="*/ 31262 h 1344246"/>
              <a:gd name="connsiteX11" fmla="*/ 1211384 w 1914769"/>
              <a:gd name="connsiteY11" fmla="*/ 54708 h 1344246"/>
              <a:gd name="connsiteX12" fmla="*/ 1258277 w 1914769"/>
              <a:gd name="connsiteY12" fmla="*/ 70339 h 1344246"/>
              <a:gd name="connsiteX13" fmla="*/ 1281723 w 1914769"/>
              <a:gd name="connsiteY13" fmla="*/ 85970 h 1344246"/>
              <a:gd name="connsiteX14" fmla="*/ 1336430 w 1914769"/>
              <a:gd name="connsiteY14" fmla="*/ 117231 h 1344246"/>
              <a:gd name="connsiteX15" fmla="*/ 1359877 w 1914769"/>
              <a:gd name="connsiteY15" fmla="*/ 140677 h 1344246"/>
              <a:gd name="connsiteX16" fmla="*/ 1406769 w 1914769"/>
              <a:gd name="connsiteY16" fmla="*/ 203200 h 1344246"/>
              <a:gd name="connsiteX17" fmla="*/ 1422400 w 1914769"/>
              <a:gd name="connsiteY17" fmla="*/ 234462 h 1344246"/>
              <a:gd name="connsiteX18" fmla="*/ 1438030 w 1914769"/>
              <a:gd name="connsiteY18" fmla="*/ 289170 h 1344246"/>
              <a:gd name="connsiteX19" fmla="*/ 1430215 w 1914769"/>
              <a:gd name="connsiteY19" fmla="*/ 414216 h 1344246"/>
              <a:gd name="connsiteX20" fmla="*/ 1414584 w 1914769"/>
              <a:gd name="connsiteY20" fmla="*/ 461108 h 1344246"/>
              <a:gd name="connsiteX21" fmla="*/ 1406769 w 1914769"/>
              <a:gd name="connsiteY21" fmla="*/ 484554 h 1344246"/>
              <a:gd name="connsiteX22" fmla="*/ 1359877 w 1914769"/>
              <a:gd name="connsiteY22" fmla="*/ 515816 h 1344246"/>
              <a:gd name="connsiteX23" fmla="*/ 1062892 w 1914769"/>
              <a:gd name="connsiteY23" fmla="*/ 531446 h 1344246"/>
              <a:gd name="connsiteX24" fmla="*/ 969107 w 1914769"/>
              <a:gd name="connsiteY24" fmla="*/ 554893 h 1344246"/>
              <a:gd name="connsiteX25" fmla="*/ 922215 w 1914769"/>
              <a:gd name="connsiteY25" fmla="*/ 578339 h 1344246"/>
              <a:gd name="connsiteX26" fmla="*/ 875323 w 1914769"/>
              <a:gd name="connsiteY26" fmla="*/ 601785 h 1344246"/>
              <a:gd name="connsiteX27" fmla="*/ 851877 w 1914769"/>
              <a:gd name="connsiteY27" fmla="*/ 617416 h 1344246"/>
              <a:gd name="connsiteX28" fmla="*/ 820615 w 1914769"/>
              <a:gd name="connsiteY28" fmla="*/ 664308 h 1344246"/>
              <a:gd name="connsiteX29" fmla="*/ 789354 w 1914769"/>
              <a:gd name="connsiteY29" fmla="*/ 734646 h 1344246"/>
              <a:gd name="connsiteX30" fmla="*/ 781538 w 1914769"/>
              <a:gd name="connsiteY30" fmla="*/ 765908 h 1344246"/>
              <a:gd name="connsiteX31" fmla="*/ 773723 w 1914769"/>
              <a:gd name="connsiteY31" fmla="*/ 789354 h 1344246"/>
              <a:gd name="connsiteX32" fmla="*/ 781538 w 1914769"/>
              <a:gd name="connsiteY32" fmla="*/ 945662 h 1344246"/>
              <a:gd name="connsiteX33" fmla="*/ 789354 w 1914769"/>
              <a:gd name="connsiteY33" fmla="*/ 976923 h 1344246"/>
              <a:gd name="connsiteX34" fmla="*/ 820615 w 1914769"/>
              <a:gd name="connsiteY34" fmla="*/ 1008185 h 1344246"/>
              <a:gd name="connsiteX35" fmla="*/ 828430 w 1914769"/>
              <a:gd name="connsiteY35" fmla="*/ 1031631 h 1344246"/>
              <a:gd name="connsiteX36" fmla="*/ 890954 w 1914769"/>
              <a:gd name="connsiteY36" fmla="*/ 1086339 h 1344246"/>
              <a:gd name="connsiteX37" fmla="*/ 922215 w 1914769"/>
              <a:gd name="connsiteY37" fmla="*/ 1117600 h 1344246"/>
              <a:gd name="connsiteX38" fmla="*/ 953477 w 1914769"/>
              <a:gd name="connsiteY38" fmla="*/ 1133231 h 1344246"/>
              <a:gd name="connsiteX39" fmla="*/ 976923 w 1914769"/>
              <a:gd name="connsiteY39" fmla="*/ 1156677 h 1344246"/>
              <a:gd name="connsiteX40" fmla="*/ 1000369 w 1914769"/>
              <a:gd name="connsiteY40" fmla="*/ 1164493 h 1344246"/>
              <a:gd name="connsiteX41" fmla="*/ 1023815 w 1914769"/>
              <a:gd name="connsiteY41" fmla="*/ 1180123 h 1344246"/>
              <a:gd name="connsiteX42" fmla="*/ 1094154 w 1914769"/>
              <a:gd name="connsiteY42" fmla="*/ 1203570 h 1344246"/>
              <a:gd name="connsiteX43" fmla="*/ 1172307 w 1914769"/>
              <a:gd name="connsiteY43" fmla="*/ 1242646 h 1344246"/>
              <a:gd name="connsiteX44" fmla="*/ 1258277 w 1914769"/>
              <a:gd name="connsiteY44" fmla="*/ 1273908 h 1344246"/>
              <a:gd name="connsiteX45" fmla="*/ 1328615 w 1914769"/>
              <a:gd name="connsiteY45" fmla="*/ 1305170 h 1344246"/>
              <a:gd name="connsiteX46" fmla="*/ 1367692 w 1914769"/>
              <a:gd name="connsiteY46" fmla="*/ 1320800 h 1344246"/>
              <a:gd name="connsiteX47" fmla="*/ 1398954 w 1914769"/>
              <a:gd name="connsiteY47" fmla="*/ 1328616 h 1344246"/>
              <a:gd name="connsiteX48" fmla="*/ 1508369 w 1914769"/>
              <a:gd name="connsiteY48" fmla="*/ 1344246 h 1344246"/>
              <a:gd name="connsiteX49" fmla="*/ 1633415 w 1914769"/>
              <a:gd name="connsiteY49" fmla="*/ 1328616 h 1344246"/>
              <a:gd name="connsiteX50" fmla="*/ 1680307 w 1914769"/>
              <a:gd name="connsiteY50" fmla="*/ 1312985 h 1344246"/>
              <a:gd name="connsiteX51" fmla="*/ 1766277 w 1914769"/>
              <a:gd name="connsiteY51" fmla="*/ 1273908 h 1344246"/>
              <a:gd name="connsiteX52" fmla="*/ 1805354 w 1914769"/>
              <a:gd name="connsiteY52" fmla="*/ 1242646 h 1344246"/>
              <a:gd name="connsiteX53" fmla="*/ 1844430 w 1914769"/>
              <a:gd name="connsiteY53" fmla="*/ 1219200 h 1344246"/>
              <a:gd name="connsiteX54" fmla="*/ 1867877 w 1914769"/>
              <a:gd name="connsiteY54" fmla="*/ 1187939 h 1344246"/>
              <a:gd name="connsiteX55" fmla="*/ 1891323 w 1914769"/>
              <a:gd name="connsiteY55" fmla="*/ 1164493 h 1344246"/>
              <a:gd name="connsiteX56" fmla="*/ 1899138 w 1914769"/>
              <a:gd name="connsiteY56" fmla="*/ 1125416 h 1344246"/>
              <a:gd name="connsiteX57" fmla="*/ 1914769 w 1914769"/>
              <a:gd name="connsiteY57" fmla="*/ 1070708 h 1344246"/>
              <a:gd name="connsiteX58" fmla="*/ 1891323 w 1914769"/>
              <a:gd name="connsiteY58" fmla="*/ 930031 h 1344246"/>
              <a:gd name="connsiteX59" fmla="*/ 1867877 w 1914769"/>
              <a:gd name="connsiteY59" fmla="*/ 906585 h 1344246"/>
              <a:gd name="connsiteX60" fmla="*/ 1844430 w 1914769"/>
              <a:gd name="connsiteY60" fmla="*/ 898770 h 1344246"/>
              <a:gd name="connsiteX61" fmla="*/ 1813169 w 1914769"/>
              <a:gd name="connsiteY61" fmla="*/ 875323 h 1344246"/>
              <a:gd name="connsiteX62" fmla="*/ 1758461 w 1914769"/>
              <a:gd name="connsiteY62" fmla="*/ 859693 h 1344246"/>
              <a:gd name="connsiteX63" fmla="*/ 1727200 w 1914769"/>
              <a:gd name="connsiteY63" fmla="*/ 844062 h 1344246"/>
              <a:gd name="connsiteX64" fmla="*/ 1641230 w 1914769"/>
              <a:gd name="connsiteY64" fmla="*/ 820616 h 1344246"/>
              <a:gd name="connsiteX65" fmla="*/ 1609969 w 1914769"/>
              <a:gd name="connsiteY65" fmla="*/ 812800 h 1344246"/>
              <a:gd name="connsiteX66" fmla="*/ 1578707 w 1914769"/>
              <a:gd name="connsiteY66" fmla="*/ 804985 h 1344246"/>
              <a:gd name="connsiteX67" fmla="*/ 1555261 w 1914769"/>
              <a:gd name="connsiteY67" fmla="*/ 797170 h 1344246"/>
              <a:gd name="connsiteX68" fmla="*/ 1352061 w 1914769"/>
              <a:gd name="connsiteY68" fmla="*/ 820616 h 1344246"/>
              <a:gd name="connsiteX69" fmla="*/ 1281723 w 1914769"/>
              <a:gd name="connsiteY69" fmla="*/ 851877 h 1344246"/>
              <a:gd name="connsiteX70" fmla="*/ 1258277 w 1914769"/>
              <a:gd name="connsiteY70" fmla="*/ 859693 h 1344246"/>
              <a:gd name="connsiteX71" fmla="*/ 1234830 w 1914769"/>
              <a:gd name="connsiteY71" fmla="*/ 867508 h 1344246"/>
              <a:gd name="connsiteX72" fmla="*/ 1164492 w 1914769"/>
              <a:gd name="connsiteY72" fmla="*/ 906585 h 1344246"/>
              <a:gd name="connsiteX73" fmla="*/ 1117600 w 1914769"/>
              <a:gd name="connsiteY73" fmla="*/ 937846 h 1344246"/>
              <a:gd name="connsiteX74" fmla="*/ 1094154 w 1914769"/>
              <a:gd name="connsiteY74" fmla="*/ 953477 h 1344246"/>
              <a:gd name="connsiteX75" fmla="*/ 1047261 w 1914769"/>
              <a:gd name="connsiteY75" fmla="*/ 961293 h 1344246"/>
              <a:gd name="connsiteX76" fmla="*/ 953477 w 1914769"/>
              <a:gd name="connsiteY76" fmla="*/ 984739 h 1344246"/>
              <a:gd name="connsiteX77" fmla="*/ 883138 w 1914769"/>
              <a:gd name="connsiteY77" fmla="*/ 992554 h 1344246"/>
              <a:gd name="connsiteX78" fmla="*/ 851877 w 1914769"/>
              <a:gd name="connsiteY78" fmla="*/ 1000370 h 1344246"/>
              <a:gd name="connsiteX79" fmla="*/ 703384 w 1914769"/>
              <a:gd name="connsiteY79" fmla="*/ 1016000 h 1344246"/>
              <a:gd name="connsiteX80" fmla="*/ 586154 w 1914769"/>
              <a:gd name="connsiteY80" fmla="*/ 1031631 h 1344246"/>
              <a:gd name="connsiteX81" fmla="*/ 554892 w 1914769"/>
              <a:gd name="connsiteY81" fmla="*/ 1039446 h 1344246"/>
              <a:gd name="connsiteX82" fmla="*/ 422030 w 1914769"/>
              <a:gd name="connsiteY82" fmla="*/ 1031631 h 1344246"/>
              <a:gd name="connsiteX83" fmla="*/ 398584 w 1914769"/>
              <a:gd name="connsiteY83" fmla="*/ 1023816 h 1344246"/>
              <a:gd name="connsiteX84" fmla="*/ 336061 w 1914769"/>
              <a:gd name="connsiteY84" fmla="*/ 1008185 h 1344246"/>
              <a:gd name="connsiteX85" fmla="*/ 312615 w 1914769"/>
              <a:gd name="connsiteY85" fmla="*/ 992554 h 1344246"/>
              <a:gd name="connsiteX86" fmla="*/ 281354 w 1914769"/>
              <a:gd name="connsiteY86" fmla="*/ 937846 h 1344246"/>
              <a:gd name="connsiteX87" fmla="*/ 289169 w 1914769"/>
              <a:gd name="connsiteY87" fmla="*/ 828431 h 1344246"/>
              <a:gd name="connsiteX88" fmla="*/ 296984 w 1914769"/>
              <a:gd name="connsiteY88" fmla="*/ 804985 h 1344246"/>
              <a:gd name="connsiteX89" fmla="*/ 320430 w 1914769"/>
              <a:gd name="connsiteY89" fmla="*/ 789354 h 1344246"/>
              <a:gd name="connsiteX90" fmla="*/ 336061 w 1914769"/>
              <a:gd name="connsiteY90" fmla="*/ 765908 h 1344246"/>
              <a:gd name="connsiteX91" fmla="*/ 328246 w 1914769"/>
              <a:gd name="connsiteY91" fmla="*/ 695570 h 1344246"/>
              <a:gd name="connsiteX92" fmla="*/ 320430 w 1914769"/>
              <a:gd name="connsiteY92" fmla="*/ 672123 h 1344246"/>
              <a:gd name="connsiteX93" fmla="*/ 296984 w 1914769"/>
              <a:gd name="connsiteY93" fmla="*/ 648677 h 1344246"/>
              <a:gd name="connsiteX94" fmla="*/ 281354 w 1914769"/>
              <a:gd name="connsiteY94" fmla="*/ 625231 h 1344246"/>
              <a:gd name="connsiteX95" fmla="*/ 234461 w 1914769"/>
              <a:gd name="connsiteY95" fmla="*/ 593970 h 1344246"/>
              <a:gd name="connsiteX96" fmla="*/ 211015 w 1914769"/>
              <a:gd name="connsiteY96" fmla="*/ 578339 h 1344246"/>
              <a:gd name="connsiteX97" fmla="*/ 164123 w 1914769"/>
              <a:gd name="connsiteY97" fmla="*/ 562708 h 1344246"/>
              <a:gd name="connsiteX98" fmla="*/ 117230 w 1914769"/>
              <a:gd name="connsiteY98" fmla="*/ 531446 h 1344246"/>
              <a:gd name="connsiteX99" fmla="*/ 93784 w 1914769"/>
              <a:gd name="connsiteY99" fmla="*/ 515816 h 1344246"/>
              <a:gd name="connsiteX100" fmla="*/ 70338 w 1914769"/>
              <a:gd name="connsiteY100" fmla="*/ 508000 h 1344246"/>
              <a:gd name="connsiteX101" fmla="*/ 23446 w 1914769"/>
              <a:gd name="connsiteY101" fmla="*/ 476739 h 1344246"/>
              <a:gd name="connsiteX102" fmla="*/ 0 w 1914769"/>
              <a:gd name="connsiteY102" fmla="*/ 468923 h 134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914769" h="1344246">
                <a:moveTo>
                  <a:pt x="437661" y="257908"/>
                </a:moveTo>
                <a:cubicBezTo>
                  <a:pt x="442871" y="242277"/>
                  <a:pt x="446600" y="226072"/>
                  <a:pt x="453292" y="211016"/>
                </a:cubicBezTo>
                <a:cubicBezTo>
                  <a:pt x="457107" y="202433"/>
                  <a:pt x="463945" y="195535"/>
                  <a:pt x="468923" y="187570"/>
                </a:cubicBezTo>
                <a:cubicBezTo>
                  <a:pt x="476974" y="174689"/>
                  <a:pt x="484554" y="161519"/>
                  <a:pt x="492369" y="148493"/>
                </a:cubicBezTo>
                <a:cubicBezTo>
                  <a:pt x="494974" y="135467"/>
                  <a:pt x="495520" y="121854"/>
                  <a:pt x="500184" y="109416"/>
                </a:cubicBezTo>
                <a:cubicBezTo>
                  <a:pt x="503482" y="100621"/>
                  <a:pt x="511614" y="94371"/>
                  <a:pt x="515815" y="85970"/>
                </a:cubicBezTo>
                <a:cubicBezTo>
                  <a:pt x="531646" y="54308"/>
                  <a:pt x="515052" y="34121"/>
                  <a:pt x="570523" y="15631"/>
                </a:cubicBezTo>
                <a:cubicBezTo>
                  <a:pt x="604159" y="4419"/>
                  <a:pt x="585977" y="9814"/>
                  <a:pt x="625230" y="0"/>
                </a:cubicBezTo>
                <a:lnTo>
                  <a:pt x="1070707" y="7816"/>
                </a:lnTo>
                <a:cubicBezTo>
                  <a:pt x="1078941" y="8090"/>
                  <a:pt x="1086162" y="13633"/>
                  <a:pt x="1094154" y="15631"/>
                </a:cubicBezTo>
                <a:cubicBezTo>
                  <a:pt x="1115996" y="21091"/>
                  <a:pt x="1159225" y="27779"/>
                  <a:pt x="1180123" y="31262"/>
                </a:cubicBezTo>
                <a:cubicBezTo>
                  <a:pt x="1190543" y="39077"/>
                  <a:pt x="1199734" y="48883"/>
                  <a:pt x="1211384" y="54708"/>
                </a:cubicBezTo>
                <a:cubicBezTo>
                  <a:pt x="1226121" y="62077"/>
                  <a:pt x="1244568" y="61199"/>
                  <a:pt x="1258277" y="70339"/>
                </a:cubicBezTo>
                <a:cubicBezTo>
                  <a:pt x="1266092" y="75549"/>
                  <a:pt x="1273568" y="81310"/>
                  <a:pt x="1281723" y="85970"/>
                </a:cubicBezTo>
                <a:cubicBezTo>
                  <a:pt x="1306051" y="99872"/>
                  <a:pt x="1315654" y="99918"/>
                  <a:pt x="1336430" y="117231"/>
                </a:cubicBezTo>
                <a:cubicBezTo>
                  <a:pt x="1344921" y="124307"/>
                  <a:pt x="1352599" y="132359"/>
                  <a:pt x="1359877" y="140677"/>
                </a:cubicBezTo>
                <a:cubicBezTo>
                  <a:pt x="1372254" y="154822"/>
                  <a:pt x="1395823" y="184044"/>
                  <a:pt x="1406769" y="203200"/>
                </a:cubicBezTo>
                <a:cubicBezTo>
                  <a:pt x="1412549" y="213316"/>
                  <a:pt x="1417811" y="223753"/>
                  <a:pt x="1422400" y="234462"/>
                </a:cubicBezTo>
                <a:cubicBezTo>
                  <a:pt x="1429127" y="250158"/>
                  <a:pt x="1434065" y="273307"/>
                  <a:pt x="1438030" y="289170"/>
                </a:cubicBezTo>
                <a:cubicBezTo>
                  <a:pt x="1435425" y="330852"/>
                  <a:pt x="1435858" y="372836"/>
                  <a:pt x="1430215" y="414216"/>
                </a:cubicBezTo>
                <a:cubicBezTo>
                  <a:pt x="1427989" y="430541"/>
                  <a:pt x="1419794" y="445477"/>
                  <a:pt x="1414584" y="461108"/>
                </a:cubicBezTo>
                <a:cubicBezTo>
                  <a:pt x="1411979" y="468923"/>
                  <a:pt x="1413623" y="479984"/>
                  <a:pt x="1406769" y="484554"/>
                </a:cubicBezTo>
                <a:cubicBezTo>
                  <a:pt x="1391138" y="494975"/>
                  <a:pt x="1377699" y="509876"/>
                  <a:pt x="1359877" y="515816"/>
                </a:cubicBezTo>
                <a:cubicBezTo>
                  <a:pt x="1249894" y="552474"/>
                  <a:pt x="1344665" y="523396"/>
                  <a:pt x="1062892" y="531446"/>
                </a:cubicBezTo>
                <a:cubicBezTo>
                  <a:pt x="1039453" y="535353"/>
                  <a:pt x="989749" y="541132"/>
                  <a:pt x="969107" y="554893"/>
                </a:cubicBezTo>
                <a:cubicBezTo>
                  <a:pt x="901905" y="599692"/>
                  <a:pt x="986937" y="545977"/>
                  <a:pt x="922215" y="578339"/>
                </a:cubicBezTo>
                <a:cubicBezTo>
                  <a:pt x="861622" y="608637"/>
                  <a:pt x="934248" y="582144"/>
                  <a:pt x="875323" y="601785"/>
                </a:cubicBezTo>
                <a:cubicBezTo>
                  <a:pt x="867508" y="606995"/>
                  <a:pt x="858062" y="610347"/>
                  <a:pt x="851877" y="617416"/>
                </a:cubicBezTo>
                <a:cubicBezTo>
                  <a:pt x="839506" y="631554"/>
                  <a:pt x="820615" y="664308"/>
                  <a:pt x="820615" y="664308"/>
                </a:cubicBezTo>
                <a:cubicBezTo>
                  <a:pt x="802014" y="720111"/>
                  <a:pt x="814123" y="697491"/>
                  <a:pt x="789354" y="734646"/>
                </a:cubicBezTo>
                <a:cubicBezTo>
                  <a:pt x="786749" y="745067"/>
                  <a:pt x="784489" y="755580"/>
                  <a:pt x="781538" y="765908"/>
                </a:cubicBezTo>
                <a:cubicBezTo>
                  <a:pt x="779275" y="773829"/>
                  <a:pt x="773723" y="781116"/>
                  <a:pt x="773723" y="789354"/>
                </a:cubicBezTo>
                <a:cubicBezTo>
                  <a:pt x="773723" y="841522"/>
                  <a:pt x="777206" y="893674"/>
                  <a:pt x="781538" y="945662"/>
                </a:cubicBezTo>
                <a:cubicBezTo>
                  <a:pt x="782430" y="956366"/>
                  <a:pt x="783661" y="967815"/>
                  <a:pt x="789354" y="976923"/>
                </a:cubicBezTo>
                <a:cubicBezTo>
                  <a:pt x="797165" y="989420"/>
                  <a:pt x="810195" y="997764"/>
                  <a:pt x="820615" y="1008185"/>
                </a:cubicBezTo>
                <a:cubicBezTo>
                  <a:pt x="823220" y="1016000"/>
                  <a:pt x="823642" y="1024927"/>
                  <a:pt x="828430" y="1031631"/>
                </a:cubicBezTo>
                <a:cubicBezTo>
                  <a:pt x="849664" y="1061359"/>
                  <a:pt x="864907" y="1063548"/>
                  <a:pt x="890954" y="1086339"/>
                </a:cubicBezTo>
                <a:cubicBezTo>
                  <a:pt x="902044" y="1096043"/>
                  <a:pt x="910426" y="1108758"/>
                  <a:pt x="922215" y="1117600"/>
                </a:cubicBezTo>
                <a:cubicBezTo>
                  <a:pt x="931536" y="1124590"/>
                  <a:pt x="943996" y="1126459"/>
                  <a:pt x="953477" y="1133231"/>
                </a:cubicBezTo>
                <a:cubicBezTo>
                  <a:pt x="962471" y="1139655"/>
                  <a:pt x="967727" y="1150546"/>
                  <a:pt x="976923" y="1156677"/>
                </a:cubicBezTo>
                <a:cubicBezTo>
                  <a:pt x="983778" y="1161247"/>
                  <a:pt x="993001" y="1160809"/>
                  <a:pt x="1000369" y="1164493"/>
                </a:cubicBezTo>
                <a:cubicBezTo>
                  <a:pt x="1008770" y="1168694"/>
                  <a:pt x="1015414" y="1175922"/>
                  <a:pt x="1023815" y="1180123"/>
                </a:cubicBezTo>
                <a:cubicBezTo>
                  <a:pt x="1053246" y="1194838"/>
                  <a:pt x="1064303" y="1196107"/>
                  <a:pt x="1094154" y="1203570"/>
                </a:cubicBezTo>
                <a:cubicBezTo>
                  <a:pt x="1150307" y="1245686"/>
                  <a:pt x="1098244" y="1211786"/>
                  <a:pt x="1172307" y="1242646"/>
                </a:cubicBezTo>
                <a:cubicBezTo>
                  <a:pt x="1253689" y="1276555"/>
                  <a:pt x="1184879" y="1259229"/>
                  <a:pt x="1258277" y="1273908"/>
                </a:cubicBezTo>
                <a:cubicBezTo>
                  <a:pt x="1311461" y="1313796"/>
                  <a:pt x="1265246" y="1286159"/>
                  <a:pt x="1328615" y="1305170"/>
                </a:cubicBezTo>
                <a:cubicBezTo>
                  <a:pt x="1342052" y="1309201"/>
                  <a:pt x="1354383" y="1316364"/>
                  <a:pt x="1367692" y="1320800"/>
                </a:cubicBezTo>
                <a:cubicBezTo>
                  <a:pt x="1377882" y="1324197"/>
                  <a:pt x="1388468" y="1326286"/>
                  <a:pt x="1398954" y="1328616"/>
                </a:cubicBezTo>
                <a:cubicBezTo>
                  <a:pt x="1448717" y="1339675"/>
                  <a:pt x="1446932" y="1337420"/>
                  <a:pt x="1508369" y="1344246"/>
                </a:cubicBezTo>
                <a:cubicBezTo>
                  <a:pt x="1550051" y="1339036"/>
                  <a:pt x="1592086" y="1336130"/>
                  <a:pt x="1633415" y="1328616"/>
                </a:cubicBezTo>
                <a:cubicBezTo>
                  <a:pt x="1649625" y="1325669"/>
                  <a:pt x="1664823" y="1318616"/>
                  <a:pt x="1680307" y="1312985"/>
                </a:cubicBezTo>
                <a:cubicBezTo>
                  <a:pt x="1704375" y="1304233"/>
                  <a:pt x="1745745" y="1286974"/>
                  <a:pt x="1766277" y="1273908"/>
                </a:cubicBezTo>
                <a:cubicBezTo>
                  <a:pt x="1780350" y="1264952"/>
                  <a:pt x="1791688" y="1252212"/>
                  <a:pt x="1805354" y="1242646"/>
                </a:cubicBezTo>
                <a:cubicBezTo>
                  <a:pt x="1817798" y="1233935"/>
                  <a:pt x="1831405" y="1227015"/>
                  <a:pt x="1844430" y="1219200"/>
                </a:cubicBezTo>
                <a:cubicBezTo>
                  <a:pt x="1852246" y="1208780"/>
                  <a:pt x="1859400" y="1197829"/>
                  <a:pt x="1867877" y="1187939"/>
                </a:cubicBezTo>
                <a:cubicBezTo>
                  <a:pt x="1875070" y="1179547"/>
                  <a:pt x="1886380" y="1174379"/>
                  <a:pt x="1891323" y="1164493"/>
                </a:cubicBezTo>
                <a:cubicBezTo>
                  <a:pt x="1897264" y="1152612"/>
                  <a:pt x="1896256" y="1138383"/>
                  <a:pt x="1899138" y="1125416"/>
                </a:cubicBezTo>
                <a:cubicBezTo>
                  <a:pt x="1905679" y="1095982"/>
                  <a:pt x="1906068" y="1096813"/>
                  <a:pt x="1914769" y="1070708"/>
                </a:cubicBezTo>
                <a:cubicBezTo>
                  <a:pt x="1910904" y="1016589"/>
                  <a:pt x="1921783" y="972676"/>
                  <a:pt x="1891323" y="930031"/>
                </a:cubicBezTo>
                <a:cubicBezTo>
                  <a:pt x="1884899" y="921037"/>
                  <a:pt x="1877073" y="912716"/>
                  <a:pt x="1867877" y="906585"/>
                </a:cubicBezTo>
                <a:cubicBezTo>
                  <a:pt x="1861022" y="902015"/>
                  <a:pt x="1852246" y="901375"/>
                  <a:pt x="1844430" y="898770"/>
                </a:cubicBezTo>
                <a:cubicBezTo>
                  <a:pt x="1834010" y="890954"/>
                  <a:pt x="1824478" y="881786"/>
                  <a:pt x="1813169" y="875323"/>
                </a:cubicBezTo>
                <a:cubicBezTo>
                  <a:pt x="1804449" y="870340"/>
                  <a:pt x="1765227" y="861385"/>
                  <a:pt x="1758461" y="859693"/>
                </a:cubicBezTo>
                <a:cubicBezTo>
                  <a:pt x="1748041" y="854483"/>
                  <a:pt x="1737908" y="848651"/>
                  <a:pt x="1727200" y="844062"/>
                </a:cubicBezTo>
                <a:cubicBezTo>
                  <a:pt x="1706741" y="835293"/>
                  <a:pt x="1650812" y="823011"/>
                  <a:pt x="1641230" y="820616"/>
                </a:cubicBezTo>
                <a:lnTo>
                  <a:pt x="1609969" y="812800"/>
                </a:lnTo>
                <a:cubicBezTo>
                  <a:pt x="1599548" y="810195"/>
                  <a:pt x="1588897" y="808382"/>
                  <a:pt x="1578707" y="804985"/>
                </a:cubicBezTo>
                <a:lnTo>
                  <a:pt x="1555261" y="797170"/>
                </a:lnTo>
                <a:cubicBezTo>
                  <a:pt x="1547445" y="797561"/>
                  <a:pt x="1396347" y="791093"/>
                  <a:pt x="1352061" y="820616"/>
                </a:cubicBezTo>
                <a:cubicBezTo>
                  <a:pt x="1314905" y="845386"/>
                  <a:pt x="1337527" y="833275"/>
                  <a:pt x="1281723" y="851877"/>
                </a:cubicBezTo>
                <a:lnTo>
                  <a:pt x="1258277" y="859693"/>
                </a:lnTo>
                <a:lnTo>
                  <a:pt x="1234830" y="867508"/>
                </a:lnTo>
                <a:cubicBezTo>
                  <a:pt x="1181084" y="903340"/>
                  <a:pt x="1205760" y="892830"/>
                  <a:pt x="1164492" y="906585"/>
                </a:cubicBezTo>
                <a:lnTo>
                  <a:pt x="1117600" y="937846"/>
                </a:lnTo>
                <a:cubicBezTo>
                  <a:pt x="1109785" y="943056"/>
                  <a:pt x="1103419" y="951933"/>
                  <a:pt x="1094154" y="953477"/>
                </a:cubicBezTo>
                <a:cubicBezTo>
                  <a:pt x="1078523" y="956082"/>
                  <a:pt x="1062730" y="957855"/>
                  <a:pt x="1047261" y="961293"/>
                </a:cubicBezTo>
                <a:cubicBezTo>
                  <a:pt x="1015805" y="968283"/>
                  <a:pt x="985503" y="981181"/>
                  <a:pt x="953477" y="984739"/>
                </a:cubicBezTo>
                <a:lnTo>
                  <a:pt x="883138" y="992554"/>
                </a:lnTo>
                <a:cubicBezTo>
                  <a:pt x="872718" y="995159"/>
                  <a:pt x="862472" y="998604"/>
                  <a:pt x="851877" y="1000370"/>
                </a:cubicBezTo>
                <a:cubicBezTo>
                  <a:pt x="810899" y="1007200"/>
                  <a:pt x="741637" y="1012523"/>
                  <a:pt x="703384" y="1016000"/>
                </a:cubicBezTo>
                <a:cubicBezTo>
                  <a:pt x="644823" y="1035522"/>
                  <a:pt x="708542" y="1016333"/>
                  <a:pt x="586154" y="1031631"/>
                </a:cubicBezTo>
                <a:cubicBezTo>
                  <a:pt x="575496" y="1032963"/>
                  <a:pt x="565313" y="1036841"/>
                  <a:pt x="554892" y="1039446"/>
                </a:cubicBezTo>
                <a:cubicBezTo>
                  <a:pt x="510605" y="1036841"/>
                  <a:pt x="466174" y="1036045"/>
                  <a:pt x="422030" y="1031631"/>
                </a:cubicBezTo>
                <a:cubicBezTo>
                  <a:pt x="413833" y="1030811"/>
                  <a:pt x="406532" y="1025984"/>
                  <a:pt x="398584" y="1023816"/>
                </a:cubicBezTo>
                <a:cubicBezTo>
                  <a:pt x="377859" y="1018164"/>
                  <a:pt x="336061" y="1008185"/>
                  <a:pt x="336061" y="1008185"/>
                </a:cubicBezTo>
                <a:cubicBezTo>
                  <a:pt x="328246" y="1002975"/>
                  <a:pt x="319257" y="999196"/>
                  <a:pt x="312615" y="992554"/>
                </a:cubicBezTo>
                <a:cubicBezTo>
                  <a:pt x="301566" y="981505"/>
                  <a:pt x="287485" y="950109"/>
                  <a:pt x="281354" y="937846"/>
                </a:cubicBezTo>
                <a:cubicBezTo>
                  <a:pt x="283959" y="901374"/>
                  <a:pt x="284897" y="864745"/>
                  <a:pt x="289169" y="828431"/>
                </a:cubicBezTo>
                <a:cubicBezTo>
                  <a:pt x="290132" y="820249"/>
                  <a:pt x="291838" y="811418"/>
                  <a:pt x="296984" y="804985"/>
                </a:cubicBezTo>
                <a:cubicBezTo>
                  <a:pt x="302852" y="797650"/>
                  <a:pt x="312615" y="794564"/>
                  <a:pt x="320430" y="789354"/>
                </a:cubicBezTo>
                <a:cubicBezTo>
                  <a:pt x="325640" y="781539"/>
                  <a:pt x="335281" y="775268"/>
                  <a:pt x="336061" y="765908"/>
                </a:cubicBezTo>
                <a:cubicBezTo>
                  <a:pt x="338020" y="742399"/>
                  <a:pt x="332124" y="718839"/>
                  <a:pt x="328246" y="695570"/>
                </a:cubicBezTo>
                <a:cubicBezTo>
                  <a:pt x="326892" y="687444"/>
                  <a:pt x="325000" y="678978"/>
                  <a:pt x="320430" y="672123"/>
                </a:cubicBezTo>
                <a:cubicBezTo>
                  <a:pt x="314299" y="662927"/>
                  <a:pt x="304060" y="657168"/>
                  <a:pt x="296984" y="648677"/>
                </a:cubicBezTo>
                <a:cubicBezTo>
                  <a:pt x="290971" y="641461"/>
                  <a:pt x="288423" y="631416"/>
                  <a:pt x="281354" y="625231"/>
                </a:cubicBezTo>
                <a:cubicBezTo>
                  <a:pt x="267216" y="612860"/>
                  <a:pt x="250092" y="604390"/>
                  <a:pt x="234461" y="593970"/>
                </a:cubicBezTo>
                <a:cubicBezTo>
                  <a:pt x="226646" y="588760"/>
                  <a:pt x="219926" y="581309"/>
                  <a:pt x="211015" y="578339"/>
                </a:cubicBezTo>
                <a:lnTo>
                  <a:pt x="164123" y="562708"/>
                </a:lnTo>
                <a:lnTo>
                  <a:pt x="117230" y="531446"/>
                </a:lnTo>
                <a:cubicBezTo>
                  <a:pt x="109415" y="526236"/>
                  <a:pt x="102695" y="518786"/>
                  <a:pt x="93784" y="515816"/>
                </a:cubicBezTo>
                <a:cubicBezTo>
                  <a:pt x="85969" y="513211"/>
                  <a:pt x="77539" y="512001"/>
                  <a:pt x="70338" y="508000"/>
                </a:cubicBezTo>
                <a:cubicBezTo>
                  <a:pt x="53916" y="498877"/>
                  <a:pt x="41267" y="482680"/>
                  <a:pt x="23446" y="476739"/>
                </a:cubicBezTo>
                <a:lnTo>
                  <a:pt x="0" y="468923"/>
                </a:ln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73" name="Oval 72">
            <a:extLst>
              <a:ext uri="{FF2B5EF4-FFF2-40B4-BE49-F238E27FC236}">
                <a16:creationId xmlns:a16="http://schemas.microsoft.com/office/drawing/2014/main" id="{B37FA075-2CB0-755A-E149-620C284C3057}"/>
              </a:ext>
            </a:extLst>
          </p:cNvPr>
          <p:cNvSpPr/>
          <p:nvPr/>
        </p:nvSpPr>
        <p:spPr>
          <a:xfrm rot="5400000">
            <a:off x="6324500" y="1641586"/>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4" name="TextBox 73">
            <a:extLst>
              <a:ext uri="{FF2B5EF4-FFF2-40B4-BE49-F238E27FC236}">
                <a16:creationId xmlns:a16="http://schemas.microsoft.com/office/drawing/2014/main" id="{81E81060-3FA8-4B81-C908-D9DA71C4CD54}"/>
              </a:ext>
            </a:extLst>
          </p:cNvPr>
          <p:cNvSpPr txBox="1"/>
          <p:nvPr/>
        </p:nvSpPr>
        <p:spPr>
          <a:xfrm>
            <a:off x="6160111" y="885595"/>
            <a:ext cx="2828249" cy="369332"/>
          </a:xfrm>
          <a:prstGeom prst="rect">
            <a:avLst/>
          </a:prstGeom>
          <a:noFill/>
        </p:spPr>
        <p:txBody>
          <a:bodyPr wrap="square">
            <a:spAutoFit/>
          </a:bodyPr>
          <a:lstStyle/>
          <a:p>
            <a:r>
              <a:rPr lang="en-GB" dirty="0"/>
              <a:t>a) Isotropic diffusion</a:t>
            </a:r>
            <a:endParaRPr lang="en-NO" dirty="0"/>
          </a:p>
        </p:txBody>
      </p:sp>
      <p:sp>
        <p:nvSpPr>
          <p:cNvPr id="75" name="TextBox 74">
            <a:extLst>
              <a:ext uri="{FF2B5EF4-FFF2-40B4-BE49-F238E27FC236}">
                <a16:creationId xmlns:a16="http://schemas.microsoft.com/office/drawing/2014/main" id="{1DE47A4C-BADD-C38A-3C4A-C25B805916F2}"/>
              </a:ext>
            </a:extLst>
          </p:cNvPr>
          <p:cNvSpPr txBox="1"/>
          <p:nvPr/>
        </p:nvSpPr>
        <p:spPr>
          <a:xfrm>
            <a:off x="9433105" y="885595"/>
            <a:ext cx="2828249" cy="369332"/>
          </a:xfrm>
          <a:prstGeom prst="rect">
            <a:avLst/>
          </a:prstGeom>
          <a:noFill/>
        </p:spPr>
        <p:txBody>
          <a:bodyPr wrap="square">
            <a:spAutoFit/>
          </a:bodyPr>
          <a:lstStyle/>
          <a:p>
            <a:r>
              <a:rPr lang="en-GB" dirty="0"/>
              <a:t>b) Anisotropic diffusion</a:t>
            </a:r>
            <a:endParaRPr lang="en-NO" dirty="0"/>
          </a:p>
        </p:txBody>
      </p:sp>
      <p:sp>
        <p:nvSpPr>
          <p:cNvPr id="77" name="Oval 76">
            <a:extLst>
              <a:ext uri="{FF2B5EF4-FFF2-40B4-BE49-F238E27FC236}">
                <a16:creationId xmlns:a16="http://schemas.microsoft.com/office/drawing/2014/main" id="{31C00646-F20D-16E6-2C6B-9B5F7AB87A60}"/>
              </a:ext>
            </a:extLst>
          </p:cNvPr>
          <p:cNvSpPr/>
          <p:nvPr/>
        </p:nvSpPr>
        <p:spPr>
          <a:xfrm rot="5400000">
            <a:off x="9416170" y="1816535"/>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8" name="Freeform 77">
            <a:extLst>
              <a:ext uri="{FF2B5EF4-FFF2-40B4-BE49-F238E27FC236}">
                <a16:creationId xmlns:a16="http://schemas.microsoft.com/office/drawing/2014/main" id="{E00237E5-9329-DCD5-F0FB-472D8D311126}"/>
              </a:ext>
            </a:extLst>
          </p:cNvPr>
          <p:cNvSpPr/>
          <p:nvPr/>
        </p:nvSpPr>
        <p:spPr>
          <a:xfrm>
            <a:off x="9558215" y="1707529"/>
            <a:ext cx="1586523" cy="470483"/>
          </a:xfrm>
          <a:custGeom>
            <a:avLst/>
            <a:gdLst>
              <a:gd name="connsiteX0" fmla="*/ 0 w 1586523"/>
              <a:gd name="connsiteY0" fmla="*/ 125046 h 470483"/>
              <a:gd name="connsiteX1" fmla="*/ 15631 w 1586523"/>
              <a:gd name="connsiteY1" fmla="*/ 62523 h 470483"/>
              <a:gd name="connsiteX2" fmla="*/ 31262 w 1586523"/>
              <a:gd name="connsiteY2" fmla="*/ 39077 h 470483"/>
              <a:gd name="connsiteX3" fmla="*/ 78154 w 1586523"/>
              <a:gd name="connsiteY3" fmla="*/ 23446 h 470483"/>
              <a:gd name="connsiteX4" fmla="*/ 101600 w 1586523"/>
              <a:gd name="connsiteY4" fmla="*/ 15630 h 470483"/>
              <a:gd name="connsiteX5" fmla="*/ 125047 w 1586523"/>
              <a:gd name="connsiteY5" fmla="*/ 7815 h 470483"/>
              <a:gd name="connsiteX6" fmla="*/ 148493 w 1586523"/>
              <a:gd name="connsiteY6" fmla="*/ 0 h 470483"/>
              <a:gd name="connsiteX7" fmla="*/ 195385 w 1586523"/>
              <a:gd name="connsiteY7" fmla="*/ 7815 h 470483"/>
              <a:gd name="connsiteX8" fmla="*/ 265723 w 1586523"/>
              <a:gd name="connsiteY8" fmla="*/ 62523 h 470483"/>
              <a:gd name="connsiteX9" fmla="*/ 296985 w 1586523"/>
              <a:gd name="connsiteY9" fmla="*/ 109415 h 470483"/>
              <a:gd name="connsiteX10" fmla="*/ 320431 w 1586523"/>
              <a:gd name="connsiteY10" fmla="*/ 179754 h 470483"/>
              <a:gd name="connsiteX11" fmla="*/ 328247 w 1586523"/>
              <a:gd name="connsiteY11" fmla="*/ 203200 h 470483"/>
              <a:gd name="connsiteX12" fmla="*/ 336062 w 1586523"/>
              <a:gd name="connsiteY12" fmla="*/ 257907 h 470483"/>
              <a:gd name="connsiteX13" fmla="*/ 343877 w 1586523"/>
              <a:gd name="connsiteY13" fmla="*/ 398584 h 470483"/>
              <a:gd name="connsiteX14" fmla="*/ 351693 w 1586523"/>
              <a:gd name="connsiteY14" fmla="*/ 422030 h 470483"/>
              <a:gd name="connsiteX15" fmla="*/ 375139 w 1586523"/>
              <a:gd name="connsiteY15" fmla="*/ 429846 h 470483"/>
              <a:gd name="connsiteX16" fmla="*/ 422031 w 1586523"/>
              <a:gd name="connsiteY16" fmla="*/ 453292 h 470483"/>
              <a:gd name="connsiteX17" fmla="*/ 492370 w 1586523"/>
              <a:gd name="connsiteY17" fmla="*/ 461107 h 470483"/>
              <a:gd name="connsiteX18" fmla="*/ 539262 w 1586523"/>
              <a:gd name="connsiteY18" fmla="*/ 445477 h 470483"/>
              <a:gd name="connsiteX19" fmla="*/ 593970 w 1586523"/>
              <a:gd name="connsiteY19" fmla="*/ 375138 h 470483"/>
              <a:gd name="connsiteX20" fmla="*/ 609600 w 1586523"/>
              <a:gd name="connsiteY20" fmla="*/ 351692 h 470483"/>
              <a:gd name="connsiteX21" fmla="*/ 633047 w 1586523"/>
              <a:gd name="connsiteY21" fmla="*/ 304800 h 470483"/>
              <a:gd name="connsiteX22" fmla="*/ 679939 w 1586523"/>
              <a:gd name="connsiteY22" fmla="*/ 281354 h 470483"/>
              <a:gd name="connsiteX23" fmla="*/ 703385 w 1586523"/>
              <a:gd name="connsiteY23" fmla="*/ 296984 h 470483"/>
              <a:gd name="connsiteX24" fmla="*/ 734647 w 1586523"/>
              <a:gd name="connsiteY24" fmla="*/ 367323 h 470483"/>
              <a:gd name="connsiteX25" fmla="*/ 765908 w 1586523"/>
              <a:gd name="connsiteY25" fmla="*/ 375138 h 470483"/>
              <a:gd name="connsiteX26" fmla="*/ 812800 w 1586523"/>
              <a:gd name="connsiteY26" fmla="*/ 320430 h 470483"/>
              <a:gd name="connsiteX27" fmla="*/ 820616 w 1586523"/>
              <a:gd name="connsiteY27" fmla="*/ 296984 h 470483"/>
              <a:gd name="connsiteX28" fmla="*/ 828431 w 1586523"/>
              <a:gd name="connsiteY28" fmla="*/ 250092 h 470483"/>
              <a:gd name="connsiteX29" fmla="*/ 844062 w 1586523"/>
              <a:gd name="connsiteY29" fmla="*/ 195384 h 470483"/>
              <a:gd name="connsiteX30" fmla="*/ 851877 w 1586523"/>
              <a:gd name="connsiteY30" fmla="*/ 164123 h 470483"/>
              <a:gd name="connsiteX31" fmla="*/ 867508 w 1586523"/>
              <a:gd name="connsiteY31" fmla="*/ 125046 h 470483"/>
              <a:gd name="connsiteX32" fmla="*/ 875323 w 1586523"/>
              <a:gd name="connsiteY32" fmla="*/ 101600 h 470483"/>
              <a:gd name="connsiteX33" fmla="*/ 906585 w 1586523"/>
              <a:gd name="connsiteY33" fmla="*/ 54707 h 470483"/>
              <a:gd name="connsiteX34" fmla="*/ 953477 w 1586523"/>
              <a:gd name="connsiteY34" fmla="*/ 39077 h 470483"/>
              <a:gd name="connsiteX35" fmla="*/ 992554 w 1586523"/>
              <a:gd name="connsiteY35" fmla="*/ 78154 h 470483"/>
              <a:gd name="connsiteX36" fmla="*/ 1016000 w 1586523"/>
              <a:gd name="connsiteY36" fmla="*/ 101600 h 470483"/>
              <a:gd name="connsiteX37" fmla="*/ 1047262 w 1586523"/>
              <a:gd name="connsiteY37" fmla="*/ 148492 h 470483"/>
              <a:gd name="connsiteX38" fmla="*/ 1062893 w 1586523"/>
              <a:gd name="connsiteY38" fmla="*/ 171938 h 470483"/>
              <a:gd name="connsiteX39" fmla="*/ 1086339 w 1586523"/>
              <a:gd name="connsiteY39" fmla="*/ 195384 h 470483"/>
              <a:gd name="connsiteX40" fmla="*/ 1117600 w 1586523"/>
              <a:gd name="connsiteY40" fmla="*/ 242277 h 470483"/>
              <a:gd name="connsiteX41" fmla="*/ 1141047 w 1586523"/>
              <a:gd name="connsiteY41" fmla="*/ 265723 h 470483"/>
              <a:gd name="connsiteX42" fmla="*/ 1180123 w 1586523"/>
              <a:gd name="connsiteY42" fmla="*/ 312615 h 470483"/>
              <a:gd name="connsiteX43" fmla="*/ 1203570 w 1586523"/>
              <a:gd name="connsiteY43" fmla="*/ 320430 h 470483"/>
              <a:gd name="connsiteX44" fmla="*/ 1367693 w 1586523"/>
              <a:gd name="connsiteY44" fmla="*/ 304800 h 470483"/>
              <a:gd name="connsiteX45" fmla="*/ 1391139 w 1586523"/>
              <a:gd name="connsiteY45" fmla="*/ 289169 h 470483"/>
              <a:gd name="connsiteX46" fmla="*/ 1414585 w 1586523"/>
              <a:gd name="connsiteY46" fmla="*/ 265723 h 470483"/>
              <a:gd name="connsiteX47" fmla="*/ 1461477 w 1586523"/>
              <a:gd name="connsiteY47" fmla="*/ 234461 h 470483"/>
              <a:gd name="connsiteX48" fmla="*/ 1508370 w 1586523"/>
              <a:gd name="connsiteY48" fmla="*/ 218830 h 470483"/>
              <a:gd name="connsiteX49" fmla="*/ 1586523 w 1586523"/>
              <a:gd name="connsiteY49" fmla="*/ 226646 h 47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86523" h="470483">
                <a:moveTo>
                  <a:pt x="0" y="125046"/>
                </a:moveTo>
                <a:cubicBezTo>
                  <a:pt x="2972" y="110188"/>
                  <a:pt x="7622" y="78542"/>
                  <a:pt x="15631" y="62523"/>
                </a:cubicBezTo>
                <a:cubicBezTo>
                  <a:pt x="19832" y="54122"/>
                  <a:pt x="23297" y="44055"/>
                  <a:pt x="31262" y="39077"/>
                </a:cubicBezTo>
                <a:cubicBezTo>
                  <a:pt x="45234" y="30345"/>
                  <a:pt x="62523" y="28656"/>
                  <a:pt x="78154" y="23446"/>
                </a:cubicBezTo>
                <a:lnTo>
                  <a:pt x="101600" y="15630"/>
                </a:lnTo>
                <a:lnTo>
                  <a:pt x="125047" y="7815"/>
                </a:lnTo>
                <a:lnTo>
                  <a:pt x="148493" y="0"/>
                </a:lnTo>
                <a:cubicBezTo>
                  <a:pt x="164124" y="2605"/>
                  <a:pt x="180758" y="1720"/>
                  <a:pt x="195385" y="7815"/>
                </a:cubicBezTo>
                <a:cubicBezTo>
                  <a:pt x="214813" y="15910"/>
                  <a:pt x="250562" y="43031"/>
                  <a:pt x="265723" y="62523"/>
                </a:cubicBezTo>
                <a:cubicBezTo>
                  <a:pt x="277256" y="77352"/>
                  <a:pt x="296985" y="109415"/>
                  <a:pt x="296985" y="109415"/>
                </a:cubicBezTo>
                <a:lnTo>
                  <a:pt x="320431" y="179754"/>
                </a:lnTo>
                <a:lnTo>
                  <a:pt x="328247" y="203200"/>
                </a:lnTo>
                <a:cubicBezTo>
                  <a:pt x="330852" y="221436"/>
                  <a:pt x="334593" y="239545"/>
                  <a:pt x="336062" y="257907"/>
                </a:cubicBezTo>
                <a:cubicBezTo>
                  <a:pt x="339807" y="304722"/>
                  <a:pt x="339424" y="351831"/>
                  <a:pt x="343877" y="398584"/>
                </a:cubicBezTo>
                <a:cubicBezTo>
                  <a:pt x="344658" y="406785"/>
                  <a:pt x="345868" y="416205"/>
                  <a:pt x="351693" y="422030"/>
                </a:cubicBezTo>
                <a:cubicBezTo>
                  <a:pt x="357518" y="427855"/>
                  <a:pt x="367771" y="426162"/>
                  <a:pt x="375139" y="429846"/>
                </a:cubicBezTo>
                <a:cubicBezTo>
                  <a:pt x="435732" y="460144"/>
                  <a:pt x="363106" y="433651"/>
                  <a:pt x="422031" y="453292"/>
                </a:cubicBezTo>
                <a:cubicBezTo>
                  <a:pt x="455637" y="475696"/>
                  <a:pt x="441316" y="473870"/>
                  <a:pt x="492370" y="461107"/>
                </a:cubicBezTo>
                <a:cubicBezTo>
                  <a:pt x="508354" y="457111"/>
                  <a:pt x="539262" y="445477"/>
                  <a:pt x="539262" y="445477"/>
                </a:cubicBezTo>
                <a:cubicBezTo>
                  <a:pt x="575990" y="408748"/>
                  <a:pt x="556579" y="431224"/>
                  <a:pt x="593970" y="375138"/>
                </a:cubicBezTo>
                <a:cubicBezTo>
                  <a:pt x="599180" y="367323"/>
                  <a:pt x="606630" y="360603"/>
                  <a:pt x="609600" y="351692"/>
                </a:cubicBezTo>
                <a:cubicBezTo>
                  <a:pt x="615957" y="332623"/>
                  <a:pt x="617897" y="319950"/>
                  <a:pt x="633047" y="304800"/>
                </a:cubicBezTo>
                <a:cubicBezTo>
                  <a:pt x="648198" y="289649"/>
                  <a:pt x="660869" y="287711"/>
                  <a:pt x="679939" y="281354"/>
                </a:cubicBezTo>
                <a:cubicBezTo>
                  <a:pt x="687754" y="286564"/>
                  <a:pt x="698407" y="289019"/>
                  <a:pt x="703385" y="296984"/>
                </a:cubicBezTo>
                <a:cubicBezTo>
                  <a:pt x="711094" y="309318"/>
                  <a:pt x="716086" y="354949"/>
                  <a:pt x="734647" y="367323"/>
                </a:cubicBezTo>
                <a:cubicBezTo>
                  <a:pt x="743584" y="373281"/>
                  <a:pt x="755488" y="372533"/>
                  <a:pt x="765908" y="375138"/>
                </a:cubicBezTo>
                <a:cubicBezTo>
                  <a:pt x="813155" y="363327"/>
                  <a:pt x="793772" y="377513"/>
                  <a:pt x="812800" y="320430"/>
                </a:cubicBezTo>
                <a:lnTo>
                  <a:pt x="820616" y="296984"/>
                </a:lnTo>
                <a:cubicBezTo>
                  <a:pt x="823221" y="281353"/>
                  <a:pt x="825323" y="265631"/>
                  <a:pt x="828431" y="250092"/>
                </a:cubicBezTo>
                <a:cubicBezTo>
                  <a:pt x="836574" y="209379"/>
                  <a:pt x="834132" y="230139"/>
                  <a:pt x="844062" y="195384"/>
                </a:cubicBezTo>
                <a:cubicBezTo>
                  <a:pt x="847013" y="185056"/>
                  <a:pt x="848480" y="174313"/>
                  <a:pt x="851877" y="164123"/>
                </a:cubicBezTo>
                <a:cubicBezTo>
                  <a:pt x="856313" y="150814"/>
                  <a:pt x="862582" y="138182"/>
                  <a:pt x="867508" y="125046"/>
                </a:cubicBezTo>
                <a:cubicBezTo>
                  <a:pt x="870401" y="117332"/>
                  <a:pt x="871322" y="108801"/>
                  <a:pt x="875323" y="101600"/>
                </a:cubicBezTo>
                <a:cubicBezTo>
                  <a:pt x="884446" y="85178"/>
                  <a:pt x="888763" y="60647"/>
                  <a:pt x="906585" y="54707"/>
                </a:cubicBezTo>
                <a:lnTo>
                  <a:pt x="953477" y="39077"/>
                </a:lnTo>
                <a:cubicBezTo>
                  <a:pt x="996461" y="67732"/>
                  <a:pt x="959990" y="39077"/>
                  <a:pt x="992554" y="78154"/>
                </a:cubicBezTo>
                <a:cubicBezTo>
                  <a:pt x="999630" y="86645"/>
                  <a:pt x="1009214" y="92876"/>
                  <a:pt x="1016000" y="101600"/>
                </a:cubicBezTo>
                <a:cubicBezTo>
                  <a:pt x="1027533" y="116429"/>
                  <a:pt x="1036841" y="132861"/>
                  <a:pt x="1047262" y="148492"/>
                </a:cubicBezTo>
                <a:cubicBezTo>
                  <a:pt x="1052472" y="156307"/>
                  <a:pt x="1056251" y="165296"/>
                  <a:pt x="1062893" y="171938"/>
                </a:cubicBezTo>
                <a:cubicBezTo>
                  <a:pt x="1070708" y="179753"/>
                  <a:pt x="1079553" y="186660"/>
                  <a:pt x="1086339" y="195384"/>
                </a:cubicBezTo>
                <a:cubicBezTo>
                  <a:pt x="1097872" y="210213"/>
                  <a:pt x="1104316" y="228994"/>
                  <a:pt x="1117600" y="242277"/>
                </a:cubicBezTo>
                <a:cubicBezTo>
                  <a:pt x="1125416" y="250092"/>
                  <a:pt x="1133971" y="257232"/>
                  <a:pt x="1141047" y="265723"/>
                </a:cubicBezTo>
                <a:cubicBezTo>
                  <a:pt x="1159069" y="287350"/>
                  <a:pt x="1154434" y="295490"/>
                  <a:pt x="1180123" y="312615"/>
                </a:cubicBezTo>
                <a:cubicBezTo>
                  <a:pt x="1186978" y="317185"/>
                  <a:pt x="1195754" y="317825"/>
                  <a:pt x="1203570" y="320430"/>
                </a:cubicBezTo>
                <a:cubicBezTo>
                  <a:pt x="1207085" y="320235"/>
                  <a:pt x="1325195" y="326049"/>
                  <a:pt x="1367693" y="304800"/>
                </a:cubicBezTo>
                <a:cubicBezTo>
                  <a:pt x="1376094" y="300599"/>
                  <a:pt x="1383923" y="295182"/>
                  <a:pt x="1391139" y="289169"/>
                </a:cubicBezTo>
                <a:cubicBezTo>
                  <a:pt x="1399630" y="282093"/>
                  <a:pt x="1405861" y="272509"/>
                  <a:pt x="1414585" y="265723"/>
                </a:cubicBezTo>
                <a:cubicBezTo>
                  <a:pt x="1429414" y="254190"/>
                  <a:pt x="1443655" y="240402"/>
                  <a:pt x="1461477" y="234461"/>
                </a:cubicBezTo>
                <a:lnTo>
                  <a:pt x="1508370" y="218830"/>
                </a:lnTo>
                <a:cubicBezTo>
                  <a:pt x="1581297" y="226934"/>
                  <a:pt x="1555118" y="226646"/>
                  <a:pt x="1586523" y="226646"/>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79" name="Oval 78">
            <a:extLst>
              <a:ext uri="{FF2B5EF4-FFF2-40B4-BE49-F238E27FC236}">
                <a16:creationId xmlns:a16="http://schemas.microsoft.com/office/drawing/2014/main" id="{23FCFCAB-CCC7-5C2F-3C5A-27CEE7D83ED7}"/>
              </a:ext>
            </a:extLst>
          </p:cNvPr>
          <p:cNvSpPr/>
          <p:nvPr/>
        </p:nvSpPr>
        <p:spPr>
          <a:xfrm rot="5400000">
            <a:off x="11110478" y="1782441"/>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cxnSp>
        <p:nvCxnSpPr>
          <p:cNvPr id="81" name="Straight Connector 80">
            <a:extLst>
              <a:ext uri="{FF2B5EF4-FFF2-40B4-BE49-F238E27FC236}">
                <a16:creationId xmlns:a16="http://schemas.microsoft.com/office/drawing/2014/main" id="{07133BAC-E54C-A8BB-0A5A-ABB9578B8557}"/>
              </a:ext>
            </a:extLst>
          </p:cNvPr>
          <p:cNvCxnSpPr/>
          <p:nvPr/>
        </p:nvCxnSpPr>
        <p:spPr>
          <a:xfrm>
            <a:off x="9443638" y="1488698"/>
            <a:ext cx="2009024" cy="0"/>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00863CE-2445-9728-0A40-7F9235270381}"/>
              </a:ext>
            </a:extLst>
          </p:cNvPr>
          <p:cNvCxnSpPr/>
          <p:nvPr/>
        </p:nvCxnSpPr>
        <p:spPr>
          <a:xfrm>
            <a:off x="9429152" y="2344483"/>
            <a:ext cx="2009024" cy="0"/>
          </a:xfrm>
          <a:prstGeom prst="line">
            <a:avLst/>
          </a:prstGeom>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1B05C8DB-E07F-3780-E99A-C692FEDA7F1C}"/>
              </a:ext>
            </a:extLst>
          </p:cNvPr>
          <p:cNvCxnSpPr/>
          <p:nvPr/>
        </p:nvCxnSpPr>
        <p:spPr>
          <a:xfrm>
            <a:off x="10456215" y="2375394"/>
            <a:ext cx="265723" cy="261815"/>
          </a:xfrm>
          <a:prstGeom prst="line">
            <a:avLst/>
          </a:prstGeom>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BC94DC27-C7A1-9873-EC78-FD2C906DB476}"/>
              </a:ext>
            </a:extLst>
          </p:cNvPr>
          <p:cNvSpPr txBox="1"/>
          <p:nvPr/>
        </p:nvSpPr>
        <p:spPr>
          <a:xfrm>
            <a:off x="10721938" y="2555835"/>
            <a:ext cx="2828249" cy="276999"/>
          </a:xfrm>
          <a:prstGeom prst="rect">
            <a:avLst/>
          </a:prstGeom>
          <a:noFill/>
        </p:spPr>
        <p:txBody>
          <a:bodyPr wrap="square">
            <a:spAutoFit/>
          </a:bodyPr>
          <a:lstStyle/>
          <a:p>
            <a:r>
              <a:rPr lang="en-GB" sz="1200" dirty="0"/>
              <a:t>Tissue boundary</a:t>
            </a:r>
            <a:endParaRPr lang="en-NO" sz="1200" dirty="0"/>
          </a:p>
        </p:txBody>
      </p:sp>
      <p:pic>
        <p:nvPicPr>
          <p:cNvPr id="31" name="Graphic 30">
            <a:extLst>
              <a:ext uri="{FF2B5EF4-FFF2-40B4-BE49-F238E27FC236}">
                <a16:creationId xmlns:a16="http://schemas.microsoft.com/office/drawing/2014/main" id="{D32AD935-4BA9-23BD-4EE5-35DE9194EF7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5400000">
            <a:off x="8183183" y="546081"/>
            <a:ext cx="2191662" cy="6237807"/>
          </a:xfrm>
          <a:prstGeom prst="rect">
            <a:avLst/>
          </a:prstGeom>
        </p:spPr>
      </p:pic>
      <p:cxnSp>
        <p:nvCxnSpPr>
          <p:cNvPr id="33" name="Straight Connector 32">
            <a:extLst>
              <a:ext uri="{FF2B5EF4-FFF2-40B4-BE49-F238E27FC236}">
                <a16:creationId xmlns:a16="http://schemas.microsoft.com/office/drawing/2014/main" id="{6BBEA67B-32A0-CD38-181D-FD70CE60FE5F}"/>
              </a:ext>
            </a:extLst>
          </p:cNvPr>
          <p:cNvCxnSpPr>
            <a:cxnSpLocks/>
          </p:cNvCxnSpPr>
          <p:nvPr/>
        </p:nvCxnSpPr>
        <p:spPr>
          <a:xfrm flipV="1">
            <a:off x="8630348" y="1503282"/>
            <a:ext cx="777410" cy="2063828"/>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67" name="Straight Connector 66">
            <a:extLst>
              <a:ext uri="{FF2B5EF4-FFF2-40B4-BE49-F238E27FC236}">
                <a16:creationId xmlns:a16="http://schemas.microsoft.com/office/drawing/2014/main" id="{AB35CDA3-8A55-9D0F-C8EF-5E9AEB1A2983}"/>
              </a:ext>
            </a:extLst>
          </p:cNvPr>
          <p:cNvCxnSpPr>
            <a:cxnSpLocks/>
          </p:cNvCxnSpPr>
          <p:nvPr/>
        </p:nvCxnSpPr>
        <p:spPr>
          <a:xfrm flipV="1">
            <a:off x="8638102" y="2344483"/>
            <a:ext cx="758255" cy="1235945"/>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pic>
        <p:nvPicPr>
          <p:cNvPr id="5122" name="Picture 2" descr="Diffusion Tensor Imaging (DTI) A discussion on understanding and analyzing  white matter tracts Meghan Martz, PhD">
            <a:extLst>
              <a:ext uri="{FF2B5EF4-FFF2-40B4-BE49-F238E27FC236}">
                <a16:creationId xmlns:a16="http://schemas.microsoft.com/office/drawing/2014/main" id="{6BD3C3AE-786C-9E2B-4B34-60485B994C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88531" y="5044339"/>
            <a:ext cx="2351661" cy="1701391"/>
          </a:xfrm>
          <a:prstGeom prst="rect">
            <a:avLst/>
          </a:prstGeom>
          <a:noFill/>
          <a:extLst>
            <a:ext uri="{909E8E84-426E-40DD-AFC4-6F175D3DCCD1}">
              <a14:hiddenFill xmlns:a14="http://schemas.microsoft.com/office/drawing/2010/main">
                <a:solidFill>
                  <a:srgbClr val="FFFFFF"/>
                </a:solidFill>
              </a14:hiddenFill>
            </a:ext>
          </a:extLst>
        </p:spPr>
      </p:pic>
      <p:sp>
        <p:nvSpPr>
          <p:cNvPr id="83" name="TextBox 82">
            <a:extLst>
              <a:ext uri="{FF2B5EF4-FFF2-40B4-BE49-F238E27FC236}">
                <a16:creationId xmlns:a16="http://schemas.microsoft.com/office/drawing/2014/main" id="{50569571-404E-E051-96A7-3C09414A8122}"/>
              </a:ext>
            </a:extLst>
          </p:cNvPr>
          <p:cNvSpPr txBox="1"/>
          <p:nvPr/>
        </p:nvSpPr>
        <p:spPr>
          <a:xfrm>
            <a:off x="6152857" y="4726433"/>
            <a:ext cx="2828249" cy="369332"/>
          </a:xfrm>
          <a:prstGeom prst="rect">
            <a:avLst/>
          </a:prstGeom>
          <a:noFill/>
        </p:spPr>
        <p:txBody>
          <a:bodyPr wrap="square">
            <a:spAutoFit/>
          </a:bodyPr>
          <a:lstStyle/>
          <a:p>
            <a:r>
              <a:rPr lang="en-GB" dirty="0"/>
              <a:t>d) White matter tracts</a:t>
            </a:r>
            <a:endParaRPr lang="en-NO" dirty="0"/>
          </a:p>
        </p:txBody>
      </p:sp>
      <p:cxnSp>
        <p:nvCxnSpPr>
          <p:cNvPr id="86" name="Straight Connector 85">
            <a:extLst>
              <a:ext uri="{FF2B5EF4-FFF2-40B4-BE49-F238E27FC236}">
                <a16:creationId xmlns:a16="http://schemas.microsoft.com/office/drawing/2014/main" id="{21140D4A-8A5C-0810-8E75-EE7AC7D93CE5}"/>
              </a:ext>
            </a:extLst>
          </p:cNvPr>
          <p:cNvCxnSpPr>
            <a:cxnSpLocks/>
          </p:cNvCxnSpPr>
          <p:nvPr/>
        </p:nvCxnSpPr>
        <p:spPr>
          <a:xfrm flipV="1">
            <a:off x="8370277" y="3593746"/>
            <a:ext cx="578532" cy="2063828"/>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88" name="Straight Connector 87">
            <a:extLst>
              <a:ext uri="{FF2B5EF4-FFF2-40B4-BE49-F238E27FC236}">
                <a16:creationId xmlns:a16="http://schemas.microsoft.com/office/drawing/2014/main" id="{7CC5F6F8-25A0-AA8D-FFAE-C130FBF07057}"/>
              </a:ext>
            </a:extLst>
          </p:cNvPr>
          <p:cNvCxnSpPr>
            <a:cxnSpLocks/>
          </p:cNvCxnSpPr>
          <p:nvPr/>
        </p:nvCxnSpPr>
        <p:spPr>
          <a:xfrm flipV="1">
            <a:off x="8370277" y="4234223"/>
            <a:ext cx="3082385" cy="1423351"/>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44A53F4C-455E-E84D-999D-88DFEA3A5582}"/>
              </a:ext>
            </a:extLst>
          </p:cNvPr>
          <p:cNvSpPr txBox="1"/>
          <p:nvPr/>
        </p:nvSpPr>
        <p:spPr>
          <a:xfrm>
            <a:off x="6160110" y="2824716"/>
            <a:ext cx="2828249" cy="369332"/>
          </a:xfrm>
          <a:prstGeom prst="rect">
            <a:avLst/>
          </a:prstGeom>
          <a:noFill/>
        </p:spPr>
        <p:txBody>
          <a:bodyPr wrap="square">
            <a:spAutoFit/>
          </a:bodyPr>
          <a:lstStyle/>
          <a:p>
            <a:r>
              <a:rPr lang="en-GB" dirty="0"/>
              <a:t>c) Neuron</a:t>
            </a:r>
            <a:endParaRPr lang="en-NO" dirty="0"/>
          </a:p>
        </p:txBody>
      </p:sp>
    </p:spTree>
    <p:extLst>
      <p:ext uri="{BB962C8B-B14F-4D97-AF65-F5344CB8AC3E}">
        <p14:creationId xmlns:p14="http://schemas.microsoft.com/office/powerpoint/2010/main" val="1445713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77F3D6A9-7231-18C7-AAC5-D4FECFB00590}"/>
              </a:ext>
            </a:extLst>
          </p:cNvPr>
          <p:cNvSpPr/>
          <p:nvPr/>
        </p:nvSpPr>
        <p:spPr>
          <a:xfrm rot="2100733">
            <a:off x="6402278" y="3920585"/>
            <a:ext cx="2021227" cy="975360"/>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2" name="Title 1">
            <a:extLst>
              <a:ext uri="{FF2B5EF4-FFF2-40B4-BE49-F238E27FC236}">
                <a16:creationId xmlns:a16="http://schemas.microsoft.com/office/drawing/2014/main" id="{E7D2041A-DE7A-3769-E98A-13D3E19F2D94}"/>
              </a:ext>
            </a:extLst>
          </p:cNvPr>
          <p:cNvSpPr>
            <a:spLocks noGrp="1"/>
          </p:cNvSpPr>
          <p:nvPr>
            <p:ph type="title"/>
          </p:nvPr>
        </p:nvSpPr>
        <p:spPr/>
        <p:txBody>
          <a:bodyPr/>
          <a:lstStyle/>
          <a:p>
            <a:r>
              <a:rPr lang="en-NO" dirty="0"/>
              <a:t>Diffusion MRI</a:t>
            </a:r>
          </a:p>
        </p:txBody>
      </p:sp>
      <p:sp>
        <p:nvSpPr>
          <p:cNvPr id="13" name="Content Placeholder 2">
            <a:extLst>
              <a:ext uri="{FF2B5EF4-FFF2-40B4-BE49-F238E27FC236}">
                <a16:creationId xmlns:a16="http://schemas.microsoft.com/office/drawing/2014/main" id="{D1838330-06F2-D0B7-4F87-B6388B9253CA}"/>
              </a:ext>
            </a:extLst>
          </p:cNvPr>
          <p:cNvSpPr txBox="1">
            <a:spLocks/>
          </p:cNvSpPr>
          <p:nvPr/>
        </p:nvSpPr>
        <p:spPr>
          <a:xfrm>
            <a:off x="838200" y="1825625"/>
            <a:ext cx="56525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Diffusion Magnetic resonance imaging (</a:t>
            </a:r>
            <a:r>
              <a:rPr lang="en-GB" dirty="0" err="1"/>
              <a:t>dMRI</a:t>
            </a:r>
            <a:r>
              <a:rPr lang="en-GB" dirty="0"/>
              <a:t>)</a:t>
            </a:r>
          </a:p>
          <a:p>
            <a:pPr lvl="1"/>
            <a:r>
              <a:rPr lang="en-GB" dirty="0"/>
              <a:t>Defined by Brownian motion (random molecular movement)</a:t>
            </a:r>
          </a:p>
          <a:p>
            <a:pPr lvl="1"/>
            <a:r>
              <a:rPr lang="en-GB" dirty="0"/>
              <a:t>This motion can be modelled in different ways</a:t>
            </a:r>
          </a:p>
        </p:txBody>
      </p:sp>
      <p:sp>
        <p:nvSpPr>
          <p:cNvPr id="71" name="Oval 70">
            <a:extLst>
              <a:ext uri="{FF2B5EF4-FFF2-40B4-BE49-F238E27FC236}">
                <a16:creationId xmlns:a16="http://schemas.microsoft.com/office/drawing/2014/main" id="{7F6968BF-257E-2DCC-3FDB-226FEDCB935D}"/>
              </a:ext>
            </a:extLst>
          </p:cNvPr>
          <p:cNvSpPr/>
          <p:nvPr/>
        </p:nvSpPr>
        <p:spPr>
          <a:xfrm rot="5400000">
            <a:off x="6759224" y="1641585"/>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2" name="Freeform 71">
            <a:extLst>
              <a:ext uri="{FF2B5EF4-FFF2-40B4-BE49-F238E27FC236}">
                <a16:creationId xmlns:a16="http://schemas.microsoft.com/office/drawing/2014/main" id="{0A62710C-8A6C-FBC2-B59D-80801E1D4BD8}"/>
              </a:ext>
            </a:extLst>
          </p:cNvPr>
          <p:cNvSpPr/>
          <p:nvPr/>
        </p:nvSpPr>
        <p:spPr>
          <a:xfrm>
            <a:off x="6455508" y="1394913"/>
            <a:ext cx="1914769" cy="1344246"/>
          </a:xfrm>
          <a:custGeom>
            <a:avLst/>
            <a:gdLst>
              <a:gd name="connsiteX0" fmla="*/ 437661 w 1914769"/>
              <a:gd name="connsiteY0" fmla="*/ 257908 h 1344246"/>
              <a:gd name="connsiteX1" fmla="*/ 453292 w 1914769"/>
              <a:gd name="connsiteY1" fmla="*/ 211016 h 1344246"/>
              <a:gd name="connsiteX2" fmla="*/ 468923 w 1914769"/>
              <a:gd name="connsiteY2" fmla="*/ 187570 h 1344246"/>
              <a:gd name="connsiteX3" fmla="*/ 492369 w 1914769"/>
              <a:gd name="connsiteY3" fmla="*/ 148493 h 1344246"/>
              <a:gd name="connsiteX4" fmla="*/ 500184 w 1914769"/>
              <a:gd name="connsiteY4" fmla="*/ 109416 h 1344246"/>
              <a:gd name="connsiteX5" fmla="*/ 515815 w 1914769"/>
              <a:gd name="connsiteY5" fmla="*/ 85970 h 1344246"/>
              <a:gd name="connsiteX6" fmla="*/ 570523 w 1914769"/>
              <a:gd name="connsiteY6" fmla="*/ 15631 h 1344246"/>
              <a:gd name="connsiteX7" fmla="*/ 625230 w 1914769"/>
              <a:gd name="connsiteY7" fmla="*/ 0 h 1344246"/>
              <a:gd name="connsiteX8" fmla="*/ 1070707 w 1914769"/>
              <a:gd name="connsiteY8" fmla="*/ 7816 h 1344246"/>
              <a:gd name="connsiteX9" fmla="*/ 1094154 w 1914769"/>
              <a:gd name="connsiteY9" fmla="*/ 15631 h 1344246"/>
              <a:gd name="connsiteX10" fmla="*/ 1180123 w 1914769"/>
              <a:gd name="connsiteY10" fmla="*/ 31262 h 1344246"/>
              <a:gd name="connsiteX11" fmla="*/ 1211384 w 1914769"/>
              <a:gd name="connsiteY11" fmla="*/ 54708 h 1344246"/>
              <a:gd name="connsiteX12" fmla="*/ 1258277 w 1914769"/>
              <a:gd name="connsiteY12" fmla="*/ 70339 h 1344246"/>
              <a:gd name="connsiteX13" fmla="*/ 1281723 w 1914769"/>
              <a:gd name="connsiteY13" fmla="*/ 85970 h 1344246"/>
              <a:gd name="connsiteX14" fmla="*/ 1336430 w 1914769"/>
              <a:gd name="connsiteY14" fmla="*/ 117231 h 1344246"/>
              <a:gd name="connsiteX15" fmla="*/ 1359877 w 1914769"/>
              <a:gd name="connsiteY15" fmla="*/ 140677 h 1344246"/>
              <a:gd name="connsiteX16" fmla="*/ 1406769 w 1914769"/>
              <a:gd name="connsiteY16" fmla="*/ 203200 h 1344246"/>
              <a:gd name="connsiteX17" fmla="*/ 1422400 w 1914769"/>
              <a:gd name="connsiteY17" fmla="*/ 234462 h 1344246"/>
              <a:gd name="connsiteX18" fmla="*/ 1438030 w 1914769"/>
              <a:gd name="connsiteY18" fmla="*/ 289170 h 1344246"/>
              <a:gd name="connsiteX19" fmla="*/ 1430215 w 1914769"/>
              <a:gd name="connsiteY19" fmla="*/ 414216 h 1344246"/>
              <a:gd name="connsiteX20" fmla="*/ 1414584 w 1914769"/>
              <a:gd name="connsiteY20" fmla="*/ 461108 h 1344246"/>
              <a:gd name="connsiteX21" fmla="*/ 1406769 w 1914769"/>
              <a:gd name="connsiteY21" fmla="*/ 484554 h 1344246"/>
              <a:gd name="connsiteX22" fmla="*/ 1359877 w 1914769"/>
              <a:gd name="connsiteY22" fmla="*/ 515816 h 1344246"/>
              <a:gd name="connsiteX23" fmla="*/ 1062892 w 1914769"/>
              <a:gd name="connsiteY23" fmla="*/ 531446 h 1344246"/>
              <a:gd name="connsiteX24" fmla="*/ 969107 w 1914769"/>
              <a:gd name="connsiteY24" fmla="*/ 554893 h 1344246"/>
              <a:gd name="connsiteX25" fmla="*/ 922215 w 1914769"/>
              <a:gd name="connsiteY25" fmla="*/ 578339 h 1344246"/>
              <a:gd name="connsiteX26" fmla="*/ 875323 w 1914769"/>
              <a:gd name="connsiteY26" fmla="*/ 601785 h 1344246"/>
              <a:gd name="connsiteX27" fmla="*/ 851877 w 1914769"/>
              <a:gd name="connsiteY27" fmla="*/ 617416 h 1344246"/>
              <a:gd name="connsiteX28" fmla="*/ 820615 w 1914769"/>
              <a:gd name="connsiteY28" fmla="*/ 664308 h 1344246"/>
              <a:gd name="connsiteX29" fmla="*/ 789354 w 1914769"/>
              <a:gd name="connsiteY29" fmla="*/ 734646 h 1344246"/>
              <a:gd name="connsiteX30" fmla="*/ 781538 w 1914769"/>
              <a:gd name="connsiteY30" fmla="*/ 765908 h 1344246"/>
              <a:gd name="connsiteX31" fmla="*/ 773723 w 1914769"/>
              <a:gd name="connsiteY31" fmla="*/ 789354 h 1344246"/>
              <a:gd name="connsiteX32" fmla="*/ 781538 w 1914769"/>
              <a:gd name="connsiteY32" fmla="*/ 945662 h 1344246"/>
              <a:gd name="connsiteX33" fmla="*/ 789354 w 1914769"/>
              <a:gd name="connsiteY33" fmla="*/ 976923 h 1344246"/>
              <a:gd name="connsiteX34" fmla="*/ 820615 w 1914769"/>
              <a:gd name="connsiteY34" fmla="*/ 1008185 h 1344246"/>
              <a:gd name="connsiteX35" fmla="*/ 828430 w 1914769"/>
              <a:gd name="connsiteY35" fmla="*/ 1031631 h 1344246"/>
              <a:gd name="connsiteX36" fmla="*/ 890954 w 1914769"/>
              <a:gd name="connsiteY36" fmla="*/ 1086339 h 1344246"/>
              <a:gd name="connsiteX37" fmla="*/ 922215 w 1914769"/>
              <a:gd name="connsiteY37" fmla="*/ 1117600 h 1344246"/>
              <a:gd name="connsiteX38" fmla="*/ 953477 w 1914769"/>
              <a:gd name="connsiteY38" fmla="*/ 1133231 h 1344246"/>
              <a:gd name="connsiteX39" fmla="*/ 976923 w 1914769"/>
              <a:gd name="connsiteY39" fmla="*/ 1156677 h 1344246"/>
              <a:gd name="connsiteX40" fmla="*/ 1000369 w 1914769"/>
              <a:gd name="connsiteY40" fmla="*/ 1164493 h 1344246"/>
              <a:gd name="connsiteX41" fmla="*/ 1023815 w 1914769"/>
              <a:gd name="connsiteY41" fmla="*/ 1180123 h 1344246"/>
              <a:gd name="connsiteX42" fmla="*/ 1094154 w 1914769"/>
              <a:gd name="connsiteY42" fmla="*/ 1203570 h 1344246"/>
              <a:gd name="connsiteX43" fmla="*/ 1172307 w 1914769"/>
              <a:gd name="connsiteY43" fmla="*/ 1242646 h 1344246"/>
              <a:gd name="connsiteX44" fmla="*/ 1258277 w 1914769"/>
              <a:gd name="connsiteY44" fmla="*/ 1273908 h 1344246"/>
              <a:gd name="connsiteX45" fmla="*/ 1328615 w 1914769"/>
              <a:gd name="connsiteY45" fmla="*/ 1305170 h 1344246"/>
              <a:gd name="connsiteX46" fmla="*/ 1367692 w 1914769"/>
              <a:gd name="connsiteY46" fmla="*/ 1320800 h 1344246"/>
              <a:gd name="connsiteX47" fmla="*/ 1398954 w 1914769"/>
              <a:gd name="connsiteY47" fmla="*/ 1328616 h 1344246"/>
              <a:gd name="connsiteX48" fmla="*/ 1508369 w 1914769"/>
              <a:gd name="connsiteY48" fmla="*/ 1344246 h 1344246"/>
              <a:gd name="connsiteX49" fmla="*/ 1633415 w 1914769"/>
              <a:gd name="connsiteY49" fmla="*/ 1328616 h 1344246"/>
              <a:gd name="connsiteX50" fmla="*/ 1680307 w 1914769"/>
              <a:gd name="connsiteY50" fmla="*/ 1312985 h 1344246"/>
              <a:gd name="connsiteX51" fmla="*/ 1766277 w 1914769"/>
              <a:gd name="connsiteY51" fmla="*/ 1273908 h 1344246"/>
              <a:gd name="connsiteX52" fmla="*/ 1805354 w 1914769"/>
              <a:gd name="connsiteY52" fmla="*/ 1242646 h 1344246"/>
              <a:gd name="connsiteX53" fmla="*/ 1844430 w 1914769"/>
              <a:gd name="connsiteY53" fmla="*/ 1219200 h 1344246"/>
              <a:gd name="connsiteX54" fmla="*/ 1867877 w 1914769"/>
              <a:gd name="connsiteY54" fmla="*/ 1187939 h 1344246"/>
              <a:gd name="connsiteX55" fmla="*/ 1891323 w 1914769"/>
              <a:gd name="connsiteY55" fmla="*/ 1164493 h 1344246"/>
              <a:gd name="connsiteX56" fmla="*/ 1899138 w 1914769"/>
              <a:gd name="connsiteY56" fmla="*/ 1125416 h 1344246"/>
              <a:gd name="connsiteX57" fmla="*/ 1914769 w 1914769"/>
              <a:gd name="connsiteY57" fmla="*/ 1070708 h 1344246"/>
              <a:gd name="connsiteX58" fmla="*/ 1891323 w 1914769"/>
              <a:gd name="connsiteY58" fmla="*/ 930031 h 1344246"/>
              <a:gd name="connsiteX59" fmla="*/ 1867877 w 1914769"/>
              <a:gd name="connsiteY59" fmla="*/ 906585 h 1344246"/>
              <a:gd name="connsiteX60" fmla="*/ 1844430 w 1914769"/>
              <a:gd name="connsiteY60" fmla="*/ 898770 h 1344246"/>
              <a:gd name="connsiteX61" fmla="*/ 1813169 w 1914769"/>
              <a:gd name="connsiteY61" fmla="*/ 875323 h 1344246"/>
              <a:gd name="connsiteX62" fmla="*/ 1758461 w 1914769"/>
              <a:gd name="connsiteY62" fmla="*/ 859693 h 1344246"/>
              <a:gd name="connsiteX63" fmla="*/ 1727200 w 1914769"/>
              <a:gd name="connsiteY63" fmla="*/ 844062 h 1344246"/>
              <a:gd name="connsiteX64" fmla="*/ 1641230 w 1914769"/>
              <a:gd name="connsiteY64" fmla="*/ 820616 h 1344246"/>
              <a:gd name="connsiteX65" fmla="*/ 1609969 w 1914769"/>
              <a:gd name="connsiteY65" fmla="*/ 812800 h 1344246"/>
              <a:gd name="connsiteX66" fmla="*/ 1578707 w 1914769"/>
              <a:gd name="connsiteY66" fmla="*/ 804985 h 1344246"/>
              <a:gd name="connsiteX67" fmla="*/ 1555261 w 1914769"/>
              <a:gd name="connsiteY67" fmla="*/ 797170 h 1344246"/>
              <a:gd name="connsiteX68" fmla="*/ 1352061 w 1914769"/>
              <a:gd name="connsiteY68" fmla="*/ 820616 h 1344246"/>
              <a:gd name="connsiteX69" fmla="*/ 1281723 w 1914769"/>
              <a:gd name="connsiteY69" fmla="*/ 851877 h 1344246"/>
              <a:gd name="connsiteX70" fmla="*/ 1258277 w 1914769"/>
              <a:gd name="connsiteY70" fmla="*/ 859693 h 1344246"/>
              <a:gd name="connsiteX71" fmla="*/ 1234830 w 1914769"/>
              <a:gd name="connsiteY71" fmla="*/ 867508 h 1344246"/>
              <a:gd name="connsiteX72" fmla="*/ 1164492 w 1914769"/>
              <a:gd name="connsiteY72" fmla="*/ 906585 h 1344246"/>
              <a:gd name="connsiteX73" fmla="*/ 1117600 w 1914769"/>
              <a:gd name="connsiteY73" fmla="*/ 937846 h 1344246"/>
              <a:gd name="connsiteX74" fmla="*/ 1094154 w 1914769"/>
              <a:gd name="connsiteY74" fmla="*/ 953477 h 1344246"/>
              <a:gd name="connsiteX75" fmla="*/ 1047261 w 1914769"/>
              <a:gd name="connsiteY75" fmla="*/ 961293 h 1344246"/>
              <a:gd name="connsiteX76" fmla="*/ 953477 w 1914769"/>
              <a:gd name="connsiteY76" fmla="*/ 984739 h 1344246"/>
              <a:gd name="connsiteX77" fmla="*/ 883138 w 1914769"/>
              <a:gd name="connsiteY77" fmla="*/ 992554 h 1344246"/>
              <a:gd name="connsiteX78" fmla="*/ 851877 w 1914769"/>
              <a:gd name="connsiteY78" fmla="*/ 1000370 h 1344246"/>
              <a:gd name="connsiteX79" fmla="*/ 703384 w 1914769"/>
              <a:gd name="connsiteY79" fmla="*/ 1016000 h 1344246"/>
              <a:gd name="connsiteX80" fmla="*/ 586154 w 1914769"/>
              <a:gd name="connsiteY80" fmla="*/ 1031631 h 1344246"/>
              <a:gd name="connsiteX81" fmla="*/ 554892 w 1914769"/>
              <a:gd name="connsiteY81" fmla="*/ 1039446 h 1344246"/>
              <a:gd name="connsiteX82" fmla="*/ 422030 w 1914769"/>
              <a:gd name="connsiteY82" fmla="*/ 1031631 h 1344246"/>
              <a:gd name="connsiteX83" fmla="*/ 398584 w 1914769"/>
              <a:gd name="connsiteY83" fmla="*/ 1023816 h 1344246"/>
              <a:gd name="connsiteX84" fmla="*/ 336061 w 1914769"/>
              <a:gd name="connsiteY84" fmla="*/ 1008185 h 1344246"/>
              <a:gd name="connsiteX85" fmla="*/ 312615 w 1914769"/>
              <a:gd name="connsiteY85" fmla="*/ 992554 h 1344246"/>
              <a:gd name="connsiteX86" fmla="*/ 281354 w 1914769"/>
              <a:gd name="connsiteY86" fmla="*/ 937846 h 1344246"/>
              <a:gd name="connsiteX87" fmla="*/ 289169 w 1914769"/>
              <a:gd name="connsiteY87" fmla="*/ 828431 h 1344246"/>
              <a:gd name="connsiteX88" fmla="*/ 296984 w 1914769"/>
              <a:gd name="connsiteY88" fmla="*/ 804985 h 1344246"/>
              <a:gd name="connsiteX89" fmla="*/ 320430 w 1914769"/>
              <a:gd name="connsiteY89" fmla="*/ 789354 h 1344246"/>
              <a:gd name="connsiteX90" fmla="*/ 336061 w 1914769"/>
              <a:gd name="connsiteY90" fmla="*/ 765908 h 1344246"/>
              <a:gd name="connsiteX91" fmla="*/ 328246 w 1914769"/>
              <a:gd name="connsiteY91" fmla="*/ 695570 h 1344246"/>
              <a:gd name="connsiteX92" fmla="*/ 320430 w 1914769"/>
              <a:gd name="connsiteY92" fmla="*/ 672123 h 1344246"/>
              <a:gd name="connsiteX93" fmla="*/ 296984 w 1914769"/>
              <a:gd name="connsiteY93" fmla="*/ 648677 h 1344246"/>
              <a:gd name="connsiteX94" fmla="*/ 281354 w 1914769"/>
              <a:gd name="connsiteY94" fmla="*/ 625231 h 1344246"/>
              <a:gd name="connsiteX95" fmla="*/ 234461 w 1914769"/>
              <a:gd name="connsiteY95" fmla="*/ 593970 h 1344246"/>
              <a:gd name="connsiteX96" fmla="*/ 211015 w 1914769"/>
              <a:gd name="connsiteY96" fmla="*/ 578339 h 1344246"/>
              <a:gd name="connsiteX97" fmla="*/ 164123 w 1914769"/>
              <a:gd name="connsiteY97" fmla="*/ 562708 h 1344246"/>
              <a:gd name="connsiteX98" fmla="*/ 117230 w 1914769"/>
              <a:gd name="connsiteY98" fmla="*/ 531446 h 1344246"/>
              <a:gd name="connsiteX99" fmla="*/ 93784 w 1914769"/>
              <a:gd name="connsiteY99" fmla="*/ 515816 h 1344246"/>
              <a:gd name="connsiteX100" fmla="*/ 70338 w 1914769"/>
              <a:gd name="connsiteY100" fmla="*/ 508000 h 1344246"/>
              <a:gd name="connsiteX101" fmla="*/ 23446 w 1914769"/>
              <a:gd name="connsiteY101" fmla="*/ 476739 h 1344246"/>
              <a:gd name="connsiteX102" fmla="*/ 0 w 1914769"/>
              <a:gd name="connsiteY102" fmla="*/ 468923 h 1344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914769" h="1344246">
                <a:moveTo>
                  <a:pt x="437661" y="257908"/>
                </a:moveTo>
                <a:cubicBezTo>
                  <a:pt x="442871" y="242277"/>
                  <a:pt x="446600" y="226072"/>
                  <a:pt x="453292" y="211016"/>
                </a:cubicBezTo>
                <a:cubicBezTo>
                  <a:pt x="457107" y="202433"/>
                  <a:pt x="463945" y="195535"/>
                  <a:pt x="468923" y="187570"/>
                </a:cubicBezTo>
                <a:cubicBezTo>
                  <a:pt x="476974" y="174689"/>
                  <a:pt x="484554" y="161519"/>
                  <a:pt x="492369" y="148493"/>
                </a:cubicBezTo>
                <a:cubicBezTo>
                  <a:pt x="494974" y="135467"/>
                  <a:pt x="495520" y="121854"/>
                  <a:pt x="500184" y="109416"/>
                </a:cubicBezTo>
                <a:cubicBezTo>
                  <a:pt x="503482" y="100621"/>
                  <a:pt x="511614" y="94371"/>
                  <a:pt x="515815" y="85970"/>
                </a:cubicBezTo>
                <a:cubicBezTo>
                  <a:pt x="531646" y="54308"/>
                  <a:pt x="515052" y="34121"/>
                  <a:pt x="570523" y="15631"/>
                </a:cubicBezTo>
                <a:cubicBezTo>
                  <a:pt x="604159" y="4419"/>
                  <a:pt x="585977" y="9814"/>
                  <a:pt x="625230" y="0"/>
                </a:cubicBezTo>
                <a:lnTo>
                  <a:pt x="1070707" y="7816"/>
                </a:lnTo>
                <a:cubicBezTo>
                  <a:pt x="1078941" y="8090"/>
                  <a:pt x="1086162" y="13633"/>
                  <a:pt x="1094154" y="15631"/>
                </a:cubicBezTo>
                <a:cubicBezTo>
                  <a:pt x="1115996" y="21091"/>
                  <a:pt x="1159225" y="27779"/>
                  <a:pt x="1180123" y="31262"/>
                </a:cubicBezTo>
                <a:cubicBezTo>
                  <a:pt x="1190543" y="39077"/>
                  <a:pt x="1199734" y="48883"/>
                  <a:pt x="1211384" y="54708"/>
                </a:cubicBezTo>
                <a:cubicBezTo>
                  <a:pt x="1226121" y="62077"/>
                  <a:pt x="1244568" y="61199"/>
                  <a:pt x="1258277" y="70339"/>
                </a:cubicBezTo>
                <a:cubicBezTo>
                  <a:pt x="1266092" y="75549"/>
                  <a:pt x="1273568" y="81310"/>
                  <a:pt x="1281723" y="85970"/>
                </a:cubicBezTo>
                <a:cubicBezTo>
                  <a:pt x="1306051" y="99872"/>
                  <a:pt x="1315654" y="99918"/>
                  <a:pt x="1336430" y="117231"/>
                </a:cubicBezTo>
                <a:cubicBezTo>
                  <a:pt x="1344921" y="124307"/>
                  <a:pt x="1352599" y="132359"/>
                  <a:pt x="1359877" y="140677"/>
                </a:cubicBezTo>
                <a:cubicBezTo>
                  <a:pt x="1372254" y="154822"/>
                  <a:pt x="1395823" y="184044"/>
                  <a:pt x="1406769" y="203200"/>
                </a:cubicBezTo>
                <a:cubicBezTo>
                  <a:pt x="1412549" y="213316"/>
                  <a:pt x="1417811" y="223753"/>
                  <a:pt x="1422400" y="234462"/>
                </a:cubicBezTo>
                <a:cubicBezTo>
                  <a:pt x="1429127" y="250158"/>
                  <a:pt x="1434065" y="273307"/>
                  <a:pt x="1438030" y="289170"/>
                </a:cubicBezTo>
                <a:cubicBezTo>
                  <a:pt x="1435425" y="330852"/>
                  <a:pt x="1435858" y="372836"/>
                  <a:pt x="1430215" y="414216"/>
                </a:cubicBezTo>
                <a:cubicBezTo>
                  <a:pt x="1427989" y="430541"/>
                  <a:pt x="1419794" y="445477"/>
                  <a:pt x="1414584" y="461108"/>
                </a:cubicBezTo>
                <a:cubicBezTo>
                  <a:pt x="1411979" y="468923"/>
                  <a:pt x="1413623" y="479984"/>
                  <a:pt x="1406769" y="484554"/>
                </a:cubicBezTo>
                <a:cubicBezTo>
                  <a:pt x="1391138" y="494975"/>
                  <a:pt x="1377699" y="509876"/>
                  <a:pt x="1359877" y="515816"/>
                </a:cubicBezTo>
                <a:cubicBezTo>
                  <a:pt x="1249894" y="552474"/>
                  <a:pt x="1344665" y="523396"/>
                  <a:pt x="1062892" y="531446"/>
                </a:cubicBezTo>
                <a:cubicBezTo>
                  <a:pt x="1039453" y="535353"/>
                  <a:pt x="989749" y="541132"/>
                  <a:pt x="969107" y="554893"/>
                </a:cubicBezTo>
                <a:cubicBezTo>
                  <a:pt x="901905" y="599692"/>
                  <a:pt x="986937" y="545977"/>
                  <a:pt x="922215" y="578339"/>
                </a:cubicBezTo>
                <a:cubicBezTo>
                  <a:pt x="861622" y="608637"/>
                  <a:pt x="934248" y="582144"/>
                  <a:pt x="875323" y="601785"/>
                </a:cubicBezTo>
                <a:cubicBezTo>
                  <a:pt x="867508" y="606995"/>
                  <a:pt x="858062" y="610347"/>
                  <a:pt x="851877" y="617416"/>
                </a:cubicBezTo>
                <a:cubicBezTo>
                  <a:pt x="839506" y="631554"/>
                  <a:pt x="820615" y="664308"/>
                  <a:pt x="820615" y="664308"/>
                </a:cubicBezTo>
                <a:cubicBezTo>
                  <a:pt x="802014" y="720111"/>
                  <a:pt x="814123" y="697491"/>
                  <a:pt x="789354" y="734646"/>
                </a:cubicBezTo>
                <a:cubicBezTo>
                  <a:pt x="786749" y="745067"/>
                  <a:pt x="784489" y="755580"/>
                  <a:pt x="781538" y="765908"/>
                </a:cubicBezTo>
                <a:cubicBezTo>
                  <a:pt x="779275" y="773829"/>
                  <a:pt x="773723" y="781116"/>
                  <a:pt x="773723" y="789354"/>
                </a:cubicBezTo>
                <a:cubicBezTo>
                  <a:pt x="773723" y="841522"/>
                  <a:pt x="777206" y="893674"/>
                  <a:pt x="781538" y="945662"/>
                </a:cubicBezTo>
                <a:cubicBezTo>
                  <a:pt x="782430" y="956366"/>
                  <a:pt x="783661" y="967815"/>
                  <a:pt x="789354" y="976923"/>
                </a:cubicBezTo>
                <a:cubicBezTo>
                  <a:pt x="797165" y="989420"/>
                  <a:pt x="810195" y="997764"/>
                  <a:pt x="820615" y="1008185"/>
                </a:cubicBezTo>
                <a:cubicBezTo>
                  <a:pt x="823220" y="1016000"/>
                  <a:pt x="823642" y="1024927"/>
                  <a:pt x="828430" y="1031631"/>
                </a:cubicBezTo>
                <a:cubicBezTo>
                  <a:pt x="849664" y="1061359"/>
                  <a:pt x="864907" y="1063548"/>
                  <a:pt x="890954" y="1086339"/>
                </a:cubicBezTo>
                <a:cubicBezTo>
                  <a:pt x="902044" y="1096043"/>
                  <a:pt x="910426" y="1108758"/>
                  <a:pt x="922215" y="1117600"/>
                </a:cubicBezTo>
                <a:cubicBezTo>
                  <a:pt x="931536" y="1124590"/>
                  <a:pt x="943996" y="1126459"/>
                  <a:pt x="953477" y="1133231"/>
                </a:cubicBezTo>
                <a:cubicBezTo>
                  <a:pt x="962471" y="1139655"/>
                  <a:pt x="967727" y="1150546"/>
                  <a:pt x="976923" y="1156677"/>
                </a:cubicBezTo>
                <a:cubicBezTo>
                  <a:pt x="983778" y="1161247"/>
                  <a:pt x="993001" y="1160809"/>
                  <a:pt x="1000369" y="1164493"/>
                </a:cubicBezTo>
                <a:cubicBezTo>
                  <a:pt x="1008770" y="1168694"/>
                  <a:pt x="1015414" y="1175922"/>
                  <a:pt x="1023815" y="1180123"/>
                </a:cubicBezTo>
                <a:cubicBezTo>
                  <a:pt x="1053246" y="1194838"/>
                  <a:pt x="1064303" y="1196107"/>
                  <a:pt x="1094154" y="1203570"/>
                </a:cubicBezTo>
                <a:cubicBezTo>
                  <a:pt x="1150307" y="1245686"/>
                  <a:pt x="1098244" y="1211786"/>
                  <a:pt x="1172307" y="1242646"/>
                </a:cubicBezTo>
                <a:cubicBezTo>
                  <a:pt x="1253689" y="1276555"/>
                  <a:pt x="1184879" y="1259229"/>
                  <a:pt x="1258277" y="1273908"/>
                </a:cubicBezTo>
                <a:cubicBezTo>
                  <a:pt x="1311461" y="1313796"/>
                  <a:pt x="1265246" y="1286159"/>
                  <a:pt x="1328615" y="1305170"/>
                </a:cubicBezTo>
                <a:cubicBezTo>
                  <a:pt x="1342052" y="1309201"/>
                  <a:pt x="1354383" y="1316364"/>
                  <a:pt x="1367692" y="1320800"/>
                </a:cubicBezTo>
                <a:cubicBezTo>
                  <a:pt x="1377882" y="1324197"/>
                  <a:pt x="1388468" y="1326286"/>
                  <a:pt x="1398954" y="1328616"/>
                </a:cubicBezTo>
                <a:cubicBezTo>
                  <a:pt x="1448717" y="1339675"/>
                  <a:pt x="1446932" y="1337420"/>
                  <a:pt x="1508369" y="1344246"/>
                </a:cubicBezTo>
                <a:cubicBezTo>
                  <a:pt x="1550051" y="1339036"/>
                  <a:pt x="1592086" y="1336130"/>
                  <a:pt x="1633415" y="1328616"/>
                </a:cubicBezTo>
                <a:cubicBezTo>
                  <a:pt x="1649625" y="1325669"/>
                  <a:pt x="1664823" y="1318616"/>
                  <a:pt x="1680307" y="1312985"/>
                </a:cubicBezTo>
                <a:cubicBezTo>
                  <a:pt x="1704375" y="1304233"/>
                  <a:pt x="1745745" y="1286974"/>
                  <a:pt x="1766277" y="1273908"/>
                </a:cubicBezTo>
                <a:cubicBezTo>
                  <a:pt x="1780350" y="1264952"/>
                  <a:pt x="1791688" y="1252212"/>
                  <a:pt x="1805354" y="1242646"/>
                </a:cubicBezTo>
                <a:cubicBezTo>
                  <a:pt x="1817798" y="1233935"/>
                  <a:pt x="1831405" y="1227015"/>
                  <a:pt x="1844430" y="1219200"/>
                </a:cubicBezTo>
                <a:cubicBezTo>
                  <a:pt x="1852246" y="1208780"/>
                  <a:pt x="1859400" y="1197829"/>
                  <a:pt x="1867877" y="1187939"/>
                </a:cubicBezTo>
                <a:cubicBezTo>
                  <a:pt x="1875070" y="1179547"/>
                  <a:pt x="1886380" y="1174379"/>
                  <a:pt x="1891323" y="1164493"/>
                </a:cubicBezTo>
                <a:cubicBezTo>
                  <a:pt x="1897264" y="1152612"/>
                  <a:pt x="1896256" y="1138383"/>
                  <a:pt x="1899138" y="1125416"/>
                </a:cubicBezTo>
                <a:cubicBezTo>
                  <a:pt x="1905679" y="1095982"/>
                  <a:pt x="1906068" y="1096813"/>
                  <a:pt x="1914769" y="1070708"/>
                </a:cubicBezTo>
                <a:cubicBezTo>
                  <a:pt x="1910904" y="1016589"/>
                  <a:pt x="1921783" y="972676"/>
                  <a:pt x="1891323" y="930031"/>
                </a:cubicBezTo>
                <a:cubicBezTo>
                  <a:pt x="1884899" y="921037"/>
                  <a:pt x="1877073" y="912716"/>
                  <a:pt x="1867877" y="906585"/>
                </a:cubicBezTo>
                <a:cubicBezTo>
                  <a:pt x="1861022" y="902015"/>
                  <a:pt x="1852246" y="901375"/>
                  <a:pt x="1844430" y="898770"/>
                </a:cubicBezTo>
                <a:cubicBezTo>
                  <a:pt x="1834010" y="890954"/>
                  <a:pt x="1824478" y="881786"/>
                  <a:pt x="1813169" y="875323"/>
                </a:cubicBezTo>
                <a:cubicBezTo>
                  <a:pt x="1804449" y="870340"/>
                  <a:pt x="1765227" y="861385"/>
                  <a:pt x="1758461" y="859693"/>
                </a:cubicBezTo>
                <a:cubicBezTo>
                  <a:pt x="1748041" y="854483"/>
                  <a:pt x="1737908" y="848651"/>
                  <a:pt x="1727200" y="844062"/>
                </a:cubicBezTo>
                <a:cubicBezTo>
                  <a:pt x="1706741" y="835293"/>
                  <a:pt x="1650812" y="823011"/>
                  <a:pt x="1641230" y="820616"/>
                </a:cubicBezTo>
                <a:lnTo>
                  <a:pt x="1609969" y="812800"/>
                </a:lnTo>
                <a:cubicBezTo>
                  <a:pt x="1599548" y="810195"/>
                  <a:pt x="1588897" y="808382"/>
                  <a:pt x="1578707" y="804985"/>
                </a:cubicBezTo>
                <a:lnTo>
                  <a:pt x="1555261" y="797170"/>
                </a:lnTo>
                <a:cubicBezTo>
                  <a:pt x="1547445" y="797561"/>
                  <a:pt x="1396347" y="791093"/>
                  <a:pt x="1352061" y="820616"/>
                </a:cubicBezTo>
                <a:cubicBezTo>
                  <a:pt x="1314905" y="845386"/>
                  <a:pt x="1337527" y="833275"/>
                  <a:pt x="1281723" y="851877"/>
                </a:cubicBezTo>
                <a:lnTo>
                  <a:pt x="1258277" y="859693"/>
                </a:lnTo>
                <a:lnTo>
                  <a:pt x="1234830" y="867508"/>
                </a:lnTo>
                <a:cubicBezTo>
                  <a:pt x="1181084" y="903340"/>
                  <a:pt x="1205760" y="892830"/>
                  <a:pt x="1164492" y="906585"/>
                </a:cubicBezTo>
                <a:lnTo>
                  <a:pt x="1117600" y="937846"/>
                </a:lnTo>
                <a:cubicBezTo>
                  <a:pt x="1109785" y="943056"/>
                  <a:pt x="1103419" y="951933"/>
                  <a:pt x="1094154" y="953477"/>
                </a:cubicBezTo>
                <a:cubicBezTo>
                  <a:pt x="1078523" y="956082"/>
                  <a:pt x="1062730" y="957855"/>
                  <a:pt x="1047261" y="961293"/>
                </a:cubicBezTo>
                <a:cubicBezTo>
                  <a:pt x="1015805" y="968283"/>
                  <a:pt x="985503" y="981181"/>
                  <a:pt x="953477" y="984739"/>
                </a:cubicBezTo>
                <a:lnTo>
                  <a:pt x="883138" y="992554"/>
                </a:lnTo>
                <a:cubicBezTo>
                  <a:pt x="872718" y="995159"/>
                  <a:pt x="862472" y="998604"/>
                  <a:pt x="851877" y="1000370"/>
                </a:cubicBezTo>
                <a:cubicBezTo>
                  <a:pt x="810899" y="1007200"/>
                  <a:pt x="741637" y="1012523"/>
                  <a:pt x="703384" y="1016000"/>
                </a:cubicBezTo>
                <a:cubicBezTo>
                  <a:pt x="644823" y="1035522"/>
                  <a:pt x="708542" y="1016333"/>
                  <a:pt x="586154" y="1031631"/>
                </a:cubicBezTo>
                <a:cubicBezTo>
                  <a:pt x="575496" y="1032963"/>
                  <a:pt x="565313" y="1036841"/>
                  <a:pt x="554892" y="1039446"/>
                </a:cubicBezTo>
                <a:cubicBezTo>
                  <a:pt x="510605" y="1036841"/>
                  <a:pt x="466174" y="1036045"/>
                  <a:pt x="422030" y="1031631"/>
                </a:cubicBezTo>
                <a:cubicBezTo>
                  <a:pt x="413833" y="1030811"/>
                  <a:pt x="406532" y="1025984"/>
                  <a:pt x="398584" y="1023816"/>
                </a:cubicBezTo>
                <a:cubicBezTo>
                  <a:pt x="377859" y="1018164"/>
                  <a:pt x="336061" y="1008185"/>
                  <a:pt x="336061" y="1008185"/>
                </a:cubicBezTo>
                <a:cubicBezTo>
                  <a:pt x="328246" y="1002975"/>
                  <a:pt x="319257" y="999196"/>
                  <a:pt x="312615" y="992554"/>
                </a:cubicBezTo>
                <a:cubicBezTo>
                  <a:pt x="301566" y="981505"/>
                  <a:pt x="287485" y="950109"/>
                  <a:pt x="281354" y="937846"/>
                </a:cubicBezTo>
                <a:cubicBezTo>
                  <a:pt x="283959" y="901374"/>
                  <a:pt x="284897" y="864745"/>
                  <a:pt x="289169" y="828431"/>
                </a:cubicBezTo>
                <a:cubicBezTo>
                  <a:pt x="290132" y="820249"/>
                  <a:pt x="291838" y="811418"/>
                  <a:pt x="296984" y="804985"/>
                </a:cubicBezTo>
                <a:cubicBezTo>
                  <a:pt x="302852" y="797650"/>
                  <a:pt x="312615" y="794564"/>
                  <a:pt x="320430" y="789354"/>
                </a:cubicBezTo>
                <a:cubicBezTo>
                  <a:pt x="325640" y="781539"/>
                  <a:pt x="335281" y="775268"/>
                  <a:pt x="336061" y="765908"/>
                </a:cubicBezTo>
                <a:cubicBezTo>
                  <a:pt x="338020" y="742399"/>
                  <a:pt x="332124" y="718839"/>
                  <a:pt x="328246" y="695570"/>
                </a:cubicBezTo>
                <a:cubicBezTo>
                  <a:pt x="326892" y="687444"/>
                  <a:pt x="325000" y="678978"/>
                  <a:pt x="320430" y="672123"/>
                </a:cubicBezTo>
                <a:cubicBezTo>
                  <a:pt x="314299" y="662927"/>
                  <a:pt x="304060" y="657168"/>
                  <a:pt x="296984" y="648677"/>
                </a:cubicBezTo>
                <a:cubicBezTo>
                  <a:pt x="290971" y="641461"/>
                  <a:pt x="288423" y="631416"/>
                  <a:pt x="281354" y="625231"/>
                </a:cubicBezTo>
                <a:cubicBezTo>
                  <a:pt x="267216" y="612860"/>
                  <a:pt x="250092" y="604390"/>
                  <a:pt x="234461" y="593970"/>
                </a:cubicBezTo>
                <a:cubicBezTo>
                  <a:pt x="226646" y="588760"/>
                  <a:pt x="219926" y="581309"/>
                  <a:pt x="211015" y="578339"/>
                </a:cubicBezTo>
                <a:lnTo>
                  <a:pt x="164123" y="562708"/>
                </a:lnTo>
                <a:lnTo>
                  <a:pt x="117230" y="531446"/>
                </a:lnTo>
                <a:cubicBezTo>
                  <a:pt x="109415" y="526236"/>
                  <a:pt x="102695" y="518786"/>
                  <a:pt x="93784" y="515816"/>
                </a:cubicBezTo>
                <a:cubicBezTo>
                  <a:pt x="85969" y="513211"/>
                  <a:pt x="77539" y="512001"/>
                  <a:pt x="70338" y="508000"/>
                </a:cubicBezTo>
                <a:cubicBezTo>
                  <a:pt x="53916" y="498877"/>
                  <a:pt x="41267" y="482680"/>
                  <a:pt x="23446" y="476739"/>
                </a:cubicBezTo>
                <a:lnTo>
                  <a:pt x="0" y="468923"/>
                </a:ln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73" name="Oval 72">
            <a:extLst>
              <a:ext uri="{FF2B5EF4-FFF2-40B4-BE49-F238E27FC236}">
                <a16:creationId xmlns:a16="http://schemas.microsoft.com/office/drawing/2014/main" id="{B37FA075-2CB0-755A-E149-620C284C3057}"/>
              </a:ext>
            </a:extLst>
          </p:cNvPr>
          <p:cNvSpPr/>
          <p:nvPr/>
        </p:nvSpPr>
        <p:spPr>
          <a:xfrm rot="5400000">
            <a:off x="6324500" y="1641586"/>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4" name="TextBox 73">
            <a:extLst>
              <a:ext uri="{FF2B5EF4-FFF2-40B4-BE49-F238E27FC236}">
                <a16:creationId xmlns:a16="http://schemas.microsoft.com/office/drawing/2014/main" id="{81E81060-3FA8-4B81-C908-D9DA71C4CD54}"/>
              </a:ext>
            </a:extLst>
          </p:cNvPr>
          <p:cNvSpPr txBox="1"/>
          <p:nvPr/>
        </p:nvSpPr>
        <p:spPr>
          <a:xfrm>
            <a:off x="6160111" y="885595"/>
            <a:ext cx="2828249" cy="369332"/>
          </a:xfrm>
          <a:prstGeom prst="rect">
            <a:avLst/>
          </a:prstGeom>
          <a:noFill/>
        </p:spPr>
        <p:txBody>
          <a:bodyPr wrap="square">
            <a:spAutoFit/>
          </a:bodyPr>
          <a:lstStyle/>
          <a:p>
            <a:r>
              <a:rPr lang="en-GB" dirty="0"/>
              <a:t>a) Isotropic diffusion</a:t>
            </a:r>
            <a:endParaRPr lang="en-NO" dirty="0"/>
          </a:p>
        </p:txBody>
      </p:sp>
      <p:sp>
        <p:nvSpPr>
          <p:cNvPr id="75" name="TextBox 74">
            <a:extLst>
              <a:ext uri="{FF2B5EF4-FFF2-40B4-BE49-F238E27FC236}">
                <a16:creationId xmlns:a16="http://schemas.microsoft.com/office/drawing/2014/main" id="{1DE47A4C-BADD-C38A-3C4A-C25B805916F2}"/>
              </a:ext>
            </a:extLst>
          </p:cNvPr>
          <p:cNvSpPr txBox="1"/>
          <p:nvPr/>
        </p:nvSpPr>
        <p:spPr>
          <a:xfrm>
            <a:off x="9433105" y="885595"/>
            <a:ext cx="2828249" cy="369332"/>
          </a:xfrm>
          <a:prstGeom prst="rect">
            <a:avLst/>
          </a:prstGeom>
          <a:noFill/>
        </p:spPr>
        <p:txBody>
          <a:bodyPr wrap="square">
            <a:spAutoFit/>
          </a:bodyPr>
          <a:lstStyle/>
          <a:p>
            <a:r>
              <a:rPr lang="en-GB" dirty="0"/>
              <a:t>b) Anisotropic diffusion</a:t>
            </a:r>
            <a:endParaRPr lang="en-NO" dirty="0"/>
          </a:p>
        </p:txBody>
      </p:sp>
      <p:sp>
        <p:nvSpPr>
          <p:cNvPr id="77" name="Oval 76">
            <a:extLst>
              <a:ext uri="{FF2B5EF4-FFF2-40B4-BE49-F238E27FC236}">
                <a16:creationId xmlns:a16="http://schemas.microsoft.com/office/drawing/2014/main" id="{31C00646-F20D-16E6-2C6B-9B5F7AB87A60}"/>
              </a:ext>
            </a:extLst>
          </p:cNvPr>
          <p:cNvSpPr/>
          <p:nvPr/>
        </p:nvSpPr>
        <p:spPr>
          <a:xfrm rot="5400000">
            <a:off x="9416170" y="1816535"/>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78" name="Freeform 77">
            <a:extLst>
              <a:ext uri="{FF2B5EF4-FFF2-40B4-BE49-F238E27FC236}">
                <a16:creationId xmlns:a16="http://schemas.microsoft.com/office/drawing/2014/main" id="{E00237E5-9329-DCD5-F0FB-472D8D311126}"/>
              </a:ext>
            </a:extLst>
          </p:cNvPr>
          <p:cNvSpPr/>
          <p:nvPr/>
        </p:nvSpPr>
        <p:spPr>
          <a:xfrm>
            <a:off x="9558215" y="1707529"/>
            <a:ext cx="1586523" cy="470483"/>
          </a:xfrm>
          <a:custGeom>
            <a:avLst/>
            <a:gdLst>
              <a:gd name="connsiteX0" fmla="*/ 0 w 1586523"/>
              <a:gd name="connsiteY0" fmla="*/ 125046 h 470483"/>
              <a:gd name="connsiteX1" fmla="*/ 15631 w 1586523"/>
              <a:gd name="connsiteY1" fmla="*/ 62523 h 470483"/>
              <a:gd name="connsiteX2" fmla="*/ 31262 w 1586523"/>
              <a:gd name="connsiteY2" fmla="*/ 39077 h 470483"/>
              <a:gd name="connsiteX3" fmla="*/ 78154 w 1586523"/>
              <a:gd name="connsiteY3" fmla="*/ 23446 h 470483"/>
              <a:gd name="connsiteX4" fmla="*/ 101600 w 1586523"/>
              <a:gd name="connsiteY4" fmla="*/ 15630 h 470483"/>
              <a:gd name="connsiteX5" fmla="*/ 125047 w 1586523"/>
              <a:gd name="connsiteY5" fmla="*/ 7815 h 470483"/>
              <a:gd name="connsiteX6" fmla="*/ 148493 w 1586523"/>
              <a:gd name="connsiteY6" fmla="*/ 0 h 470483"/>
              <a:gd name="connsiteX7" fmla="*/ 195385 w 1586523"/>
              <a:gd name="connsiteY7" fmla="*/ 7815 h 470483"/>
              <a:gd name="connsiteX8" fmla="*/ 265723 w 1586523"/>
              <a:gd name="connsiteY8" fmla="*/ 62523 h 470483"/>
              <a:gd name="connsiteX9" fmla="*/ 296985 w 1586523"/>
              <a:gd name="connsiteY9" fmla="*/ 109415 h 470483"/>
              <a:gd name="connsiteX10" fmla="*/ 320431 w 1586523"/>
              <a:gd name="connsiteY10" fmla="*/ 179754 h 470483"/>
              <a:gd name="connsiteX11" fmla="*/ 328247 w 1586523"/>
              <a:gd name="connsiteY11" fmla="*/ 203200 h 470483"/>
              <a:gd name="connsiteX12" fmla="*/ 336062 w 1586523"/>
              <a:gd name="connsiteY12" fmla="*/ 257907 h 470483"/>
              <a:gd name="connsiteX13" fmla="*/ 343877 w 1586523"/>
              <a:gd name="connsiteY13" fmla="*/ 398584 h 470483"/>
              <a:gd name="connsiteX14" fmla="*/ 351693 w 1586523"/>
              <a:gd name="connsiteY14" fmla="*/ 422030 h 470483"/>
              <a:gd name="connsiteX15" fmla="*/ 375139 w 1586523"/>
              <a:gd name="connsiteY15" fmla="*/ 429846 h 470483"/>
              <a:gd name="connsiteX16" fmla="*/ 422031 w 1586523"/>
              <a:gd name="connsiteY16" fmla="*/ 453292 h 470483"/>
              <a:gd name="connsiteX17" fmla="*/ 492370 w 1586523"/>
              <a:gd name="connsiteY17" fmla="*/ 461107 h 470483"/>
              <a:gd name="connsiteX18" fmla="*/ 539262 w 1586523"/>
              <a:gd name="connsiteY18" fmla="*/ 445477 h 470483"/>
              <a:gd name="connsiteX19" fmla="*/ 593970 w 1586523"/>
              <a:gd name="connsiteY19" fmla="*/ 375138 h 470483"/>
              <a:gd name="connsiteX20" fmla="*/ 609600 w 1586523"/>
              <a:gd name="connsiteY20" fmla="*/ 351692 h 470483"/>
              <a:gd name="connsiteX21" fmla="*/ 633047 w 1586523"/>
              <a:gd name="connsiteY21" fmla="*/ 304800 h 470483"/>
              <a:gd name="connsiteX22" fmla="*/ 679939 w 1586523"/>
              <a:gd name="connsiteY22" fmla="*/ 281354 h 470483"/>
              <a:gd name="connsiteX23" fmla="*/ 703385 w 1586523"/>
              <a:gd name="connsiteY23" fmla="*/ 296984 h 470483"/>
              <a:gd name="connsiteX24" fmla="*/ 734647 w 1586523"/>
              <a:gd name="connsiteY24" fmla="*/ 367323 h 470483"/>
              <a:gd name="connsiteX25" fmla="*/ 765908 w 1586523"/>
              <a:gd name="connsiteY25" fmla="*/ 375138 h 470483"/>
              <a:gd name="connsiteX26" fmla="*/ 812800 w 1586523"/>
              <a:gd name="connsiteY26" fmla="*/ 320430 h 470483"/>
              <a:gd name="connsiteX27" fmla="*/ 820616 w 1586523"/>
              <a:gd name="connsiteY27" fmla="*/ 296984 h 470483"/>
              <a:gd name="connsiteX28" fmla="*/ 828431 w 1586523"/>
              <a:gd name="connsiteY28" fmla="*/ 250092 h 470483"/>
              <a:gd name="connsiteX29" fmla="*/ 844062 w 1586523"/>
              <a:gd name="connsiteY29" fmla="*/ 195384 h 470483"/>
              <a:gd name="connsiteX30" fmla="*/ 851877 w 1586523"/>
              <a:gd name="connsiteY30" fmla="*/ 164123 h 470483"/>
              <a:gd name="connsiteX31" fmla="*/ 867508 w 1586523"/>
              <a:gd name="connsiteY31" fmla="*/ 125046 h 470483"/>
              <a:gd name="connsiteX32" fmla="*/ 875323 w 1586523"/>
              <a:gd name="connsiteY32" fmla="*/ 101600 h 470483"/>
              <a:gd name="connsiteX33" fmla="*/ 906585 w 1586523"/>
              <a:gd name="connsiteY33" fmla="*/ 54707 h 470483"/>
              <a:gd name="connsiteX34" fmla="*/ 953477 w 1586523"/>
              <a:gd name="connsiteY34" fmla="*/ 39077 h 470483"/>
              <a:gd name="connsiteX35" fmla="*/ 992554 w 1586523"/>
              <a:gd name="connsiteY35" fmla="*/ 78154 h 470483"/>
              <a:gd name="connsiteX36" fmla="*/ 1016000 w 1586523"/>
              <a:gd name="connsiteY36" fmla="*/ 101600 h 470483"/>
              <a:gd name="connsiteX37" fmla="*/ 1047262 w 1586523"/>
              <a:gd name="connsiteY37" fmla="*/ 148492 h 470483"/>
              <a:gd name="connsiteX38" fmla="*/ 1062893 w 1586523"/>
              <a:gd name="connsiteY38" fmla="*/ 171938 h 470483"/>
              <a:gd name="connsiteX39" fmla="*/ 1086339 w 1586523"/>
              <a:gd name="connsiteY39" fmla="*/ 195384 h 470483"/>
              <a:gd name="connsiteX40" fmla="*/ 1117600 w 1586523"/>
              <a:gd name="connsiteY40" fmla="*/ 242277 h 470483"/>
              <a:gd name="connsiteX41" fmla="*/ 1141047 w 1586523"/>
              <a:gd name="connsiteY41" fmla="*/ 265723 h 470483"/>
              <a:gd name="connsiteX42" fmla="*/ 1180123 w 1586523"/>
              <a:gd name="connsiteY42" fmla="*/ 312615 h 470483"/>
              <a:gd name="connsiteX43" fmla="*/ 1203570 w 1586523"/>
              <a:gd name="connsiteY43" fmla="*/ 320430 h 470483"/>
              <a:gd name="connsiteX44" fmla="*/ 1367693 w 1586523"/>
              <a:gd name="connsiteY44" fmla="*/ 304800 h 470483"/>
              <a:gd name="connsiteX45" fmla="*/ 1391139 w 1586523"/>
              <a:gd name="connsiteY45" fmla="*/ 289169 h 470483"/>
              <a:gd name="connsiteX46" fmla="*/ 1414585 w 1586523"/>
              <a:gd name="connsiteY46" fmla="*/ 265723 h 470483"/>
              <a:gd name="connsiteX47" fmla="*/ 1461477 w 1586523"/>
              <a:gd name="connsiteY47" fmla="*/ 234461 h 470483"/>
              <a:gd name="connsiteX48" fmla="*/ 1508370 w 1586523"/>
              <a:gd name="connsiteY48" fmla="*/ 218830 h 470483"/>
              <a:gd name="connsiteX49" fmla="*/ 1586523 w 1586523"/>
              <a:gd name="connsiteY49" fmla="*/ 226646 h 4704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1586523" h="470483">
                <a:moveTo>
                  <a:pt x="0" y="125046"/>
                </a:moveTo>
                <a:cubicBezTo>
                  <a:pt x="2972" y="110188"/>
                  <a:pt x="7622" y="78542"/>
                  <a:pt x="15631" y="62523"/>
                </a:cubicBezTo>
                <a:cubicBezTo>
                  <a:pt x="19832" y="54122"/>
                  <a:pt x="23297" y="44055"/>
                  <a:pt x="31262" y="39077"/>
                </a:cubicBezTo>
                <a:cubicBezTo>
                  <a:pt x="45234" y="30345"/>
                  <a:pt x="62523" y="28656"/>
                  <a:pt x="78154" y="23446"/>
                </a:cubicBezTo>
                <a:lnTo>
                  <a:pt x="101600" y="15630"/>
                </a:lnTo>
                <a:lnTo>
                  <a:pt x="125047" y="7815"/>
                </a:lnTo>
                <a:lnTo>
                  <a:pt x="148493" y="0"/>
                </a:lnTo>
                <a:cubicBezTo>
                  <a:pt x="164124" y="2605"/>
                  <a:pt x="180758" y="1720"/>
                  <a:pt x="195385" y="7815"/>
                </a:cubicBezTo>
                <a:cubicBezTo>
                  <a:pt x="214813" y="15910"/>
                  <a:pt x="250562" y="43031"/>
                  <a:pt x="265723" y="62523"/>
                </a:cubicBezTo>
                <a:cubicBezTo>
                  <a:pt x="277256" y="77352"/>
                  <a:pt x="296985" y="109415"/>
                  <a:pt x="296985" y="109415"/>
                </a:cubicBezTo>
                <a:lnTo>
                  <a:pt x="320431" y="179754"/>
                </a:lnTo>
                <a:lnTo>
                  <a:pt x="328247" y="203200"/>
                </a:lnTo>
                <a:cubicBezTo>
                  <a:pt x="330852" y="221436"/>
                  <a:pt x="334593" y="239545"/>
                  <a:pt x="336062" y="257907"/>
                </a:cubicBezTo>
                <a:cubicBezTo>
                  <a:pt x="339807" y="304722"/>
                  <a:pt x="339424" y="351831"/>
                  <a:pt x="343877" y="398584"/>
                </a:cubicBezTo>
                <a:cubicBezTo>
                  <a:pt x="344658" y="406785"/>
                  <a:pt x="345868" y="416205"/>
                  <a:pt x="351693" y="422030"/>
                </a:cubicBezTo>
                <a:cubicBezTo>
                  <a:pt x="357518" y="427855"/>
                  <a:pt x="367771" y="426162"/>
                  <a:pt x="375139" y="429846"/>
                </a:cubicBezTo>
                <a:cubicBezTo>
                  <a:pt x="435732" y="460144"/>
                  <a:pt x="363106" y="433651"/>
                  <a:pt x="422031" y="453292"/>
                </a:cubicBezTo>
                <a:cubicBezTo>
                  <a:pt x="455637" y="475696"/>
                  <a:pt x="441316" y="473870"/>
                  <a:pt x="492370" y="461107"/>
                </a:cubicBezTo>
                <a:cubicBezTo>
                  <a:pt x="508354" y="457111"/>
                  <a:pt x="539262" y="445477"/>
                  <a:pt x="539262" y="445477"/>
                </a:cubicBezTo>
                <a:cubicBezTo>
                  <a:pt x="575990" y="408748"/>
                  <a:pt x="556579" y="431224"/>
                  <a:pt x="593970" y="375138"/>
                </a:cubicBezTo>
                <a:cubicBezTo>
                  <a:pt x="599180" y="367323"/>
                  <a:pt x="606630" y="360603"/>
                  <a:pt x="609600" y="351692"/>
                </a:cubicBezTo>
                <a:cubicBezTo>
                  <a:pt x="615957" y="332623"/>
                  <a:pt x="617897" y="319950"/>
                  <a:pt x="633047" y="304800"/>
                </a:cubicBezTo>
                <a:cubicBezTo>
                  <a:pt x="648198" y="289649"/>
                  <a:pt x="660869" y="287711"/>
                  <a:pt x="679939" y="281354"/>
                </a:cubicBezTo>
                <a:cubicBezTo>
                  <a:pt x="687754" y="286564"/>
                  <a:pt x="698407" y="289019"/>
                  <a:pt x="703385" y="296984"/>
                </a:cubicBezTo>
                <a:cubicBezTo>
                  <a:pt x="711094" y="309318"/>
                  <a:pt x="716086" y="354949"/>
                  <a:pt x="734647" y="367323"/>
                </a:cubicBezTo>
                <a:cubicBezTo>
                  <a:pt x="743584" y="373281"/>
                  <a:pt x="755488" y="372533"/>
                  <a:pt x="765908" y="375138"/>
                </a:cubicBezTo>
                <a:cubicBezTo>
                  <a:pt x="813155" y="363327"/>
                  <a:pt x="793772" y="377513"/>
                  <a:pt x="812800" y="320430"/>
                </a:cubicBezTo>
                <a:lnTo>
                  <a:pt x="820616" y="296984"/>
                </a:lnTo>
                <a:cubicBezTo>
                  <a:pt x="823221" y="281353"/>
                  <a:pt x="825323" y="265631"/>
                  <a:pt x="828431" y="250092"/>
                </a:cubicBezTo>
                <a:cubicBezTo>
                  <a:pt x="836574" y="209379"/>
                  <a:pt x="834132" y="230139"/>
                  <a:pt x="844062" y="195384"/>
                </a:cubicBezTo>
                <a:cubicBezTo>
                  <a:pt x="847013" y="185056"/>
                  <a:pt x="848480" y="174313"/>
                  <a:pt x="851877" y="164123"/>
                </a:cubicBezTo>
                <a:cubicBezTo>
                  <a:pt x="856313" y="150814"/>
                  <a:pt x="862582" y="138182"/>
                  <a:pt x="867508" y="125046"/>
                </a:cubicBezTo>
                <a:cubicBezTo>
                  <a:pt x="870401" y="117332"/>
                  <a:pt x="871322" y="108801"/>
                  <a:pt x="875323" y="101600"/>
                </a:cubicBezTo>
                <a:cubicBezTo>
                  <a:pt x="884446" y="85178"/>
                  <a:pt x="888763" y="60647"/>
                  <a:pt x="906585" y="54707"/>
                </a:cubicBezTo>
                <a:lnTo>
                  <a:pt x="953477" y="39077"/>
                </a:lnTo>
                <a:cubicBezTo>
                  <a:pt x="996461" y="67732"/>
                  <a:pt x="959990" y="39077"/>
                  <a:pt x="992554" y="78154"/>
                </a:cubicBezTo>
                <a:cubicBezTo>
                  <a:pt x="999630" y="86645"/>
                  <a:pt x="1009214" y="92876"/>
                  <a:pt x="1016000" y="101600"/>
                </a:cubicBezTo>
                <a:cubicBezTo>
                  <a:pt x="1027533" y="116429"/>
                  <a:pt x="1036841" y="132861"/>
                  <a:pt x="1047262" y="148492"/>
                </a:cubicBezTo>
                <a:cubicBezTo>
                  <a:pt x="1052472" y="156307"/>
                  <a:pt x="1056251" y="165296"/>
                  <a:pt x="1062893" y="171938"/>
                </a:cubicBezTo>
                <a:cubicBezTo>
                  <a:pt x="1070708" y="179753"/>
                  <a:pt x="1079553" y="186660"/>
                  <a:pt x="1086339" y="195384"/>
                </a:cubicBezTo>
                <a:cubicBezTo>
                  <a:pt x="1097872" y="210213"/>
                  <a:pt x="1104316" y="228994"/>
                  <a:pt x="1117600" y="242277"/>
                </a:cubicBezTo>
                <a:cubicBezTo>
                  <a:pt x="1125416" y="250092"/>
                  <a:pt x="1133971" y="257232"/>
                  <a:pt x="1141047" y="265723"/>
                </a:cubicBezTo>
                <a:cubicBezTo>
                  <a:pt x="1159069" y="287350"/>
                  <a:pt x="1154434" y="295490"/>
                  <a:pt x="1180123" y="312615"/>
                </a:cubicBezTo>
                <a:cubicBezTo>
                  <a:pt x="1186978" y="317185"/>
                  <a:pt x="1195754" y="317825"/>
                  <a:pt x="1203570" y="320430"/>
                </a:cubicBezTo>
                <a:cubicBezTo>
                  <a:pt x="1207085" y="320235"/>
                  <a:pt x="1325195" y="326049"/>
                  <a:pt x="1367693" y="304800"/>
                </a:cubicBezTo>
                <a:cubicBezTo>
                  <a:pt x="1376094" y="300599"/>
                  <a:pt x="1383923" y="295182"/>
                  <a:pt x="1391139" y="289169"/>
                </a:cubicBezTo>
                <a:cubicBezTo>
                  <a:pt x="1399630" y="282093"/>
                  <a:pt x="1405861" y="272509"/>
                  <a:pt x="1414585" y="265723"/>
                </a:cubicBezTo>
                <a:cubicBezTo>
                  <a:pt x="1429414" y="254190"/>
                  <a:pt x="1443655" y="240402"/>
                  <a:pt x="1461477" y="234461"/>
                </a:cubicBezTo>
                <a:lnTo>
                  <a:pt x="1508370" y="218830"/>
                </a:lnTo>
                <a:cubicBezTo>
                  <a:pt x="1581297" y="226934"/>
                  <a:pt x="1555118" y="226646"/>
                  <a:pt x="1586523" y="226646"/>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79" name="Oval 78">
            <a:extLst>
              <a:ext uri="{FF2B5EF4-FFF2-40B4-BE49-F238E27FC236}">
                <a16:creationId xmlns:a16="http://schemas.microsoft.com/office/drawing/2014/main" id="{23FCFCAB-CCC7-5C2F-3C5A-27CEE7D83ED7}"/>
              </a:ext>
            </a:extLst>
          </p:cNvPr>
          <p:cNvSpPr/>
          <p:nvPr/>
        </p:nvSpPr>
        <p:spPr>
          <a:xfrm rot="5400000">
            <a:off x="11110478" y="1782441"/>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cxnSp>
        <p:nvCxnSpPr>
          <p:cNvPr id="81" name="Straight Connector 80">
            <a:extLst>
              <a:ext uri="{FF2B5EF4-FFF2-40B4-BE49-F238E27FC236}">
                <a16:creationId xmlns:a16="http://schemas.microsoft.com/office/drawing/2014/main" id="{07133BAC-E54C-A8BB-0A5A-ABB9578B8557}"/>
              </a:ext>
            </a:extLst>
          </p:cNvPr>
          <p:cNvCxnSpPr/>
          <p:nvPr/>
        </p:nvCxnSpPr>
        <p:spPr>
          <a:xfrm>
            <a:off x="9443638" y="1488698"/>
            <a:ext cx="2009024" cy="0"/>
          </a:xfrm>
          <a:prstGeom prst="line">
            <a:avLst/>
          </a:prstGeom>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900863CE-2445-9728-0A40-7F9235270381}"/>
              </a:ext>
            </a:extLst>
          </p:cNvPr>
          <p:cNvCxnSpPr/>
          <p:nvPr/>
        </p:nvCxnSpPr>
        <p:spPr>
          <a:xfrm>
            <a:off x="9429152" y="2344483"/>
            <a:ext cx="2009024" cy="0"/>
          </a:xfrm>
          <a:prstGeom prst="line">
            <a:avLst/>
          </a:prstGeom>
        </p:spPr>
        <p:style>
          <a:lnRef idx="2">
            <a:schemeClr val="dk1"/>
          </a:lnRef>
          <a:fillRef idx="0">
            <a:schemeClr val="dk1"/>
          </a:fillRef>
          <a:effectRef idx="1">
            <a:schemeClr val="dk1"/>
          </a:effectRef>
          <a:fontRef idx="minor">
            <a:schemeClr val="tx1"/>
          </a:fontRef>
        </p:style>
      </p:cxnSp>
      <p:sp>
        <p:nvSpPr>
          <p:cNvPr id="3" name="Oval 2">
            <a:extLst>
              <a:ext uri="{FF2B5EF4-FFF2-40B4-BE49-F238E27FC236}">
                <a16:creationId xmlns:a16="http://schemas.microsoft.com/office/drawing/2014/main" id="{B0833EB8-88DB-A83A-6CEF-D7D2F7D04047}"/>
              </a:ext>
            </a:extLst>
          </p:cNvPr>
          <p:cNvSpPr/>
          <p:nvPr/>
        </p:nvSpPr>
        <p:spPr>
          <a:xfrm rot="5400000">
            <a:off x="10151346" y="3128116"/>
            <a:ext cx="609736" cy="2009023"/>
          </a:xfrm>
          <a:prstGeom prst="ellipse">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4" name="Oval 3">
            <a:extLst>
              <a:ext uri="{FF2B5EF4-FFF2-40B4-BE49-F238E27FC236}">
                <a16:creationId xmlns:a16="http://schemas.microsoft.com/office/drawing/2014/main" id="{015E1E4A-BBF4-0BC2-5C10-30C496D34CE9}"/>
              </a:ext>
            </a:extLst>
          </p:cNvPr>
          <p:cNvSpPr/>
          <p:nvPr/>
        </p:nvSpPr>
        <p:spPr>
          <a:xfrm rot="5400000">
            <a:off x="6818201" y="3606925"/>
            <a:ext cx="986745" cy="1051403"/>
          </a:xfrm>
          <a:prstGeom prst="ellipse">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cxnSp>
        <p:nvCxnSpPr>
          <p:cNvPr id="6" name="Straight Arrow Connector 5">
            <a:extLst>
              <a:ext uri="{FF2B5EF4-FFF2-40B4-BE49-F238E27FC236}">
                <a16:creationId xmlns:a16="http://schemas.microsoft.com/office/drawing/2014/main" id="{0EA7C3EB-7359-4473-5E8F-9DBF373FEA90}"/>
              </a:ext>
            </a:extLst>
          </p:cNvPr>
          <p:cNvCxnSpPr>
            <a:cxnSpLocks/>
          </p:cNvCxnSpPr>
          <p:nvPr/>
        </p:nvCxnSpPr>
        <p:spPr>
          <a:xfrm>
            <a:off x="7311573" y="4132626"/>
            <a:ext cx="669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47EBA01C-F8F0-E780-CE69-09440F7B8A82}"/>
              </a:ext>
            </a:extLst>
          </p:cNvPr>
          <p:cNvCxnSpPr>
            <a:cxnSpLocks/>
          </p:cNvCxnSpPr>
          <p:nvPr/>
        </p:nvCxnSpPr>
        <p:spPr>
          <a:xfrm flipV="1">
            <a:off x="7311573" y="3639253"/>
            <a:ext cx="481929" cy="493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B3337A97-DEB2-17A8-ED28-A59FB1294A1E}"/>
              </a:ext>
            </a:extLst>
          </p:cNvPr>
          <p:cNvCxnSpPr>
            <a:cxnSpLocks/>
          </p:cNvCxnSpPr>
          <p:nvPr/>
        </p:nvCxnSpPr>
        <p:spPr>
          <a:xfrm flipV="1">
            <a:off x="7311573" y="3466818"/>
            <a:ext cx="0" cy="665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F4BC7FD-52DF-977C-DF7F-FE373AC1C6CB}"/>
              </a:ext>
            </a:extLst>
          </p:cNvPr>
          <p:cNvCxnSpPr>
            <a:cxnSpLocks/>
          </p:cNvCxnSpPr>
          <p:nvPr/>
        </p:nvCxnSpPr>
        <p:spPr>
          <a:xfrm>
            <a:off x="10387189" y="4154110"/>
            <a:ext cx="14268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8EA0764B-1A64-085B-E7A4-5DBE806DA28A}"/>
              </a:ext>
            </a:extLst>
          </p:cNvPr>
          <p:cNvCxnSpPr>
            <a:cxnSpLocks/>
          </p:cNvCxnSpPr>
          <p:nvPr/>
        </p:nvCxnSpPr>
        <p:spPr>
          <a:xfrm flipV="1">
            <a:off x="10387189" y="3660737"/>
            <a:ext cx="481929" cy="4933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55F7EEAE-90FF-EAF8-A5A2-8DAA5B032A9C}"/>
              </a:ext>
            </a:extLst>
          </p:cNvPr>
          <p:cNvCxnSpPr>
            <a:cxnSpLocks/>
          </p:cNvCxnSpPr>
          <p:nvPr/>
        </p:nvCxnSpPr>
        <p:spPr>
          <a:xfrm flipV="1">
            <a:off x="10387189" y="3488302"/>
            <a:ext cx="0" cy="6658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 name="TextBox 48">
            <a:extLst>
              <a:ext uri="{FF2B5EF4-FFF2-40B4-BE49-F238E27FC236}">
                <a16:creationId xmlns:a16="http://schemas.microsoft.com/office/drawing/2014/main" id="{597A14E3-2C8C-5110-8AD6-CA15D94A22CF}"/>
              </a:ext>
            </a:extLst>
          </p:cNvPr>
          <p:cNvSpPr txBox="1"/>
          <p:nvPr/>
        </p:nvSpPr>
        <p:spPr>
          <a:xfrm>
            <a:off x="6160111" y="5913708"/>
            <a:ext cx="5831259" cy="369332"/>
          </a:xfrm>
          <a:prstGeom prst="rect">
            <a:avLst/>
          </a:prstGeom>
          <a:noFill/>
        </p:spPr>
        <p:txBody>
          <a:bodyPr wrap="square">
            <a:spAutoFit/>
          </a:bodyPr>
          <a:lstStyle/>
          <a:p>
            <a:r>
              <a:rPr lang="en-GB" dirty="0"/>
              <a:t>Most commonly approach: Diffusion Tensor Imaging (DTI)</a:t>
            </a:r>
            <a:endParaRPr lang="en-NO" dirty="0"/>
          </a:p>
        </p:txBody>
      </p:sp>
      <p:sp>
        <p:nvSpPr>
          <p:cNvPr id="50" name="Arc 49">
            <a:extLst>
              <a:ext uri="{FF2B5EF4-FFF2-40B4-BE49-F238E27FC236}">
                <a16:creationId xmlns:a16="http://schemas.microsoft.com/office/drawing/2014/main" id="{37DEFF60-736F-EB6D-3F05-A3A256552E57}"/>
              </a:ext>
            </a:extLst>
          </p:cNvPr>
          <p:cNvSpPr/>
          <p:nvPr/>
        </p:nvSpPr>
        <p:spPr>
          <a:xfrm rot="18324930" flipH="1">
            <a:off x="8978661" y="2250118"/>
            <a:ext cx="2113933" cy="1516339"/>
          </a:xfrm>
          <a:prstGeom prst="arc">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51" name="Arc 50">
            <a:extLst>
              <a:ext uri="{FF2B5EF4-FFF2-40B4-BE49-F238E27FC236}">
                <a16:creationId xmlns:a16="http://schemas.microsoft.com/office/drawing/2014/main" id="{5B77031A-126E-781C-A6BE-FA013170F48F}"/>
              </a:ext>
            </a:extLst>
          </p:cNvPr>
          <p:cNvSpPr/>
          <p:nvPr/>
        </p:nvSpPr>
        <p:spPr>
          <a:xfrm rot="18324930" flipH="1">
            <a:off x="6082911" y="2333440"/>
            <a:ext cx="2113933" cy="1516339"/>
          </a:xfrm>
          <a:prstGeom prst="arc">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Tree>
    <p:extLst>
      <p:ext uri="{BB962C8B-B14F-4D97-AF65-F5344CB8AC3E}">
        <p14:creationId xmlns:p14="http://schemas.microsoft.com/office/powerpoint/2010/main" val="10901318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Freeform 24">
            <a:extLst>
              <a:ext uri="{FF2B5EF4-FFF2-40B4-BE49-F238E27FC236}">
                <a16:creationId xmlns:a16="http://schemas.microsoft.com/office/drawing/2014/main" id="{4BD2D863-BFEF-9C10-AB70-AD93238BACD9}"/>
              </a:ext>
            </a:extLst>
          </p:cNvPr>
          <p:cNvSpPr/>
          <p:nvPr/>
        </p:nvSpPr>
        <p:spPr>
          <a:xfrm>
            <a:off x="6473433" y="1287153"/>
            <a:ext cx="562125" cy="1739468"/>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rgbClr val="FFD7D7"/>
          </a:solidFill>
          <a:ln w="0" cap="rnd">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26" name="Freeform 25">
            <a:extLst>
              <a:ext uri="{FF2B5EF4-FFF2-40B4-BE49-F238E27FC236}">
                <a16:creationId xmlns:a16="http://schemas.microsoft.com/office/drawing/2014/main" id="{613A1E86-6354-B0D8-04D2-8E688761ABF3}"/>
              </a:ext>
            </a:extLst>
          </p:cNvPr>
          <p:cNvSpPr/>
          <p:nvPr/>
        </p:nvSpPr>
        <p:spPr>
          <a:xfrm flipH="1">
            <a:off x="7035559" y="1287154"/>
            <a:ext cx="562126" cy="1739468"/>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rgbClr val="FFD7D7"/>
          </a:solidFill>
          <a:ln w="0" cap="rnd">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2" name="Title 1">
            <a:extLst>
              <a:ext uri="{FF2B5EF4-FFF2-40B4-BE49-F238E27FC236}">
                <a16:creationId xmlns:a16="http://schemas.microsoft.com/office/drawing/2014/main" id="{E7D2041A-DE7A-3769-E98A-13D3E19F2D94}"/>
              </a:ext>
            </a:extLst>
          </p:cNvPr>
          <p:cNvSpPr>
            <a:spLocks noGrp="1"/>
          </p:cNvSpPr>
          <p:nvPr>
            <p:ph type="title"/>
          </p:nvPr>
        </p:nvSpPr>
        <p:spPr/>
        <p:txBody>
          <a:bodyPr/>
          <a:lstStyle/>
          <a:p>
            <a:r>
              <a:rPr lang="en-NO" dirty="0"/>
              <a:t>Diffusion MRI</a:t>
            </a:r>
          </a:p>
        </p:txBody>
      </p:sp>
      <p:sp>
        <p:nvSpPr>
          <p:cNvPr id="18" name="Freeform 17">
            <a:extLst>
              <a:ext uri="{FF2B5EF4-FFF2-40B4-BE49-F238E27FC236}">
                <a16:creationId xmlns:a16="http://schemas.microsoft.com/office/drawing/2014/main" id="{DCE23483-D94E-1E2F-E5C7-1B2EA5063E9A}"/>
              </a:ext>
            </a:extLst>
          </p:cNvPr>
          <p:cNvSpPr/>
          <p:nvPr/>
        </p:nvSpPr>
        <p:spPr>
          <a:xfrm>
            <a:off x="5835709" y="1940669"/>
            <a:ext cx="1199850" cy="1085954"/>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rgbClr val="FFF5CE">
              <a:alpha val="50000"/>
            </a:srgb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22" name="Freeform 21">
            <a:extLst>
              <a:ext uri="{FF2B5EF4-FFF2-40B4-BE49-F238E27FC236}">
                <a16:creationId xmlns:a16="http://schemas.microsoft.com/office/drawing/2014/main" id="{0CD48132-3698-BC8C-11B0-38064B864F4D}"/>
              </a:ext>
            </a:extLst>
          </p:cNvPr>
          <p:cNvSpPr/>
          <p:nvPr/>
        </p:nvSpPr>
        <p:spPr>
          <a:xfrm flipH="1">
            <a:off x="7035559" y="1940668"/>
            <a:ext cx="1199850" cy="1085954"/>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rgbClr val="FFF5CE">
              <a:alpha val="50000"/>
            </a:srgb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23" name="Freeform 22">
            <a:extLst>
              <a:ext uri="{FF2B5EF4-FFF2-40B4-BE49-F238E27FC236}">
                <a16:creationId xmlns:a16="http://schemas.microsoft.com/office/drawing/2014/main" id="{2E87E7B0-F9A9-21AC-FBBC-EE1773C4C8DC}"/>
              </a:ext>
            </a:extLst>
          </p:cNvPr>
          <p:cNvSpPr/>
          <p:nvPr/>
        </p:nvSpPr>
        <p:spPr>
          <a:xfrm>
            <a:off x="5170234" y="2378319"/>
            <a:ext cx="1865325" cy="628517"/>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chemeClr val="accent6">
              <a:lumMod val="60000"/>
              <a:lumOff val="40000"/>
              <a:alpha val="50199"/>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24" name="Freeform 23">
            <a:extLst>
              <a:ext uri="{FF2B5EF4-FFF2-40B4-BE49-F238E27FC236}">
                <a16:creationId xmlns:a16="http://schemas.microsoft.com/office/drawing/2014/main" id="{FA0EAF73-4F33-5CBF-D09C-882C1242B03D}"/>
              </a:ext>
            </a:extLst>
          </p:cNvPr>
          <p:cNvSpPr/>
          <p:nvPr/>
        </p:nvSpPr>
        <p:spPr>
          <a:xfrm flipH="1">
            <a:off x="7035558" y="2378319"/>
            <a:ext cx="1777875" cy="628517"/>
          </a:xfrm>
          <a:custGeom>
            <a:avLst/>
            <a:gdLst>
              <a:gd name="connsiteX0" fmla="*/ 1185863 w 1199850"/>
              <a:gd name="connsiteY0" fmla="*/ 104 h 1085954"/>
              <a:gd name="connsiteX1" fmla="*/ 1199850 w 1199850"/>
              <a:gd name="connsiteY1" fmla="*/ 6485 h 1085954"/>
              <a:gd name="connsiteX2" fmla="*/ 1199850 w 1199850"/>
              <a:gd name="connsiteY2" fmla="*/ 1054586 h 1085954"/>
              <a:gd name="connsiteX3" fmla="*/ 0 w 1199850"/>
              <a:gd name="connsiteY3" fmla="*/ 1085954 h 1085954"/>
              <a:gd name="connsiteX4" fmla="*/ 785813 w 1199850"/>
              <a:gd name="connsiteY4" fmla="*/ 814491 h 1085954"/>
              <a:gd name="connsiteX5" fmla="*/ 1185863 w 1199850"/>
              <a:gd name="connsiteY5" fmla="*/ 104 h 1085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99850" h="1085954">
                <a:moveTo>
                  <a:pt x="1185863" y="104"/>
                </a:moveTo>
                <a:lnTo>
                  <a:pt x="1199850" y="6485"/>
                </a:lnTo>
                <a:lnTo>
                  <a:pt x="1199850" y="1054586"/>
                </a:lnTo>
                <a:lnTo>
                  <a:pt x="0" y="1085954"/>
                </a:lnTo>
                <a:cubicBezTo>
                  <a:pt x="294084" y="1040710"/>
                  <a:pt x="588169" y="995466"/>
                  <a:pt x="785813" y="814491"/>
                </a:cubicBezTo>
                <a:cubicBezTo>
                  <a:pt x="983457" y="633516"/>
                  <a:pt x="1069182" y="-9421"/>
                  <a:pt x="1185863" y="104"/>
                </a:cubicBezTo>
                <a:close/>
              </a:path>
            </a:pathLst>
          </a:custGeom>
          <a:solidFill>
            <a:schemeClr val="accent6">
              <a:lumMod val="60000"/>
              <a:lumOff val="40000"/>
              <a:alpha val="50199"/>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solidFill>
                <a:schemeClr val="tx1"/>
              </a:solidFill>
              <a:latin typeface="Arial"/>
            </a:endParaRPr>
          </a:p>
        </p:txBody>
      </p:sp>
      <p:sp>
        <p:nvSpPr>
          <p:cNvPr id="33" name="TextBox 32">
            <a:extLst>
              <a:ext uri="{FF2B5EF4-FFF2-40B4-BE49-F238E27FC236}">
                <a16:creationId xmlns:a16="http://schemas.microsoft.com/office/drawing/2014/main" id="{C876F3FE-BAB1-9410-F7DE-E7E39285A75A}"/>
              </a:ext>
            </a:extLst>
          </p:cNvPr>
          <p:cNvSpPr txBox="1"/>
          <p:nvPr/>
        </p:nvSpPr>
        <p:spPr>
          <a:xfrm>
            <a:off x="5531152" y="851514"/>
            <a:ext cx="3008811" cy="369332"/>
          </a:xfrm>
          <a:prstGeom prst="rect">
            <a:avLst/>
          </a:prstGeom>
          <a:noFill/>
        </p:spPr>
        <p:txBody>
          <a:bodyPr wrap="square">
            <a:spAutoFit/>
          </a:bodyPr>
          <a:lstStyle/>
          <a:p>
            <a:r>
              <a:rPr lang="en-GB" dirty="0"/>
              <a:t>a) Diffusion Kurtosis Imaging</a:t>
            </a:r>
            <a:endParaRPr lang="en-NO" dirty="0"/>
          </a:p>
        </p:txBody>
      </p:sp>
      <p:cxnSp>
        <p:nvCxnSpPr>
          <p:cNvPr id="35" name="Straight Connector 34">
            <a:extLst>
              <a:ext uri="{FF2B5EF4-FFF2-40B4-BE49-F238E27FC236}">
                <a16:creationId xmlns:a16="http://schemas.microsoft.com/office/drawing/2014/main" id="{169BA568-AEBE-367D-D629-2F33C45976AD}"/>
              </a:ext>
            </a:extLst>
          </p:cNvPr>
          <p:cNvCxnSpPr/>
          <p:nvPr/>
        </p:nvCxnSpPr>
        <p:spPr>
          <a:xfrm>
            <a:off x="5170234" y="3006836"/>
            <a:ext cx="3643199" cy="0"/>
          </a:xfrm>
          <a:prstGeom prst="line">
            <a:avLst/>
          </a:prstGeom>
        </p:spPr>
        <p:style>
          <a:lnRef idx="3">
            <a:schemeClr val="dk1"/>
          </a:lnRef>
          <a:fillRef idx="0">
            <a:schemeClr val="dk1"/>
          </a:fillRef>
          <a:effectRef idx="2">
            <a:schemeClr val="dk1"/>
          </a:effectRef>
          <a:fontRef idx="minor">
            <a:schemeClr val="tx1"/>
          </a:fontRef>
        </p:style>
      </p:cxnSp>
      <p:cxnSp>
        <p:nvCxnSpPr>
          <p:cNvPr id="36" name="Straight Connector 35">
            <a:extLst>
              <a:ext uri="{FF2B5EF4-FFF2-40B4-BE49-F238E27FC236}">
                <a16:creationId xmlns:a16="http://schemas.microsoft.com/office/drawing/2014/main" id="{31BCEB36-A3C8-36AE-B212-62A5CF67032D}"/>
              </a:ext>
            </a:extLst>
          </p:cNvPr>
          <p:cNvCxnSpPr/>
          <p:nvPr/>
        </p:nvCxnSpPr>
        <p:spPr>
          <a:xfrm>
            <a:off x="5170234" y="3026621"/>
            <a:ext cx="3643199"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635ACDCC-6F08-8341-B541-59B692EEA7A2}"/>
              </a:ext>
            </a:extLst>
          </p:cNvPr>
          <p:cNvCxnSpPr/>
          <p:nvPr/>
        </p:nvCxnSpPr>
        <p:spPr>
          <a:xfrm flipV="1">
            <a:off x="7669795" y="1552335"/>
            <a:ext cx="0" cy="984142"/>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9" name="TextBox 38">
            <a:extLst>
              <a:ext uri="{FF2B5EF4-FFF2-40B4-BE49-F238E27FC236}">
                <a16:creationId xmlns:a16="http://schemas.microsoft.com/office/drawing/2014/main" id="{827A9212-6D0E-451D-887F-2438DC257AA5}"/>
              </a:ext>
            </a:extLst>
          </p:cNvPr>
          <p:cNvSpPr txBox="1"/>
          <p:nvPr/>
        </p:nvSpPr>
        <p:spPr>
          <a:xfrm>
            <a:off x="7669795" y="1800107"/>
            <a:ext cx="2828249" cy="461665"/>
          </a:xfrm>
          <a:prstGeom prst="rect">
            <a:avLst/>
          </a:prstGeom>
          <a:noFill/>
        </p:spPr>
        <p:txBody>
          <a:bodyPr wrap="square">
            <a:spAutoFit/>
          </a:bodyPr>
          <a:lstStyle/>
          <a:p>
            <a:r>
              <a:rPr lang="en-GB" sz="1200" dirty="0"/>
              <a:t>Degree of </a:t>
            </a:r>
          </a:p>
          <a:p>
            <a:r>
              <a:rPr lang="en-GB" sz="1200" dirty="0"/>
              <a:t>kurtosis</a:t>
            </a:r>
            <a:endParaRPr lang="en-NO" sz="1200" dirty="0"/>
          </a:p>
        </p:txBody>
      </p:sp>
      <p:sp>
        <p:nvSpPr>
          <p:cNvPr id="40" name="TextBox 39">
            <a:extLst>
              <a:ext uri="{FF2B5EF4-FFF2-40B4-BE49-F238E27FC236}">
                <a16:creationId xmlns:a16="http://schemas.microsoft.com/office/drawing/2014/main" id="{DDBC55BA-9962-3154-57B3-C47D5BAEBAFD}"/>
              </a:ext>
            </a:extLst>
          </p:cNvPr>
          <p:cNvSpPr txBox="1"/>
          <p:nvPr/>
        </p:nvSpPr>
        <p:spPr>
          <a:xfrm>
            <a:off x="7741906" y="2336419"/>
            <a:ext cx="2828249" cy="307777"/>
          </a:xfrm>
          <a:prstGeom prst="rect">
            <a:avLst/>
          </a:prstGeom>
          <a:noFill/>
        </p:spPr>
        <p:txBody>
          <a:bodyPr wrap="square">
            <a:spAutoFit/>
          </a:bodyPr>
          <a:lstStyle/>
          <a:p>
            <a:r>
              <a:rPr lang="en-GB" sz="1400" dirty="0"/>
              <a:t>-</a:t>
            </a:r>
            <a:endParaRPr lang="en-NO" sz="1400" dirty="0"/>
          </a:p>
        </p:txBody>
      </p:sp>
      <p:sp>
        <p:nvSpPr>
          <p:cNvPr id="41" name="TextBox 40">
            <a:extLst>
              <a:ext uri="{FF2B5EF4-FFF2-40B4-BE49-F238E27FC236}">
                <a16:creationId xmlns:a16="http://schemas.microsoft.com/office/drawing/2014/main" id="{41E7D2C3-1C27-2FDC-235C-4135F3DF8A99}"/>
              </a:ext>
            </a:extLst>
          </p:cNvPr>
          <p:cNvSpPr txBox="1"/>
          <p:nvPr/>
        </p:nvSpPr>
        <p:spPr>
          <a:xfrm>
            <a:off x="7741906" y="1485213"/>
            <a:ext cx="493330" cy="307777"/>
          </a:xfrm>
          <a:prstGeom prst="rect">
            <a:avLst/>
          </a:prstGeom>
          <a:noFill/>
        </p:spPr>
        <p:txBody>
          <a:bodyPr wrap="square">
            <a:spAutoFit/>
          </a:bodyPr>
          <a:lstStyle/>
          <a:p>
            <a:r>
              <a:rPr lang="en-GB" sz="1400" dirty="0"/>
              <a:t>+</a:t>
            </a:r>
            <a:endParaRPr lang="en-NO" sz="1400" dirty="0"/>
          </a:p>
        </p:txBody>
      </p:sp>
      <p:sp>
        <p:nvSpPr>
          <p:cNvPr id="42" name="TextBox 41">
            <a:extLst>
              <a:ext uri="{FF2B5EF4-FFF2-40B4-BE49-F238E27FC236}">
                <a16:creationId xmlns:a16="http://schemas.microsoft.com/office/drawing/2014/main" id="{0402D139-5846-0BF9-800F-94C02CC15F2B}"/>
              </a:ext>
            </a:extLst>
          </p:cNvPr>
          <p:cNvSpPr txBox="1"/>
          <p:nvPr/>
        </p:nvSpPr>
        <p:spPr>
          <a:xfrm>
            <a:off x="9187113" y="854511"/>
            <a:ext cx="3151346" cy="369332"/>
          </a:xfrm>
          <a:prstGeom prst="rect">
            <a:avLst/>
          </a:prstGeom>
          <a:noFill/>
        </p:spPr>
        <p:txBody>
          <a:bodyPr wrap="square">
            <a:spAutoFit/>
          </a:bodyPr>
          <a:lstStyle/>
          <a:p>
            <a:r>
              <a:rPr lang="en-GB" dirty="0"/>
              <a:t>b) Spherical Mean Technique</a:t>
            </a:r>
            <a:endParaRPr lang="en-NO" dirty="0"/>
          </a:p>
        </p:txBody>
      </p:sp>
      <p:sp>
        <p:nvSpPr>
          <p:cNvPr id="43" name="Freeform 42">
            <a:extLst>
              <a:ext uri="{FF2B5EF4-FFF2-40B4-BE49-F238E27FC236}">
                <a16:creationId xmlns:a16="http://schemas.microsoft.com/office/drawing/2014/main" id="{F01D82FC-595C-7180-F7C9-6B506C809EA3}"/>
              </a:ext>
            </a:extLst>
          </p:cNvPr>
          <p:cNvSpPr/>
          <p:nvPr/>
        </p:nvSpPr>
        <p:spPr>
          <a:xfrm>
            <a:off x="9743686" y="1478095"/>
            <a:ext cx="868544" cy="1108229"/>
          </a:xfrm>
          <a:custGeom>
            <a:avLst/>
            <a:gdLst>
              <a:gd name="connsiteX0" fmla="*/ 410369 w 868544"/>
              <a:gd name="connsiteY0" fmla="*/ 1426780 h 1426780"/>
              <a:gd name="connsiteX1" fmla="*/ 575907 w 868544"/>
              <a:gd name="connsiteY1" fmla="*/ 1411014 h 1426780"/>
              <a:gd name="connsiteX2" fmla="*/ 646852 w 868544"/>
              <a:gd name="connsiteY2" fmla="*/ 1395249 h 1426780"/>
              <a:gd name="connsiteX3" fmla="*/ 670500 w 868544"/>
              <a:gd name="connsiteY3" fmla="*/ 1387366 h 1426780"/>
              <a:gd name="connsiteX4" fmla="*/ 702031 w 868544"/>
              <a:gd name="connsiteY4" fmla="*/ 1379483 h 1426780"/>
              <a:gd name="connsiteX5" fmla="*/ 725679 w 868544"/>
              <a:gd name="connsiteY5" fmla="*/ 1371600 h 1426780"/>
              <a:gd name="connsiteX6" fmla="*/ 765093 w 868544"/>
              <a:gd name="connsiteY6" fmla="*/ 1363718 h 1426780"/>
              <a:gd name="connsiteX7" fmla="*/ 780859 w 868544"/>
              <a:gd name="connsiteY7" fmla="*/ 1332187 h 1426780"/>
              <a:gd name="connsiteX8" fmla="*/ 788741 w 868544"/>
              <a:gd name="connsiteY8" fmla="*/ 1308538 h 1426780"/>
              <a:gd name="connsiteX9" fmla="*/ 741445 w 868544"/>
              <a:gd name="connsiteY9" fmla="*/ 1292773 h 1426780"/>
              <a:gd name="connsiteX10" fmla="*/ 694148 w 868544"/>
              <a:gd name="connsiteY10" fmla="*/ 1284890 h 1426780"/>
              <a:gd name="connsiteX11" fmla="*/ 615321 w 868544"/>
              <a:gd name="connsiteY11" fmla="*/ 1277007 h 1426780"/>
              <a:gd name="connsiteX12" fmla="*/ 560141 w 868544"/>
              <a:gd name="connsiteY12" fmla="*/ 1269125 h 1426780"/>
              <a:gd name="connsiteX13" fmla="*/ 457666 w 868544"/>
              <a:gd name="connsiteY13" fmla="*/ 1253359 h 1426780"/>
              <a:gd name="connsiteX14" fmla="*/ 402486 w 868544"/>
              <a:gd name="connsiteY14" fmla="*/ 1245476 h 1426780"/>
              <a:gd name="connsiteX15" fmla="*/ 323659 w 868544"/>
              <a:gd name="connsiteY15" fmla="*/ 1237594 h 1426780"/>
              <a:gd name="connsiteX16" fmla="*/ 268479 w 868544"/>
              <a:gd name="connsiteY16" fmla="*/ 1229711 h 1426780"/>
              <a:gd name="connsiteX17" fmla="*/ 150238 w 868544"/>
              <a:gd name="connsiteY17" fmla="*/ 1213945 h 1426780"/>
              <a:gd name="connsiteX18" fmla="*/ 102941 w 868544"/>
              <a:gd name="connsiteY18" fmla="*/ 1198180 h 1426780"/>
              <a:gd name="connsiteX19" fmla="*/ 110824 w 868544"/>
              <a:gd name="connsiteY19" fmla="*/ 1158766 h 1426780"/>
              <a:gd name="connsiteX20" fmla="*/ 158121 w 868544"/>
              <a:gd name="connsiteY20" fmla="*/ 1143000 h 1426780"/>
              <a:gd name="connsiteX21" fmla="*/ 229066 w 868544"/>
              <a:gd name="connsiteY21" fmla="*/ 1150883 h 1426780"/>
              <a:gd name="connsiteX22" fmla="*/ 276362 w 868544"/>
              <a:gd name="connsiteY22" fmla="*/ 1166649 h 1426780"/>
              <a:gd name="connsiteX23" fmla="*/ 331541 w 868544"/>
              <a:gd name="connsiteY23" fmla="*/ 1182414 h 1426780"/>
              <a:gd name="connsiteX24" fmla="*/ 410369 w 868544"/>
              <a:gd name="connsiteY24" fmla="*/ 1190297 h 1426780"/>
              <a:gd name="connsiteX25" fmla="*/ 599555 w 868544"/>
              <a:gd name="connsiteY25" fmla="*/ 1206063 h 1426780"/>
              <a:gd name="connsiteX26" fmla="*/ 812390 w 868544"/>
              <a:gd name="connsiteY26" fmla="*/ 1198180 h 1426780"/>
              <a:gd name="connsiteX27" fmla="*/ 836038 w 868544"/>
              <a:gd name="connsiteY27" fmla="*/ 1182414 h 1426780"/>
              <a:gd name="connsiteX28" fmla="*/ 843921 w 868544"/>
              <a:gd name="connsiteY28" fmla="*/ 1158766 h 1426780"/>
              <a:gd name="connsiteX29" fmla="*/ 812390 w 868544"/>
              <a:gd name="connsiteY29" fmla="*/ 1079938 h 1426780"/>
              <a:gd name="connsiteX30" fmla="*/ 780859 w 868544"/>
              <a:gd name="connsiteY30" fmla="*/ 1064173 h 1426780"/>
              <a:gd name="connsiteX31" fmla="*/ 631086 w 868544"/>
              <a:gd name="connsiteY31" fmla="*/ 1040525 h 1426780"/>
              <a:gd name="connsiteX32" fmla="*/ 268479 w 868544"/>
              <a:gd name="connsiteY32" fmla="*/ 1024759 h 1426780"/>
              <a:gd name="connsiteX33" fmla="*/ 166003 w 868544"/>
              <a:gd name="connsiteY33" fmla="*/ 1008994 h 1426780"/>
              <a:gd name="connsiteX34" fmla="*/ 126590 w 868544"/>
              <a:gd name="connsiteY34" fmla="*/ 977463 h 1426780"/>
              <a:gd name="connsiteX35" fmla="*/ 150238 w 868544"/>
              <a:gd name="connsiteY35" fmla="*/ 961697 h 1426780"/>
              <a:gd name="connsiteX36" fmla="*/ 236948 w 868544"/>
              <a:gd name="connsiteY36" fmla="*/ 993228 h 1426780"/>
              <a:gd name="connsiteX37" fmla="*/ 260597 w 868544"/>
              <a:gd name="connsiteY37" fmla="*/ 1001111 h 1426780"/>
              <a:gd name="connsiteX38" fmla="*/ 307893 w 868544"/>
              <a:gd name="connsiteY38" fmla="*/ 969580 h 1426780"/>
              <a:gd name="connsiteX39" fmla="*/ 236948 w 868544"/>
              <a:gd name="connsiteY39" fmla="*/ 938049 h 1426780"/>
              <a:gd name="connsiteX40" fmla="*/ 213300 w 868544"/>
              <a:gd name="connsiteY40" fmla="*/ 930166 h 1426780"/>
              <a:gd name="connsiteX41" fmla="*/ 189652 w 868544"/>
              <a:gd name="connsiteY41" fmla="*/ 882869 h 1426780"/>
              <a:gd name="connsiteX42" fmla="*/ 213300 w 868544"/>
              <a:gd name="connsiteY42" fmla="*/ 874987 h 1426780"/>
              <a:gd name="connsiteX43" fmla="*/ 347307 w 868544"/>
              <a:gd name="connsiteY43" fmla="*/ 882869 h 1426780"/>
              <a:gd name="connsiteX44" fmla="*/ 394603 w 868544"/>
              <a:gd name="connsiteY44" fmla="*/ 898635 h 1426780"/>
              <a:gd name="connsiteX45" fmla="*/ 418252 w 868544"/>
              <a:gd name="connsiteY45" fmla="*/ 906518 h 1426780"/>
              <a:gd name="connsiteX46" fmla="*/ 441900 w 868544"/>
              <a:gd name="connsiteY46" fmla="*/ 914400 h 1426780"/>
              <a:gd name="connsiteX47" fmla="*/ 575907 w 868544"/>
              <a:gd name="connsiteY47" fmla="*/ 922283 h 1426780"/>
              <a:gd name="connsiteX48" fmla="*/ 678383 w 868544"/>
              <a:gd name="connsiteY48" fmla="*/ 938049 h 1426780"/>
              <a:gd name="connsiteX49" fmla="*/ 717797 w 868544"/>
              <a:gd name="connsiteY49" fmla="*/ 945932 h 1426780"/>
              <a:gd name="connsiteX50" fmla="*/ 780859 w 868544"/>
              <a:gd name="connsiteY50" fmla="*/ 953814 h 1426780"/>
              <a:gd name="connsiteX51" fmla="*/ 859686 w 868544"/>
              <a:gd name="connsiteY51" fmla="*/ 945932 h 1426780"/>
              <a:gd name="connsiteX52" fmla="*/ 867569 w 868544"/>
              <a:gd name="connsiteY52" fmla="*/ 922283 h 1426780"/>
              <a:gd name="connsiteX53" fmla="*/ 836038 w 868544"/>
              <a:gd name="connsiteY53" fmla="*/ 874987 h 1426780"/>
              <a:gd name="connsiteX54" fmla="*/ 820272 w 868544"/>
              <a:gd name="connsiteY54" fmla="*/ 851338 h 1426780"/>
              <a:gd name="connsiteX55" fmla="*/ 765093 w 868544"/>
              <a:gd name="connsiteY55" fmla="*/ 827690 h 1426780"/>
              <a:gd name="connsiteX56" fmla="*/ 741445 w 868544"/>
              <a:gd name="connsiteY56" fmla="*/ 811925 h 1426780"/>
              <a:gd name="connsiteX57" fmla="*/ 694148 w 868544"/>
              <a:gd name="connsiteY57" fmla="*/ 796159 h 1426780"/>
              <a:gd name="connsiteX58" fmla="*/ 670500 w 868544"/>
              <a:gd name="connsiteY58" fmla="*/ 788276 h 1426780"/>
              <a:gd name="connsiteX59" fmla="*/ 607438 w 868544"/>
              <a:gd name="connsiteY59" fmla="*/ 780394 h 1426780"/>
              <a:gd name="connsiteX60" fmla="*/ 536493 w 868544"/>
              <a:gd name="connsiteY60" fmla="*/ 748863 h 1426780"/>
              <a:gd name="connsiteX61" fmla="*/ 544376 w 868544"/>
              <a:gd name="connsiteY61" fmla="*/ 717332 h 1426780"/>
              <a:gd name="connsiteX62" fmla="*/ 591672 w 868544"/>
              <a:gd name="connsiteY62" fmla="*/ 701566 h 1426780"/>
              <a:gd name="connsiteX63" fmla="*/ 568024 w 868544"/>
              <a:gd name="connsiteY63" fmla="*/ 630621 h 1426780"/>
              <a:gd name="connsiteX64" fmla="*/ 552259 w 868544"/>
              <a:gd name="connsiteY64" fmla="*/ 606973 h 1426780"/>
              <a:gd name="connsiteX65" fmla="*/ 528610 w 868544"/>
              <a:gd name="connsiteY65" fmla="*/ 599090 h 1426780"/>
              <a:gd name="connsiteX66" fmla="*/ 276362 w 868544"/>
              <a:gd name="connsiteY66" fmla="*/ 583325 h 1426780"/>
              <a:gd name="connsiteX67" fmla="*/ 205417 w 868544"/>
              <a:gd name="connsiteY67" fmla="*/ 567559 h 1426780"/>
              <a:gd name="connsiteX68" fmla="*/ 126590 w 868544"/>
              <a:gd name="connsiteY68" fmla="*/ 559676 h 1426780"/>
              <a:gd name="connsiteX69" fmla="*/ 79293 w 868544"/>
              <a:gd name="connsiteY69" fmla="*/ 536028 h 1426780"/>
              <a:gd name="connsiteX70" fmla="*/ 126590 w 868544"/>
              <a:gd name="connsiteY70" fmla="*/ 512380 h 1426780"/>
              <a:gd name="connsiteX71" fmla="*/ 166003 w 868544"/>
              <a:gd name="connsiteY71" fmla="*/ 520263 h 1426780"/>
              <a:gd name="connsiteX72" fmla="*/ 284245 w 868544"/>
              <a:gd name="connsiteY72" fmla="*/ 536028 h 1426780"/>
              <a:gd name="connsiteX73" fmla="*/ 473431 w 868544"/>
              <a:gd name="connsiteY73" fmla="*/ 528145 h 1426780"/>
              <a:gd name="connsiteX74" fmla="*/ 441900 w 868544"/>
              <a:gd name="connsiteY74" fmla="*/ 512380 h 1426780"/>
              <a:gd name="connsiteX75" fmla="*/ 394603 w 868544"/>
              <a:gd name="connsiteY75" fmla="*/ 496614 h 1426780"/>
              <a:gd name="connsiteX76" fmla="*/ 370955 w 868544"/>
              <a:gd name="connsiteY76" fmla="*/ 488732 h 1426780"/>
              <a:gd name="connsiteX77" fmla="*/ 331541 w 868544"/>
              <a:gd name="connsiteY77" fmla="*/ 480849 h 1426780"/>
              <a:gd name="connsiteX78" fmla="*/ 284245 w 868544"/>
              <a:gd name="connsiteY78" fmla="*/ 465083 h 1426780"/>
              <a:gd name="connsiteX79" fmla="*/ 276362 w 868544"/>
              <a:gd name="connsiteY79" fmla="*/ 441435 h 1426780"/>
              <a:gd name="connsiteX80" fmla="*/ 300010 w 868544"/>
              <a:gd name="connsiteY80" fmla="*/ 425669 h 1426780"/>
              <a:gd name="connsiteX81" fmla="*/ 441900 w 868544"/>
              <a:gd name="connsiteY81" fmla="*/ 441435 h 1426780"/>
              <a:gd name="connsiteX82" fmla="*/ 465548 w 868544"/>
              <a:gd name="connsiteY82" fmla="*/ 449318 h 1426780"/>
              <a:gd name="connsiteX83" fmla="*/ 599555 w 868544"/>
              <a:gd name="connsiteY83" fmla="*/ 465083 h 1426780"/>
              <a:gd name="connsiteX84" fmla="*/ 717797 w 868544"/>
              <a:gd name="connsiteY84" fmla="*/ 480849 h 1426780"/>
              <a:gd name="connsiteX85" fmla="*/ 836038 w 868544"/>
              <a:gd name="connsiteY85" fmla="*/ 472966 h 1426780"/>
              <a:gd name="connsiteX86" fmla="*/ 812390 w 868544"/>
              <a:gd name="connsiteY86" fmla="*/ 441435 h 1426780"/>
              <a:gd name="connsiteX87" fmla="*/ 765093 w 868544"/>
              <a:gd name="connsiteY87" fmla="*/ 425669 h 1426780"/>
              <a:gd name="connsiteX88" fmla="*/ 709914 w 868544"/>
              <a:gd name="connsiteY88" fmla="*/ 409904 h 1426780"/>
              <a:gd name="connsiteX89" fmla="*/ 686266 w 868544"/>
              <a:gd name="connsiteY89" fmla="*/ 394138 h 1426780"/>
              <a:gd name="connsiteX90" fmla="*/ 607438 w 868544"/>
              <a:gd name="connsiteY90" fmla="*/ 370490 h 1426780"/>
              <a:gd name="connsiteX91" fmla="*/ 560141 w 868544"/>
              <a:gd name="connsiteY91" fmla="*/ 354725 h 1426780"/>
              <a:gd name="connsiteX92" fmla="*/ 536493 w 868544"/>
              <a:gd name="connsiteY92" fmla="*/ 346842 h 1426780"/>
              <a:gd name="connsiteX93" fmla="*/ 512845 w 868544"/>
              <a:gd name="connsiteY93" fmla="*/ 315311 h 1426780"/>
              <a:gd name="connsiteX94" fmla="*/ 504962 w 868544"/>
              <a:gd name="connsiteY94" fmla="*/ 291663 h 1426780"/>
              <a:gd name="connsiteX95" fmla="*/ 552259 w 868544"/>
              <a:gd name="connsiteY95" fmla="*/ 260132 h 1426780"/>
              <a:gd name="connsiteX96" fmla="*/ 599555 w 868544"/>
              <a:gd name="connsiteY96" fmla="*/ 244366 h 1426780"/>
              <a:gd name="connsiteX97" fmla="*/ 591672 w 868544"/>
              <a:gd name="connsiteY97" fmla="*/ 220718 h 1426780"/>
              <a:gd name="connsiteX98" fmla="*/ 552259 w 868544"/>
              <a:gd name="connsiteY98" fmla="*/ 212835 h 1426780"/>
              <a:gd name="connsiteX99" fmla="*/ 481314 w 868544"/>
              <a:gd name="connsiteY99" fmla="*/ 197069 h 1426780"/>
              <a:gd name="connsiteX100" fmla="*/ 331541 w 868544"/>
              <a:gd name="connsiteY100" fmla="*/ 173421 h 1426780"/>
              <a:gd name="connsiteX101" fmla="*/ 268479 w 868544"/>
              <a:gd name="connsiteY101" fmla="*/ 157656 h 1426780"/>
              <a:gd name="connsiteX102" fmla="*/ 158121 w 868544"/>
              <a:gd name="connsiteY102" fmla="*/ 141890 h 1426780"/>
              <a:gd name="connsiteX103" fmla="*/ 110824 w 868544"/>
              <a:gd name="connsiteY103" fmla="*/ 134007 h 1426780"/>
              <a:gd name="connsiteX104" fmla="*/ 55645 w 868544"/>
              <a:gd name="connsiteY104" fmla="*/ 126125 h 1426780"/>
              <a:gd name="connsiteX105" fmla="*/ 31997 w 868544"/>
              <a:gd name="connsiteY105" fmla="*/ 118242 h 1426780"/>
              <a:gd name="connsiteX106" fmla="*/ 466 w 868544"/>
              <a:gd name="connsiteY106" fmla="*/ 110359 h 1426780"/>
              <a:gd name="connsiteX107" fmla="*/ 24114 w 868544"/>
              <a:gd name="connsiteY107" fmla="*/ 102476 h 1426780"/>
              <a:gd name="connsiteX108" fmla="*/ 79293 w 868544"/>
              <a:gd name="connsiteY108" fmla="*/ 110359 h 1426780"/>
              <a:gd name="connsiteX109" fmla="*/ 150238 w 868544"/>
              <a:gd name="connsiteY109" fmla="*/ 118242 h 1426780"/>
              <a:gd name="connsiteX110" fmla="*/ 197535 w 868544"/>
              <a:gd name="connsiteY110" fmla="*/ 126125 h 1426780"/>
              <a:gd name="connsiteX111" fmla="*/ 252714 w 868544"/>
              <a:gd name="connsiteY111" fmla="*/ 134007 h 1426780"/>
              <a:gd name="connsiteX112" fmla="*/ 292128 w 868544"/>
              <a:gd name="connsiteY112" fmla="*/ 141890 h 1426780"/>
              <a:gd name="connsiteX113" fmla="*/ 370955 w 868544"/>
              <a:gd name="connsiteY113" fmla="*/ 149773 h 1426780"/>
              <a:gd name="connsiteX114" fmla="*/ 528610 w 868544"/>
              <a:gd name="connsiteY114" fmla="*/ 165538 h 1426780"/>
              <a:gd name="connsiteX115" fmla="*/ 678383 w 868544"/>
              <a:gd name="connsiteY115" fmla="*/ 189187 h 1426780"/>
              <a:gd name="connsiteX116" fmla="*/ 836038 w 868544"/>
              <a:gd name="connsiteY116" fmla="*/ 173421 h 1426780"/>
              <a:gd name="connsiteX117" fmla="*/ 812390 w 868544"/>
              <a:gd name="connsiteY117" fmla="*/ 165538 h 1426780"/>
              <a:gd name="connsiteX118" fmla="*/ 765093 w 868544"/>
              <a:gd name="connsiteY118" fmla="*/ 134007 h 1426780"/>
              <a:gd name="connsiteX119" fmla="*/ 741445 w 868544"/>
              <a:gd name="connsiteY119" fmla="*/ 118242 h 1426780"/>
              <a:gd name="connsiteX120" fmla="*/ 694148 w 868544"/>
              <a:gd name="connsiteY120" fmla="*/ 94594 h 1426780"/>
              <a:gd name="connsiteX121" fmla="*/ 686266 w 868544"/>
              <a:gd name="connsiteY121" fmla="*/ 70945 h 1426780"/>
              <a:gd name="connsiteX122" fmla="*/ 662617 w 868544"/>
              <a:gd name="connsiteY122" fmla="*/ 23649 h 1426780"/>
              <a:gd name="connsiteX123" fmla="*/ 662617 w 868544"/>
              <a:gd name="connsiteY123" fmla="*/ 0 h 1426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868544" h="1426780">
                <a:moveTo>
                  <a:pt x="410369" y="1426780"/>
                </a:moveTo>
                <a:cubicBezTo>
                  <a:pt x="456066" y="1422972"/>
                  <a:pt x="528117" y="1417841"/>
                  <a:pt x="575907" y="1411014"/>
                </a:cubicBezTo>
                <a:cubicBezTo>
                  <a:pt x="592170" y="1408691"/>
                  <a:pt x="629633" y="1400169"/>
                  <a:pt x="646852" y="1395249"/>
                </a:cubicBezTo>
                <a:cubicBezTo>
                  <a:pt x="654841" y="1392966"/>
                  <a:pt x="662511" y="1389649"/>
                  <a:pt x="670500" y="1387366"/>
                </a:cubicBezTo>
                <a:cubicBezTo>
                  <a:pt x="680917" y="1384390"/>
                  <a:pt x="691614" y="1382459"/>
                  <a:pt x="702031" y="1379483"/>
                </a:cubicBezTo>
                <a:cubicBezTo>
                  <a:pt x="710020" y="1377200"/>
                  <a:pt x="717618" y="1373615"/>
                  <a:pt x="725679" y="1371600"/>
                </a:cubicBezTo>
                <a:cubicBezTo>
                  <a:pt x="738677" y="1368351"/>
                  <a:pt x="751955" y="1366345"/>
                  <a:pt x="765093" y="1363718"/>
                </a:cubicBezTo>
                <a:cubicBezTo>
                  <a:pt x="770348" y="1353208"/>
                  <a:pt x="776230" y="1342988"/>
                  <a:pt x="780859" y="1332187"/>
                </a:cubicBezTo>
                <a:cubicBezTo>
                  <a:pt x="784132" y="1324550"/>
                  <a:pt x="794617" y="1314414"/>
                  <a:pt x="788741" y="1308538"/>
                </a:cubicBezTo>
                <a:cubicBezTo>
                  <a:pt x="776990" y="1296787"/>
                  <a:pt x="757837" y="1295505"/>
                  <a:pt x="741445" y="1292773"/>
                </a:cubicBezTo>
                <a:cubicBezTo>
                  <a:pt x="725679" y="1290145"/>
                  <a:pt x="710008" y="1286873"/>
                  <a:pt x="694148" y="1284890"/>
                </a:cubicBezTo>
                <a:cubicBezTo>
                  <a:pt x="667945" y="1281615"/>
                  <a:pt x="641547" y="1280092"/>
                  <a:pt x="615321" y="1277007"/>
                </a:cubicBezTo>
                <a:cubicBezTo>
                  <a:pt x="596868" y="1274836"/>
                  <a:pt x="578534" y="1271752"/>
                  <a:pt x="560141" y="1269125"/>
                </a:cubicBezTo>
                <a:cubicBezTo>
                  <a:pt x="509199" y="1252144"/>
                  <a:pt x="551886" y="1264444"/>
                  <a:pt x="457666" y="1253359"/>
                </a:cubicBezTo>
                <a:cubicBezTo>
                  <a:pt x="439213" y="1251188"/>
                  <a:pt x="420939" y="1247647"/>
                  <a:pt x="402486" y="1245476"/>
                </a:cubicBezTo>
                <a:cubicBezTo>
                  <a:pt x="376260" y="1242391"/>
                  <a:pt x="349885" y="1240679"/>
                  <a:pt x="323659" y="1237594"/>
                </a:cubicBezTo>
                <a:cubicBezTo>
                  <a:pt x="305206" y="1235423"/>
                  <a:pt x="286896" y="1232167"/>
                  <a:pt x="268479" y="1229711"/>
                </a:cubicBezTo>
                <a:cubicBezTo>
                  <a:pt x="115688" y="1209338"/>
                  <a:pt x="288916" y="1233757"/>
                  <a:pt x="150238" y="1213945"/>
                </a:cubicBezTo>
                <a:cubicBezTo>
                  <a:pt x="134472" y="1208690"/>
                  <a:pt x="99682" y="1214476"/>
                  <a:pt x="102941" y="1198180"/>
                </a:cubicBezTo>
                <a:cubicBezTo>
                  <a:pt x="105569" y="1185042"/>
                  <a:pt x="101350" y="1168240"/>
                  <a:pt x="110824" y="1158766"/>
                </a:cubicBezTo>
                <a:cubicBezTo>
                  <a:pt x="122575" y="1147015"/>
                  <a:pt x="158121" y="1143000"/>
                  <a:pt x="158121" y="1143000"/>
                </a:cubicBezTo>
                <a:cubicBezTo>
                  <a:pt x="181769" y="1145628"/>
                  <a:pt x="205734" y="1146216"/>
                  <a:pt x="229066" y="1150883"/>
                </a:cubicBezTo>
                <a:cubicBezTo>
                  <a:pt x="245361" y="1154142"/>
                  <a:pt x="260597" y="1161394"/>
                  <a:pt x="276362" y="1166649"/>
                </a:cubicBezTo>
                <a:cubicBezTo>
                  <a:pt x="293212" y="1172266"/>
                  <a:pt x="314213" y="1179939"/>
                  <a:pt x="331541" y="1182414"/>
                </a:cubicBezTo>
                <a:cubicBezTo>
                  <a:pt x="357683" y="1186148"/>
                  <a:pt x="384093" y="1187669"/>
                  <a:pt x="410369" y="1190297"/>
                </a:cubicBezTo>
                <a:cubicBezTo>
                  <a:pt x="482689" y="1214405"/>
                  <a:pt x="450551" y="1206063"/>
                  <a:pt x="599555" y="1206063"/>
                </a:cubicBezTo>
                <a:cubicBezTo>
                  <a:pt x="670549" y="1206063"/>
                  <a:pt x="741445" y="1200808"/>
                  <a:pt x="812390" y="1198180"/>
                </a:cubicBezTo>
                <a:cubicBezTo>
                  <a:pt x="820273" y="1192925"/>
                  <a:pt x="830120" y="1189812"/>
                  <a:pt x="836038" y="1182414"/>
                </a:cubicBezTo>
                <a:cubicBezTo>
                  <a:pt x="841229" y="1175926"/>
                  <a:pt x="843921" y="1167075"/>
                  <a:pt x="843921" y="1158766"/>
                </a:cubicBezTo>
                <a:cubicBezTo>
                  <a:pt x="843921" y="1116827"/>
                  <a:pt x="843500" y="1102159"/>
                  <a:pt x="812390" y="1079938"/>
                </a:cubicBezTo>
                <a:cubicBezTo>
                  <a:pt x="802828" y="1073108"/>
                  <a:pt x="791769" y="1068537"/>
                  <a:pt x="780859" y="1064173"/>
                </a:cubicBezTo>
                <a:cubicBezTo>
                  <a:pt x="717524" y="1038839"/>
                  <a:pt x="716191" y="1047071"/>
                  <a:pt x="631086" y="1040525"/>
                </a:cubicBezTo>
                <a:cubicBezTo>
                  <a:pt x="489733" y="1005186"/>
                  <a:pt x="638183" y="1039849"/>
                  <a:pt x="268479" y="1024759"/>
                </a:cubicBezTo>
                <a:cubicBezTo>
                  <a:pt x="255057" y="1024211"/>
                  <a:pt x="182095" y="1011676"/>
                  <a:pt x="166003" y="1008994"/>
                </a:cubicBezTo>
                <a:cubicBezTo>
                  <a:pt x="155146" y="1005375"/>
                  <a:pt x="122133" y="999747"/>
                  <a:pt x="126590" y="977463"/>
                </a:cubicBezTo>
                <a:cubicBezTo>
                  <a:pt x="128448" y="968173"/>
                  <a:pt x="142355" y="966952"/>
                  <a:pt x="150238" y="961697"/>
                </a:cubicBezTo>
                <a:cubicBezTo>
                  <a:pt x="205083" y="983636"/>
                  <a:pt x="176226" y="972988"/>
                  <a:pt x="236948" y="993228"/>
                </a:cubicBezTo>
                <a:lnTo>
                  <a:pt x="260597" y="1001111"/>
                </a:lnTo>
                <a:cubicBezTo>
                  <a:pt x="285351" y="997575"/>
                  <a:pt x="338937" y="1008385"/>
                  <a:pt x="307893" y="969580"/>
                </a:cubicBezTo>
                <a:cubicBezTo>
                  <a:pt x="294264" y="952544"/>
                  <a:pt x="251403" y="942867"/>
                  <a:pt x="236948" y="938049"/>
                </a:cubicBezTo>
                <a:lnTo>
                  <a:pt x="213300" y="930166"/>
                </a:lnTo>
                <a:cubicBezTo>
                  <a:pt x="210644" y="926183"/>
                  <a:pt x="184990" y="892194"/>
                  <a:pt x="189652" y="882869"/>
                </a:cubicBezTo>
                <a:cubicBezTo>
                  <a:pt x="193368" y="875437"/>
                  <a:pt x="205417" y="877614"/>
                  <a:pt x="213300" y="874987"/>
                </a:cubicBezTo>
                <a:cubicBezTo>
                  <a:pt x="257969" y="877614"/>
                  <a:pt x="302937" y="877082"/>
                  <a:pt x="347307" y="882869"/>
                </a:cubicBezTo>
                <a:cubicBezTo>
                  <a:pt x="363786" y="885018"/>
                  <a:pt x="378838" y="893380"/>
                  <a:pt x="394603" y="898635"/>
                </a:cubicBezTo>
                <a:lnTo>
                  <a:pt x="418252" y="906518"/>
                </a:lnTo>
                <a:cubicBezTo>
                  <a:pt x="426135" y="909145"/>
                  <a:pt x="433605" y="913912"/>
                  <a:pt x="441900" y="914400"/>
                </a:cubicBezTo>
                <a:lnTo>
                  <a:pt x="575907" y="922283"/>
                </a:lnTo>
                <a:cubicBezTo>
                  <a:pt x="641545" y="938693"/>
                  <a:pt x="572460" y="922917"/>
                  <a:pt x="678383" y="938049"/>
                </a:cubicBezTo>
                <a:cubicBezTo>
                  <a:pt x="691647" y="939944"/>
                  <a:pt x="704555" y="943895"/>
                  <a:pt x="717797" y="945932"/>
                </a:cubicBezTo>
                <a:cubicBezTo>
                  <a:pt x="738735" y="949153"/>
                  <a:pt x="759838" y="951187"/>
                  <a:pt x="780859" y="953814"/>
                </a:cubicBezTo>
                <a:cubicBezTo>
                  <a:pt x="807135" y="951187"/>
                  <a:pt x="834869" y="954956"/>
                  <a:pt x="859686" y="945932"/>
                </a:cubicBezTo>
                <a:cubicBezTo>
                  <a:pt x="867495" y="943092"/>
                  <a:pt x="870197" y="930166"/>
                  <a:pt x="867569" y="922283"/>
                </a:cubicBezTo>
                <a:cubicBezTo>
                  <a:pt x="861577" y="904308"/>
                  <a:pt x="846548" y="890752"/>
                  <a:pt x="836038" y="874987"/>
                </a:cubicBezTo>
                <a:cubicBezTo>
                  <a:pt x="830783" y="867104"/>
                  <a:pt x="829260" y="854334"/>
                  <a:pt x="820272" y="851338"/>
                </a:cubicBezTo>
                <a:cubicBezTo>
                  <a:pt x="793738" y="842494"/>
                  <a:pt x="792371" y="843277"/>
                  <a:pt x="765093" y="827690"/>
                </a:cubicBezTo>
                <a:cubicBezTo>
                  <a:pt x="756868" y="822990"/>
                  <a:pt x="750102" y="815773"/>
                  <a:pt x="741445" y="811925"/>
                </a:cubicBezTo>
                <a:cubicBezTo>
                  <a:pt x="726259" y="805176"/>
                  <a:pt x="709914" y="801414"/>
                  <a:pt x="694148" y="796159"/>
                </a:cubicBezTo>
                <a:cubicBezTo>
                  <a:pt x="686265" y="793531"/>
                  <a:pt x="678745" y="789307"/>
                  <a:pt x="670500" y="788276"/>
                </a:cubicBezTo>
                <a:lnTo>
                  <a:pt x="607438" y="780394"/>
                </a:lnTo>
                <a:cubicBezTo>
                  <a:pt x="551153" y="761632"/>
                  <a:pt x="573969" y="773846"/>
                  <a:pt x="536493" y="748863"/>
                </a:cubicBezTo>
                <a:cubicBezTo>
                  <a:pt x="539121" y="738353"/>
                  <a:pt x="536150" y="724383"/>
                  <a:pt x="544376" y="717332"/>
                </a:cubicBezTo>
                <a:cubicBezTo>
                  <a:pt x="556993" y="706517"/>
                  <a:pt x="591672" y="701566"/>
                  <a:pt x="591672" y="701566"/>
                </a:cubicBezTo>
                <a:cubicBezTo>
                  <a:pt x="605547" y="659942"/>
                  <a:pt x="604164" y="684832"/>
                  <a:pt x="568024" y="630621"/>
                </a:cubicBezTo>
                <a:cubicBezTo>
                  <a:pt x="562769" y="622738"/>
                  <a:pt x="561247" y="609969"/>
                  <a:pt x="552259" y="606973"/>
                </a:cubicBezTo>
                <a:cubicBezTo>
                  <a:pt x="544376" y="604345"/>
                  <a:pt x="536600" y="601373"/>
                  <a:pt x="528610" y="599090"/>
                </a:cubicBezTo>
                <a:cubicBezTo>
                  <a:pt x="440364" y="573876"/>
                  <a:pt x="407975" y="588025"/>
                  <a:pt x="276362" y="583325"/>
                </a:cubicBezTo>
                <a:cubicBezTo>
                  <a:pt x="254953" y="577972"/>
                  <a:pt x="226862" y="570418"/>
                  <a:pt x="205417" y="567559"/>
                </a:cubicBezTo>
                <a:cubicBezTo>
                  <a:pt x="179242" y="564069"/>
                  <a:pt x="152866" y="562304"/>
                  <a:pt x="126590" y="559676"/>
                </a:cubicBezTo>
                <a:cubicBezTo>
                  <a:pt x="120758" y="557732"/>
                  <a:pt x="79293" y="546217"/>
                  <a:pt x="79293" y="536028"/>
                </a:cubicBezTo>
                <a:cubicBezTo>
                  <a:pt x="79293" y="525841"/>
                  <a:pt x="120759" y="514324"/>
                  <a:pt x="126590" y="512380"/>
                </a:cubicBezTo>
                <a:cubicBezTo>
                  <a:pt x="139728" y="515008"/>
                  <a:pt x="152787" y="518060"/>
                  <a:pt x="166003" y="520263"/>
                </a:cubicBezTo>
                <a:cubicBezTo>
                  <a:pt x="198611" y="525697"/>
                  <a:pt x="252393" y="532046"/>
                  <a:pt x="284245" y="536028"/>
                </a:cubicBezTo>
                <a:cubicBezTo>
                  <a:pt x="347307" y="533400"/>
                  <a:pt x="411013" y="537508"/>
                  <a:pt x="473431" y="528145"/>
                </a:cubicBezTo>
                <a:cubicBezTo>
                  <a:pt x="485052" y="526402"/>
                  <a:pt x="452810" y="516744"/>
                  <a:pt x="441900" y="512380"/>
                </a:cubicBezTo>
                <a:cubicBezTo>
                  <a:pt x="426470" y="506208"/>
                  <a:pt x="410369" y="501869"/>
                  <a:pt x="394603" y="496614"/>
                </a:cubicBezTo>
                <a:cubicBezTo>
                  <a:pt x="386720" y="493986"/>
                  <a:pt x="379103" y="490362"/>
                  <a:pt x="370955" y="488732"/>
                </a:cubicBezTo>
                <a:cubicBezTo>
                  <a:pt x="357817" y="486104"/>
                  <a:pt x="344467" y="484374"/>
                  <a:pt x="331541" y="480849"/>
                </a:cubicBezTo>
                <a:cubicBezTo>
                  <a:pt x="315508" y="476476"/>
                  <a:pt x="284245" y="465083"/>
                  <a:pt x="284245" y="465083"/>
                </a:cubicBezTo>
                <a:cubicBezTo>
                  <a:pt x="281617" y="457200"/>
                  <a:pt x="273276" y="449150"/>
                  <a:pt x="276362" y="441435"/>
                </a:cubicBezTo>
                <a:cubicBezTo>
                  <a:pt x="279880" y="432639"/>
                  <a:pt x="290564" y="426396"/>
                  <a:pt x="300010" y="425669"/>
                </a:cubicBezTo>
                <a:cubicBezTo>
                  <a:pt x="312380" y="424717"/>
                  <a:pt x="422859" y="439055"/>
                  <a:pt x="441900" y="441435"/>
                </a:cubicBezTo>
                <a:cubicBezTo>
                  <a:pt x="449783" y="444063"/>
                  <a:pt x="457400" y="447689"/>
                  <a:pt x="465548" y="449318"/>
                </a:cubicBezTo>
                <a:cubicBezTo>
                  <a:pt x="503137" y="456836"/>
                  <a:pt x="564394" y="461176"/>
                  <a:pt x="599555" y="465083"/>
                </a:cubicBezTo>
                <a:cubicBezTo>
                  <a:pt x="645396" y="470177"/>
                  <a:pt x="672920" y="474438"/>
                  <a:pt x="717797" y="480849"/>
                </a:cubicBezTo>
                <a:cubicBezTo>
                  <a:pt x="757211" y="478221"/>
                  <a:pt x="799575" y="488159"/>
                  <a:pt x="836038" y="472966"/>
                </a:cubicBezTo>
                <a:cubicBezTo>
                  <a:pt x="848165" y="467913"/>
                  <a:pt x="823321" y="448723"/>
                  <a:pt x="812390" y="441435"/>
                </a:cubicBezTo>
                <a:cubicBezTo>
                  <a:pt x="798563" y="432217"/>
                  <a:pt x="780859" y="430924"/>
                  <a:pt x="765093" y="425669"/>
                </a:cubicBezTo>
                <a:cubicBezTo>
                  <a:pt x="731177" y="414364"/>
                  <a:pt x="749493" y="419799"/>
                  <a:pt x="709914" y="409904"/>
                </a:cubicBezTo>
                <a:cubicBezTo>
                  <a:pt x="702031" y="404649"/>
                  <a:pt x="694923" y="397986"/>
                  <a:pt x="686266" y="394138"/>
                </a:cubicBezTo>
                <a:cubicBezTo>
                  <a:pt x="647688" y="376992"/>
                  <a:pt x="642707" y="381070"/>
                  <a:pt x="607438" y="370490"/>
                </a:cubicBezTo>
                <a:cubicBezTo>
                  <a:pt x="591520" y="365715"/>
                  <a:pt x="575907" y="359980"/>
                  <a:pt x="560141" y="354725"/>
                </a:cubicBezTo>
                <a:lnTo>
                  <a:pt x="536493" y="346842"/>
                </a:lnTo>
                <a:cubicBezTo>
                  <a:pt x="528610" y="336332"/>
                  <a:pt x="519363" y="326718"/>
                  <a:pt x="512845" y="315311"/>
                </a:cubicBezTo>
                <a:cubicBezTo>
                  <a:pt x="508723" y="308097"/>
                  <a:pt x="500132" y="298424"/>
                  <a:pt x="504962" y="291663"/>
                </a:cubicBezTo>
                <a:cubicBezTo>
                  <a:pt x="515975" y="276245"/>
                  <a:pt x="534284" y="266124"/>
                  <a:pt x="552259" y="260132"/>
                </a:cubicBezTo>
                <a:lnTo>
                  <a:pt x="599555" y="244366"/>
                </a:lnTo>
                <a:cubicBezTo>
                  <a:pt x="596927" y="236483"/>
                  <a:pt x="598586" y="225327"/>
                  <a:pt x="591672" y="220718"/>
                </a:cubicBezTo>
                <a:cubicBezTo>
                  <a:pt x="580524" y="213286"/>
                  <a:pt x="565257" y="216085"/>
                  <a:pt x="552259" y="212835"/>
                </a:cubicBezTo>
                <a:cubicBezTo>
                  <a:pt x="483667" y="195687"/>
                  <a:pt x="594087" y="214418"/>
                  <a:pt x="481314" y="197069"/>
                </a:cubicBezTo>
                <a:cubicBezTo>
                  <a:pt x="441435" y="190934"/>
                  <a:pt x="363693" y="181459"/>
                  <a:pt x="331541" y="173421"/>
                </a:cubicBezTo>
                <a:cubicBezTo>
                  <a:pt x="310520" y="168166"/>
                  <a:pt x="289852" y="161218"/>
                  <a:pt x="268479" y="157656"/>
                </a:cubicBezTo>
                <a:cubicBezTo>
                  <a:pt x="155635" y="138848"/>
                  <a:pt x="296225" y="161620"/>
                  <a:pt x="158121" y="141890"/>
                </a:cubicBezTo>
                <a:cubicBezTo>
                  <a:pt x="142299" y="139630"/>
                  <a:pt x="126621" y="136437"/>
                  <a:pt x="110824" y="134007"/>
                </a:cubicBezTo>
                <a:cubicBezTo>
                  <a:pt x="92460" y="131182"/>
                  <a:pt x="74038" y="128752"/>
                  <a:pt x="55645" y="126125"/>
                </a:cubicBezTo>
                <a:cubicBezTo>
                  <a:pt x="47762" y="123497"/>
                  <a:pt x="39986" y="120525"/>
                  <a:pt x="31997" y="118242"/>
                </a:cubicBezTo>
                <a:cubicBezTo>
                  <a:pt x="21580" y="115266"/>
                  <a:pt x="5311" y="120049"/>
                  <a:pt x="466" y="110359"/>
                </a:cubicBezTo>
                <a:cubicBezTo>
                  <a:pt x="-3250" y="102927"/>
                  <a:pt x="16231" y="105104"/>
                  <a:pt x="24114" y="102476"/>
                </a:cubicBezTo>
                <a:lnTo>
                  <a:pt x="79293" y="110359"/>
                </a:lnTo>
                <a:cubicBezTo>
                  <a:pt x="102903" y="113310"/>
                  <a:pt x="126653" y="115097"/>
                  <a:pt x="150238" y="118242"/>
                </a:cubicBezTo>
                <a:cubicBezTo>
                  <a:pt x="166081" y="120354"/>
                  <a:pt x="181738" y="123695"/>
                  <a:pt x="197535" y="126125"/>
                </a:cubicBezTo>
                <a:cubicBezTo>
                  <a:pt x="215899" y="128950"/>
                  <a:pt x="234387" y="130953"/>
                  <a:pt x="252714" y="134007"/>
                </a:cubicBezTo>
                <a:cubicBezTo>
                  <a:pt x="265930" y="136210"/>
                  <a:pt x="278847" y="140119"/>
                  <a:pt x="292128" y="141890"/>
                </a:cubicBezTo>
                <a:cubicBezTo>
                  <a:pt x="318303" y="145380"/>
                  <a:pt x="344729" y="146688"/>
                  <a:pt x="370955" y="149773"/>
                </a:cubicBezTo>
                <a:cubicBezTo>
                  <a:pt x="515188" y="166742"/>
                  <a:pt x="305942" y="148411"/>
                  <a:pt x="528610" y="165538"/>
                </a:cubicBezTo>
                <a:cubicBezTo>
                  <a:pt x="630770" y="185970"/>
                  <a:pt x="580806" y="178345"/>
                  <a:pt x="678383" y="189187"/>
                </a:cubicBezTo>
                <a:cubicBezTo>
                  <a:pt x="730935" y="183932"/>
                  <a:pt x="784028" y="182600"/>
                  <a:pt x="836038" y="173421"/>
                </a:cubicBezTo>
                <a:cubicBezTo>
                  <a:pt x="844221" y="171977"/>
                  <a:pt x="819653" y="169573"/>
                  <a:pt x="812390" y="165538"/>
                </a:cubicBezTo>
                <a:cubicBezTo>
                  <a:pt x="795827" y="156336"/>
                  <a:pt x="780859" y="144517"/>
                  <a:pt x="765093" y="134007"/>
                </a:cubicBezTo>
                <a:cubicBezTo>
                  <a:pt x="757210" y="128752"/>
                  <a:pt x="750433" y="121238"/>
                  <a:pt x="741445" y="118242"/>
                </a:cubicBezTo>
                <a:cubicBezTo>
                  <a:pt x="708809" y="107363"/>
                  <a:pt x="724711" y="114968"/>
                  <a:pt x="694148" y="94594"/>
                </a:cubicBezTo>
                <a:cubicBezTo>
                  <a:pt x="691521" y="86711"/>
                  <a:pt x="689982" y="78377"/>
                  <a:pt x="686266" y="70945"/>
                </a:cubicBezTo>
                <a:cubicBezTo>
                  <a:pt x="672647" y="43706"/>
                  <a:pt x="667571" y="53371"/>
                  <a:pt x="662617" y="23649"/>
                </a:cubicBezTo>
                <a:cubicBezTo>
                  <a:pt x="661321" y="15873"/>
                  <a:pt x="662617" y="7883"/>
                  <a:pt x="662617" y="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sp>
        <p:nvSpPr>
          <p:cNvPr id="44" name="Oval 43">
            <a:extLst>
              <a:ext uri="{FF2B5EF4-FFF2-40B4-BE49-F238E27FC236}">
                <a16:creationId xmlns:a16="http://schemas.microsoft.com/office/drawing/2014/main" id="{AD5169B2-FC1E-F038-CE65-F147959A6E17}"/>
              </a:ext>
            </a:extLst>
          </p:cNvPr>
          <p:cNvSpPr/>
          <p:nvPr/>
        </p:nvSpPr>
        <p:spPr>
          <a:xfrm rot="5400000">
            <a:off x="10259265" y="1234436"/>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45" name="Oval 44">
            <a:extLst>
              <a:ext uri="{FF2B5EF4-FFF2-40B4-BE49-F238E27FC236}">
                <a16:creationId xmlns:a16="http://schemas.microsoft.com/office/drawing/2014/main" id="{C7C46D1D-8DF9-57A2-4CAA-DB6CFA13E357}"/>
              </a:ext>
            </a:extLst>
          </p:cNvPr>
          <p:cNvSpPr/>
          <p:nvPr/>
        </p:nvSpPr>
        <p:spPr>
          <a:xfrm rot="5400000">
            <a:off x="9936237" y="2478377"/>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46" name="Freeform 45">
            <a:extLst>
              <a:ext uri="{FF2B5EF4-FFF2-40B4-BE49-F238E27FC236}">
                <a16:creationId xmlns:a16="http://schemas.microsoft.com/office/drawing/2014/main" id="{AA09DBA1-873B-7C0F-F0C6-75F7CF8D4422}"/>
              </a:ext>
            </a:extLst>
          </p:cNvPr>
          <p:cNvSpPr/>
          <p:nvPr/>
        </p:nvSpPr>
        <p:spPr>
          <a:xfrm>
            <a:off x="11018172" y="1464067"/>
            <a:ext cx="472965" cy="1147657"/>
          </a:xfrm>
          <a:custGeom>
            <a:avLst/>
            <a:gdLst>
              <a:gd name="connsiteX0" fmla="*/ 0 w 472965"/>
              <a:gd name="connsiteY0" fmla="*/ 1489856 h 1489856"/>
              <a:gd name="connsiteX1" fmla="*/ 47296 w 472965"/>
              <a:gd name="connsiteY1" fmla="*/ 1474090 h 1489856"/>
              <a:gd name="connsiteX2" fmla="*/ 110358 w 472965"/>
              <a:gd name="connsiteY2" fmla="*/ 1442559 h 1489856"/>
              <a:gd name="connsiteX3" fmla="*/ 197069 w 472965"/>
              <a:gd name="connsiteY3" fmla="*/ 1434676 h 1489856"/>
              <a:gd name="connsiteX4" fmla="*/ 260131 w 472965"/>
              <a:gd name="connsiteY4" fmla="*/ 1418911 h 1489856"/>
              <a:gd name="connsiteX5" fmla="*/ 299545 w 472965"/>
              <a:gd name="connsiteY5" fmla="*/ 1411028 h 1489856"/>
              <a:gd name="connsiteX6" fmla="*/ 346841 w 472965"/>
              <a:gd name="connsiteY6" fmla="*/ 1395262 h 1489856"/>
              <a:gd name="connsiteX7" fmla="*/ 370490 w 472965"/>
              <a:gd name="connsiteY7" fmla="*/ 1387380 h 1489856"/>
              <a:gd name="connsiteX8" fmla="*/ 394138 w 472965"/>
              <a:gd name="connsiteY8" fmla="*/ 1379497 h 1489856"/>
              <a:gd name="connsiteX9" fmla="*/ 441434 w 472965"/>
              <a:gd name="connsiteY9" fmla="*/ 1347966 h 1489856"/>
              <a:gd name="connsiteX10" fmla="*/ 465083 w 472965"/>
              <a:gd name="connsiteY10" fmla="*/ 1300669 h 1489856"/>
              <a:gd name="connsiteX11" fmla="*/ 472965 w 472965"/>
              <a:gd name="connsiteY11" fmla="*/ 1277021 h 1489856"/>
              <a:gd name="connsiteX12" fmla="*/ 457200 w 472965"/>
              <a:gd name="connsiteY12" fmla="*/ 1079952 h 1489856"/>
              <a:gd name="connsiteX13" fmla="*/ 449317 w 472965"/>
              <a:gd name="connsiteY13" fmla="*/ 1056304 h 1489856"/>
              <a:gd name="connsiteX14" fmla="*/ 425669 w 472965"/>
              <a:gd name="connsiteY14" fmla="*/ 1024773 h 1489856"/>
              <a:gd name="connsiteX15" fmla="*/ 378372 w 472965"/>
              <a:gd name="connsiteY15" fmla="*/ 953828 h 1489856"/>
              <a:gd name="connsiteX16" fmla="*/ 362607 w 472965"/>
              <a:gd name="connsiteY16" fmla="*/ 930180 h 1489856"/>
              <a:gd name="connsiteX17" fmla="*/ 323193 w 472965"/>
              <a:gd name="connsiteY17" fmla="*/ 882883 h 1489856"/>
              <a:gd name="connsiteX18" fmla="*/ 299545 w 472965"/>
              <a:gd name="connsiteY18" fmla="*/ 859235 h 1489856"/>
              <a:gd name="connsiteX19" fmla="*/ 275896 w 472965"/>
              <a:gd name="connsiteY19" fmla="*/ 827704 h 1489856"/>
              <a:gd name="connsiteX20" fmla="*/ 228600 w 472965"/>
              <a:gd name="connsiteY20" fmla="*/ 780407 h 1489856"/>
              <a:gd name="connsiteX21" fmla="*/ 212834 w 472965"/>
              <a:gd name="connsiteY21" fmla="*/ 756759 h 1489856"/>
              <a:gd name="connsiteX22" fmla="*/ 189186 w 472965"/>
              <a:gd name="connsiteY22" fmla="*/ 740994 h 1489856"/>
              <a:gd name="connsiteX23" fmla="*/ 141890 w 472965"/>
              <a:gd name="connsiteY23" fmla="*/ 701580 h 1489856"/>
              <a:gd name="connsiteX24" fmla="*/ 126124 w 472965"/>
              <a:gd name="connsiteY24" fmla="*/ 677931 h 1489856"/>
              <a:gd name="connsiteX25" fmla="*/ 70945 w 472965"/>
              <a:gd name="connsiteY25" fmla="*/ 614869 h 1489856"/>
              <a:gd name="connsiteX26" fmla="*/ 55179 w 472965"/>
              <a:gd name="connsiteY26" fmla="*/ 567573 h 1489856"/>
              <a:gd name="connsiteX27" fmla="*/ 63062 w 472965"/>
              <a:gd name="connsiteY27" fmla="*/ 299559 h 1489856"/>
              <a:gd name="connsiteX28" fmla="*/ 78827 w 472965"/>
              <a:gd name="connsiteY28" fmla="*/ 236497 h 1489856"/>
              <a:gd name="connsiteX29" fmla="*/ 86710 w 472965"/>
              <a:gd name="connsiteY29" fmla="*/ 212849 h 1489856"/>
              <a:gd name="connsiteX30" fmla="*/ 102476 w 472965"/>
              <a:gd name="connsiteY30" fmla="*/ 189200 h 1489856"/>
              <a:gd name="connsiteX31" fmla="*/ 173421 w 472965"/>
              <a:gd name="connsiteY31" fmla="*/ 149787 h 1489856"/>
              <a:gd name="connsiteX32" fmla="*/ 252248 w 472965"/>
              <a:gd name="connsiteY32" fmla="*/ 94607 h 1489856"/>
              <a:gd name="connsiteX33" fmla="*/ 299545 w 472965"/>
              <a:gd name="connsiteY33" fmla="*/ 47311 h 1489856"/>
              <a:gd name="connsiteX34" fmla="*/ 338958 w 472965"/>
              <a:gd name="connsiteY34" fmla="*/ 14 h 1489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72965" h="1489856">
                <a:moveTo>
                  <a:pt x="0" y="1489856"/>
                </a:moveTo>
                <a:cubicBezTo>
                  <a:pt x="15765" y="1484601"/>
                  <a:pt x="32022" y="1480636"/>
                  <a:pt x="47296" y="1474090"/>
                </a:cubicBezTo>
                <a:cubicBezTo>
                  <a:pt x="68898" y="1464832"/>
                  <a:pt x="86953" y="1444687"/>
                  <a:pt x="110358" y="1442559"/>
                </a:cubicBezTo>
                <a:lnTo>
                  <a:pt x="197069" y="1434676"/>
                </a:lnTo>
                <a:cubicBezTo>
                  <a:pt x="218090" y="1429421"/>
                  <a:pt x="238884" y="1423160"/>
                  <a:pt x="260131" y="1418911"/>
                </a:cubicBezTo>
                <a:cubicBezTo>
                  <a:pt x="273269" y="1416283"/>
                  <a:pt x="286619" y="1414553"/>
                  <a:pt x="299545" y="1411028"/>
                </a:cubicBezTo>
                <a:cubicBezTo>
                  <a:pt x="315578" y="1406655"/>
                  <a:pt x="331076" y="1400517"/>
                  <a:pt x="346841" y="1395262"/>
                </a:cubicBezTo>
                <a:lnTo>
                  <a:pt x="370490" y="1387380"/>
                </a:lnTo>
                <a:cubicBezTo>
                  <a:pt x="378373" y="1384753"/>
                  <a:pt x="387224" y="1384106"/>
                  <a:pt x="394138" y="1379497"/>
                </a:cubicBezTo>
                <a:lnTo>
                  <a:pt x="441434" y="1347966"/>
                </a:lnTo>
                <a:cubicBezTo>
                  <a:pt x="461250" y="1288520"/>
                  <a:pt x="434518" y="1361801"/>
                  <a:pt x="465083" y="1300669"/>
                </a:cubicBezTo>
                <a:cubicBezTo>
                  <a:pt x="468799" y="1293237"/>
                  <a:pt x="470338" y="1284904"/>
                  <a:pt x="472965" y="1277021"/>
                </a:cubicBezTo>
                <a:cubicBezTo>
                  <a:pt x="468881" y="1195337"/>
                  <a:pt x="474265" y="1148209"/>
                  <a:pt x="457200" y="1079952"/>
                </a:cubicBezTo>
                <a:cubicBezTo>
                  <a:pt x="455185" y="1071891"/>
                  <a:pt x="453439" y="1063518"/>
                  <a:pt x="449317" y="1056304"/>
                </a:cubicBezTo>
                <a:cubicBezTo>
                  <a:pt x="442799" y="1044897"/>
                  <a:pt x="433203" y="1035536"/>
                  <a:pt x="425669" y="1024773"/>
                </a:cubicBezTo>
                <a:cubicBezTo>
                  <a:pt x="409370" y="1001489"/>
                  <a:pt x="394138" y="977476"/>
                  <a:pt x="378372" y="953828"/>
                </a:cubicBezTo>
                <a:cubicBezTo>
                  <a:pt x="373117" y="945945"/>
                  <a:pt x="369306" y="936879"/>
                  <a:pt x="362607" y="930180"/>
                </a:cubicBezTo>
                <a:cubicBezTo>
                  <a:pt x="293516" y="861089"/>
                  <a:pt x="378066" y="948731"/>
                  <a:pt x="323193" y="882883"/>
                </a:cubicBezTo>
                <a:cubicBezTo>
                  <a:pt x="316056" y="874319"/>
                  <a:pt x="306800" y="867699"/>
                  <a:pt x="299545" y="859235"/>
                </a:cubicBezTo>
                <a:cubicBezTo>
                  <a:pt x="290995" y="849260"/>
                  <a:pt x="284685" y="837469"/>
                  <a:pt x="275896" y="827704"/>
                </a:cubicBezTo>
                <a:cubicBezTo>
                  <a:pt x="260981" y="811132"/>
                  <a:pt x="240968" y="798958"/>
                  <a:pt x="228600" y="780407"/>
                </a:cubicBezTo>
                <a:cubicBezTo>
                  <a:pt x="223345" y="772524"/>
                  <a:pt x="219533" y="763458"/>
                  <a:pt x="212834" y="756759"/>
                </a:cubicBezTo>
                <a:cubicBezTo>
                  <a:pt x="206135" y="750060"/>
                  <a:pt x="196464" y="747059"/>
                  <a:pt x="189186" y="740994"/>
                </a:cubicBezTo>
                <a:cubicBezTo>
                  <a:pt x="128492" y="690415"/>
                  <a:pt x="200603" y="740721"/>
                  <a:pt x="141890" y="701580"/>
                </a:cubicBezTo>
                <a:cubicBezTo>
                  <a:pt x="136635" y="693697"/>
                  <a:pt x="132823" y="684630"/>
                  <a:pt x="126124" y="677931"/>
                </a:cubicBezTo>
                <a:cubicBezTo>
                  <a:pt x="93935" y="645742"/>
                  <a:pt x="93282" y="681877"/>
                  <a:pt x="70945" y="614869"/>
                </a:cubicBezTo>
                <a:lnTo>
                  <a:pt x="55179" y="567573"/>
                </a:lnTo>
                <a:cubicBezTo>
                  <a:pt x="57807" y="478235"/>
                  <a:pt x="56694" y="388709"/>
                  <a:pt x="63062" y="299559"/>
                </a:cubicBezTo>
                <a:cubicBezTo>
                  <a:pt x="64606" y="277946"/>
                  <a:pt x="71975" y="257053"/>
                  <a:pt x="78827" y="236497"/>
                </a:cubicBezTo>
                <a:cubicBezTo>
                  <a:pt x="81455" y="228614"/>
                  <a:pt x="82994" y="220281"/>
                  <a:pt x="86710" y="212849"/>
                </a:cubicBezTo>
                <a:cubicBezTo>
                  <a:pt x="90947" y="204375"/>
                  <a:pt x="95346" y="195439"/>
                  <a:pt x="102476" y="189200"/>
                </a:cubicBezTo>
                <a:cubicBezTo>
                  <a:pt x="135837" y="160008"/>
                  <a:pt x="140939" y="160613"/>
                  <a:pt x="173421" y="149787"/>
                </a:cubicBezTo>
                <a:cubicBezTo>
                  <a:pt x="188368" y="139822"/>
                  <a:pt x="235569" y="109618"/>
                  <a:pt x="252248" y="94607"/>
                </a:cubicBezTo>
                <a:cubicBezTo>
                  <a:pt x="268820" y="79692"/>
                  <a:pt x="287178" y="65862"/>
                  <a:pt x="299545" y="47311"/>
                </a:cubicBezTo>
                <a:cubicBezTo>
                  <a:pt x="332533" y="-2172"/>
                  <a:pt x="312128" y="14"/>
                  <a:pt x="338958" y="14"/>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solidFill>
                <a:schemeClr val="tx1"/>
              </a:solidFill>
            </a:endParaRPr>
          </a:p>
        </p:txBody>
      </p:sp>
      <p:sp>
        <p:nvSpPr>
          <p:cNvPr id="47" name="Oval 46">
            <a:extLst>
              <a:ext uri="{FF2B5EF4-FFF2-40B4-BE49-F238E27FC236}">
                <a16:creationId xmlns:a16="http://schemas.microsoft.com/office/drawing/2014/main" id="{D61928A1-7CA5-CF37-9F21-55997B302375}"/>
              </a:ext>
            </a:extLst>
          </p:cNvPr>
          <p:cNvSpPr/>
          <p:nvPr/>
        </p:nvSpPr>
        <p:spPr>
          <a:xfrm rot="5400000">
            <a:off x="11225093" y="1256720"/>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48" name="Oval 47">
            <a:extLst>
              <a:ext uri="{FF2B5EF4-FFF2-40B4-BE49-F238E27FC236}">
                <a16:creationId xmlns:a16="http://schemas.microsoft.com/office/drawing/2014/main" id="{9806643A-3A19-9860-6E55-78B95D4A4FCF}"/>
              </a:ext>
            </a:extLst>
          </p:cNvPr>
          <p:cNvSpPr/>
          <p:nvPr/>
        </p:nvSpPr>
        <p:spPr>
          <a:xfrm rot="5400000">
            <a:off x="10865588" y="2473708"/>
            <a:ext cx="262015" cy="278838"/>
          </a:xfrm>
          <a:prstGeom prst="ellipse">
            <a:avLst/>
          </a:prstGeom>
          <a:solidFill>
            <a:srgbClr val="FFD7D7"/>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49" name="TextBox 48">
            <a:extLst>
              <a:ext uri="{FF2B5EF4-FFF2-40B4-BE49-F238E27FC236}">
                <a16:creationId xmlns:a16="http://schemas.microsoft.com/office/drawing/2014/main" id="{6E9A772C-9F66-BA9B-27FB-575C94F9BDBC}"/>
              </a:ext>
            </a:extLst>
          </p:cNvPr>
          <p:cNvSpPr txBox="1"/>
          <p:nvPr/>
        </p:nvSpPr>
        <p:spPr>
          <a:xfrm>
            <a:off x="10136494" y="2958554"/>
            <a:ext cx="849766" cy="276999"/>
          </a:xfrm>
          <a:prstGeom prst="rect">
            <a:avLst/>
          </a:prstGeom>
          <a:noFill/>
        </p:spPr>
        <p:txBody>
          <a:bodyPr wrap="square">
            <a:spAutoFit/>
          </a:bodyPr>
          <a:lstStyle/>
          <a:p>
            <a:r>
              <a:rPr lang="en-GB" sz="1200" dirty="0"/>
              <a:t>Tortuosity</a:t>
            </a:r>
          </a:p>
        </p:txBody>
      </p:sp>
      <p:sp>
        <p:nvSpPr>
          <p:cNvPr id="50" name="TextBox 49">
            <a:extLst>
              <a:ext uri="{FF2B5EF4-FFF2-40B4-BE49-F238E27FC236}">
                <a16:creationId xmlns:a16="http://schemas.microsoft.com/office/drawing/2014/main" id="{10FEFC61-6927-E93E-0454-B10BA40DAED6}"/>
              </a:ext>
            </a:extLst>
          </p:cNvPr>
          <p:cNvSpPr txBox="1"/>
          <p:nvPr/>
        </p:nvSpPr>
        <p:spPr>
          <a:xfrm>
            <a:off x="9855581" y="2690585"/>
            <a:ext cx="516403" cy="276999"/>
          </a:xfrm>
          <a:prstGeom prst="rect">
            <a:avLst/>
          </a:prstGeom>
          <a:noFill/>
        </p:spPr>
        <p:txBody>
          <a:bodyPr wrap="square">
            <a:spAutoFit/>
          </a:bodyPr>
          <a:lstStyle/>
          <a:p>
            <a:r>
              <a:rPr lang="en-GB" sz="1200" dirty="0"/>
              <a:t>high</a:t>
            </a:r>
          </a:p>
        </p:txBody>
      </p:sp>
      <p:sp>
        <p:nvSpPr>
          <p:cNvPr id="51" name="TextBox 50">
            <a:extLst>
              <a:ext uri="{FF2B5EF4-FFF2-40B4-BE49-F238E27FC236}">
                <a16:creationId xmlns:a16="http://schemas.microsoft.com/office/drawing/2014/main" id="{C3C3F28B-2ABD-868E-A22C-AE760ACBA52F}"/>
              </a:ext>
            </a:extLst>
          </p:cNvPr>
          <p:cNvSpPr txBox="1"/>
          <p:nvPr/>
        </p:nvSpPr>
        <p:spPr>
          <a:xfrm>
            <a:off x="10794145" y="2703496"/>
            <a:ext cx="460509" cy="276999"/>
          </a:xfrm>
          <a:prstGeom prst="rect">
            <a:avLst/>
          </a:prstGeom>
          <a:noFill/>
        </p:spPr>
        <p:txBody>
          <a:bodyPr wrap="square">
            <a:spAutoFit/>
          </a:bodyPr>
          <a:lstStyle/>
          <a:p>
            <a:r>
              <a:rPr lang="en-GB" sz="1200" dirty="0"/>
              <a:t>low</a:t>
            </a:r>
          </a:p>
        </p:txBody>
      </p:sp>
      <p:cxnSp>
        <p:nvCxnSpPr>
          <p:cNvPr id="53" name="Straight Arrow Connector 52">
            <a:extLst>
              <a:ext uri="{FF2B5EF4-FFF2-40B4-BE49-F238E27FC236}">
                <a16:creationId xmlns:a16="http://schemas.microsoft.com/office/drawing/2014/main" id="{D652A6D7-41C5-BB52-4AF7-79D1EAFF28C0}"/>
              </a:ext>
            </a:extLst>
          </p:cNvPr>
          <p:cNvCxnSpPr>
            <a:cxnSpLocks/>
          </p:cNvCxnSpPr>
          <p:nvPr/>
        </p:nvCxnSpPr>
        <p:spPr>
          <a:xfrm flipH="1">
            <a:off x="10196954" y="2946979"/>
            <a:ext cx="66547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7D85E17D-9DF5-68A9-2D88-76B13F652270}"/>
              </a:ext>
            </a:extLst>
          </p:cNvPr>
          <p:cNvSpPr txBox="1"/>
          <p:nvPr/>
        </p:nvSpPr>
        <p:spPr>
          <a:xfrm>
            <a:off x="6863898" y="3389898"/>
            <a:ext cx="4303404" cy="369332"/>
          </a:xfrm>
          <a:prstGeom prst="rect">
            <a:avLst/>
          </a:prstGeom>
          <a:noFill/>
        </p:spPr>
        <p:txBody>
          <a:bodyPr wrap="square">
            <a:spAutoFit/>
          </a:bodyPr>
          <a:lstStyle/>
          <a:p>
            <a:r>
              <a:rPr lang="en-GB" dirty="0"/>
              <a:t>c) Multi compartment assumptions</a:t>
            </a:r>
            <a:endParaRPr lang="en-NO" dirty="0"/>
          </a:p>
        </p:txBody>
      </p:sp>
      <p:sp>
        <p:nvSpPr>
          <p:cNvPr id="67" name="Rectangle 66">
            <a:extLst>
              <a:ext uri="{FF2B5EF4-FFF2-40B4-BE49-F238E27FC236}">
                <a16:creationId xmlns:a16="http://schemas.microsoft.com/office/drawing/2014/main" id="{F349684E-DB12-160B-5810-C8FFB7C2BA07}"/>
              </a:ext>
            </a:extLst>
          </p:cNvPr>
          <p:cNvSpPr/>
          <p:nvPr/>
        </p:nvSpPr>
        <p:spPr>
          <a:xfrm>
            <a:off x="7153477" y="4055319"/>
            <a:ext cx="2334900" cy="21413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68" name="TextBox 67">
            <a:extLst>
              <a:ext uri="{FF2B5EF4-FFF2-40B4-BE49-F238E27FC236}">
                <a16:creationId xmlns:a16="http://schemas.microsoft.com/office/drawing/2014/main" id="{3BB2159D-4E16-620E-E989-9FCB86CCCF4A}"/>
              </a:ext>
            </a:extLst>
          </p:cNvPr>
          <p:cNvSpPr txBox="1"/>
          <p:nvPr/>
        </p:nvSpPr>
        <p:spPr>
          <a:xfrm>
            <a:off x="7782995" y="6196635"/>
            <a:ext cx="1075863" cy="276999"/>
          </a:xfrm>
          <a:prstGeom prst="rect">
            <a:avLst/>
          </a:prstGeom>
          <a:noFill/>
        </p:spPr>
        <p:txBody>
          <a:bodyPr wrap="square">
            <a:spAutoFit/>
          </a:bodyPr>
          <a:lstStyle/>
          <a:p>
            <a:r>
              <a:rPr lang="en-GB" sz="1200" dirty="0"/>
              <a:t>Voxel extent</a:t>
            </a:r>
          </a:p>
        </p:txBody>
      </p:sp>
      <p:sp>
        <p:nvSpPr>
          <p:cNvPr id="70" name="Freeform 69">
            <a:extLst>
              <a:ext uri="{FF2B5EF4-FFF2-40B4-BE49-F238E27FC236}">
                <a16:creationId xmlns:a16="http://schemas.microsoft.com/office/drawing/2014/main" id="{4108131F-32C1-3694-9AAF-79D9F45B25F8}"/>
              </a:ext>
            </a:extLst>
          </p:cNvPr>
          <p:cNvSpPr/>
          <p:nvPr/>
        </p:nvSpPr>
        <p:spPr>
          <a:xfrm>
            <a:off x="7315522" y="4495157"/>
            <a:ext cx="2164466" cy="1701478"/>
          </a:xfrm>
          <a:custGeom>
            <a:avLst/>
            <a:gdLst>
              <a:gd name="connsiteX0" fmla="*/ 0 w 2164466"/>
              <a:gd name="connsiteY0" fmla="*/ 1701478 h 1701478"/>
              <a:gd name="connsiteX1" fmla="*/ 451413 w 2164466"/>
              <a:gd name="connsiteY1" fmla="*/ 1157468 h 1701478"/>
              <a:gd name="connsiteX2" fmla="*/ 1145894 w 2164466"/>
              <a:gd name="connsiteY2" fmla="*/ 532435 h 1701478"/>
              <a:gd name="connsiteX3" fmla="*/ 2164466 w 2164466"/>
              <a:gd name="connsiteY3" fmla="*/ 0 h 1701478"/>
            </a:gdLst>
            <a:ahLst/>
            <a:cxnLst>
              <a:cxn ang="0">
                <a:pos x="connsiteX0" y="connsiteY0"/>
              </a:cxn>
              <a:cxn ang="0">
                <a:pos x="connsiteX1" y="connsiteY1"/>
              </a:cxn>
              <a:cxn ang="0">
                <a:pos x="connsiteX2" y="connsiteY2"/>
              </a:cxn>
              <a:cxn ang="0">
                <a:pos x="connsiteX3" y="connsiteY3"/>
              </a:cxn>
            </a:cxnLst>
            <a:rect l="l" t="t" r="r" b="b"/>
            <a:pathLst>
              <a:path w="2164466" h="1701478">
                <a:moveTo>
                  <a:pt x="0" y="1701478"/>
                </a:moveTo>
                <a:cubicBezTo>
                  <a:pt x="130215" y="1526893"/>
                  <a:pt x="260431" y="1352308"/>
                  <a:pt x="451413" y="1157468"/>
                </a:cubicBezTo>
                <a:cubicBezTo>
                  <a:pt x="642395" y="962627"/>
                  <a:pt x="860385" y="725346"/>
                  <a:pt x="1145894" y="532435"/>
                </a:cubicBezTo>
                <a:cubicBezTo>
                  <a:pt x="1431403" y="339524"/>
                  <a:pt x="1904036" y="115747"/>
                  <a:pt x="2164466"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6" name="Freeform 85">
            <a:extLst>
              <a:ext uri="{FF2B5EF4-FFF2-40B4-BE49-F238E27FC236}">
                <a16:creationId xmlns:a16="http://schemas.microsoft.com/office/drawing/2014/main" id="{2BAA4971-730D-2AF6-D9A4-AFDC37D3542D}"/>
              </a:ext>
            </a:extLst>
          </p:cNvPr>
          <p:cNvSpPr/>
          <p:nvPr/>
        </p:nvSpPr>
        <p:spPr>
          <a:xfrm>
            <a:off x="7153477" y="4055319"/>
            <a:ext cx="1705381" cy="1733068"/>
          </a:xfrm>
          <a:custGeom>
            <a:avLst/>
            <a:gdLst>
              <a:gd name="connsiteX0" fmla="*/ 0 w 2164466"/>
              <a:gd name="connsiteY0" fmla="*/ 1701478 h 1701478"/>
              <a:gd name="connsiteX1" fmla="*/ 451413 w 2164466"/>
              <a:gd name="connsiteY1" fmla="*/ 1157468 h 1701478"/>
              <a:gd name="connsiteX2" fmla="*/ 1145894 w 2164466"/>
              <a:gd name="connsiteY2" fmla="*/ 532435 h 1701478"/>
              <a:gd name="connsiteX3" fmla="*/ 2164466 w 2164466"/>
              <a:gd name="connsiteY3" fmla="*/ 0 h 1701478"/>
            </a:gdLst>
            <a:ahLst/>
            <a:cxnLst>
              <a:cxn ang="0">
                <a:pos x="connsiteX0" y="connsiteY0"/>
              </a:cxn>
              <a:cxn ang="0">
                <a:pos x="connsiteX1" y="connsiteY1"/>
              </a:cxn>
              <a:cxn ang="0">
                <a:pos x="connsiteX2" y="connsiteY2"/>
              </a:cxn>
              <a:cxn ang="0">
                <a:pos x="connsiteX3" y="connsiteY3"/>
              </a:cxn>
            </a:cxnLst>
            <a:rect l="l" t="t" r="r" b="b"/>
            <a:pathLst>
              <a:path w="2164466" h="1701478">
                <a:moveTo>
                  <a:pt x="0" y="1701478"/>
                </a:moveTo>
                <a:cubicBezTo>
                  <a:pt x="130215" y="1526893"/>
                  <a:pt x="260431" y="1352308"/>
                  <a:pt x="451413" y="1157468"/>
                </a:cubicBezTo>
                <a:cubicBezTo>
                  <a:pt x="642395" y="962627"/>
                  <a:pt x="860385" y="725346"/>
                  <a:pt x="1145894" y="532435"/>
                </a:cubicBezTo>
                <a:cubicBezTo>
                  <a:pt x="1431403" y="339524"/>
                  <a:pt x="1904036" y="115747"/>
                  <a:pt x="2164466"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7" name="Freeform 86">
            <a:extLst>
              <a:ext uri="{FF2B5EF4-FFF2-40B4-BE49-F238E27FC236}">
                <a16:creationId xmlns:a16="http://schemas.microsoft.com/office/drawing/2014/main" id="{7D0C332B-1203-A0DB-9682-D96FF28D6DD3}"/>
              </a:ext>
            </a:extLst>
          </p:cNvPr>
          <p:cNvSpPr/>
          <p:nvPr/>
        </p:nvSpPr>
        <p:spPr>
          <a:xfrm>
            <a:off x="7153477" y="4055319"/>
            <a:ext cx="1961220" cy="1937192"/>
          </a:xfrm>
          <a:custGeom>
            <a:avLst/>
            <a:gdLst>
              <a:gd name="connsiteX0" fmla="*/ 0 w 2164466"/>
              <a:gd name="connsiteY0" fmla="*/ 1701478 h 1701478"/>
              <a:gd name="connsiteX1" fmla="*/ 451413 w 2164466"/>
              <a:gd name="connsiteY1" fmla="*/ 1157468 h 1701478"/>
              <a:gd name="connsiteX2" fmla="*/ 1145894 w 2164466"/>
              <a:gd name="connsiteY2" fmla="*/ 532435 h 1701478"/>
              <a:gd name="connsiteX3" fmla="*/ 2164466 w 2164466"/>
              <a:gd name="connsiteY3" fmla="*/ 0 h 1701478"/>
            </a:gdLst>
            <a:ahLst/>
            <a:cxnLst>
              <a:cxn ang="0">
                <a:pos x="connsiteX0" y="connsiteY0"/>
              </a:cxn>
              <a:cxn ang="0">
                <a:pos x="connsiteX1" y="connsiteY1"/>
              </a:cxn>
              <a:cxn ang="0">
                <a:pos x="connsiteX2" y="connsiteY2"/>
              </a:cxn>
              <a:cxn ang="0">
                <a:pos x="connsiteX3" y="connsiteY3"/>
              </a:cxn>
            </a:cxnLst>
            <a:rect l="l" t="t" r="r" b="b"/>
            <a:pathLst>
              <a:path w="2164466" h="1701478">
                <a:moveTo>
                  <a:pt x="0" y="1701478"/>
                </a:moveTo>
                <a:cubicBezTo>
                  <a:pt x="130215" y="1526893"/>
                  <a:pt x="260431" y="1352308"/>
                  <a:pt x="451413" y="1157468"/>
                </a:cubicBezTo>
                <a:cubicBezTo>
                  <a:pt x="642395" y="962627"/>
                  <a:pt x="860385" y="725346"/>
                  <a:pt x="1145894" y="532435"/>
                </a:cubicBezTo>
                <a:cubicBezTo>
                  <a:pt x="1431403" y="339524"/>
                  <a:pt x="1904036" y="115747"/>
                  <a:pt x="2164466"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8" name="Freeform 87">
            <a:extLst>
              <a:ext uri="{FF2B5EF4-FFF2-40B4-BE49-F238E27FC236}">
                <a16:creationId xmlns:a16="http://schemas.microsoft.com/office/drawing/2014/main" id="{688CB0B4-E8B2-5D48-D003-F11D23605D98}"/>
              </a:ext>
            </a:extLst>
          </p:cNvPr>
          <p:cNvSpPr/>
          <p:nvPr/>
        </p:nvSpPr>
        <p:spPr>
          <a:xfrm>
            <a:off x="7153477" y="4055319"/>
            <a:ext cx="2164466" cy="2141316"/>
          </a:xfrm>
          <a:custGeom>
            <a:avLst/>
            <a:gdLst>
              <a:gd name="connsiteX0" fmla="*/ 0 w 2164466"/>
              <a:gd name="connsiteY0" fmla="*/ 1701478 h 1701478"/>
              <a:gd name="connsiteX1" fmla="*/ 451413 w 2164466"/>
              <a:gd name="connsiteY1" fmla="*/ 1157468 h 1701478"/>
              <a:gd name="connsiteX2" fmla="*/ 1145894 w 2164466"/>
              <a:gd name="connsiteY2" fmla="*/ 532435 h 1701478"/>
              <a:gd name="connsiteX3" fmla="*/ 2164466 w 2164466"/>
              <a:gd name="connsiteY3" fmla="*/ 0 h 1701478"/>
            </a:gdLst>
            <a:ahLst/>
            <a:cxnLst>
              <a:cxn ang="0">
                <a:pos x="connsiteX0" y="connsiteY0"/>
              </a:cxn>
              <a:cxn ang="0">
                <a:pos x="connsiteX1" y="connsiteY1"/>
              </a:cxn>
              <a:cxn ang="0">
                <a:pos x="connsiteX2" y="connsiteY2"/>
              </a:cxn>
              <a:cxn ang="0">
                <a:pos x="connsiteX3" y="connsiteY3"/>
              </a:cxn>
            </a:cxnLst>
            <a:rect l="l" t="t" r="r" b="b"/>
            <a:pathLst>
              <a:path w="2164466" h="1701478">
                <a:moveTo>
                  <a:pt x="0" y="1701478"/>
                </a:moveTo>
                <a:cubicBezTo>
                  <a:pt x="130215" y="1526893"/>
                  <a:pt x="260431" y="1352308"/>
                  <a:pt x="451413" y="1157468"/>
                </a:cubicBezTo>
                <a:cubicBezTo>
                  <a:pt x="642395" y="962627"/>
                  <a:pt x="860385" y="725346"/>
                  <a:pt x="1145894" y="532435"/>
                </a:cubicBezTo>
                <a:cubicBezTo>
                  <a:pt x="1431403" y="339524"/>
                  <a:pt x="1904036" y="115747"/>
                  <a:pt x="2164466"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89" name="Freeform 88">
            <a:extLst>
              <a:ext uri="{FF2B5EF4-FFF2-40B4-BE49-F238E27FC236}">
                <a16:creationId xmlns:a16="http://schemas.microsoft.com/office/drawing/2014/main" id="{2ADCB743-2755-933C-BE2F-EE20F6D744E7}"/>
              </a:ext>
            </a:extLst>
          </p:cNvPr>
          <p:cNvSpPr/>
          <p:nvPr/>
        </p:nvSpPr>
        <p:spPr>
          <a:xfrm>
            <a:off x="7234499" y="4288469"/>
            <a:ext cx="2241670" cy="1908166"/>
          </a:xfrm>
          <a:custGeom>
            <a:avLst/>
            <a:gdLst>
              <a:gd name="connsiteX0" fmla="*/ 0 w 2164466"/>
              <a:gd name="connsiteY0" fmla="*/ 1701478 h 1701478"/>
              <a:gd name="connsiteX1" fmla="*/ 451413 w 2164466"/>
              <a:gd name="connsiteY1" fmla="*/ 1157468 h 1701478"/>
              <a:gd name="connsiteX2" fmla="*/ 1145894 w 2164466"/>
              <a:gd name="connsiteY2" fmla="*/ 532435 h 1701478"/>
              <a:gd name="connsiteX3" fmla="*/ 2164466 w 2164466"/>
              <a:gd name="connsiteY3" fmla="*/ 0 h 1701478"/>
            </a:gdLst>
            <a:ahLst/>
            <a:cxnLst>
              <a:cxn ang="0">
                <a:pos x="connsiteX0" y="connsiteY0"/>
              </a:cxn>
              <a:cxn ang="0">
                <a:pos x="connsiteX1" y="connsiteY1"/>
              </a:cxn>
              <a:cxn ang="0">
                <a:pos x="connsiteX2" y="connsiteY2"/>
              </a:cxn>
              <a:cxn ang="0">
                <a:pos x="connsiteX3" y="connsiteY3"/>
              </a:cxn>
            </a:cxnLst>
            <a:rect l="l" t="t" r="r" b="b"/>
            <a:pathLst>
              <a:path w="2164466" h="1701478">
                <a:moveTo>
                  <a:pt x="0" y="1701478"/>
                </a:moveTo>
                <a:cubicBezTo>
                  <a:pt x="130215" y="1526893"/>
                  <a:pt x="260431" y="1352308"/>
                  <a:pt x="451413" y="1157468"/>
                </a:cubicBezTo>
                <a:cubicBezTo>
                  <a:pt x="642395" y="962627"/>
                  <a:pt x="860385" y="725346"/>
                  <a:pt x="1145894" y="532435"/>
                </a:cubicBezTo>
                <a:cubicBezTo>
                  <a:pt x="1431403" y="339524"/>
                  <a:pt x="1904036" y="115747"/>
                  <a:pt x="2164466" y="0"/>
                </a:cubicBezTo>
              </a:path>
            </a:pathLst>
          </a:cu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O"/>
          </a:p>
        </p:txBody>
      </p:sp>
      <p:sp>
        <p:nvSpPr>
          <p:cNvPr id="90" name="Oval 89">
            <a:extLst>
              <a:ext uri="{FF2B5EF4-FFF2-40B4-BE49-F238E27FC236}">
                <a16:creationId xmlns:a16="http://schemas.microsoft.com/office/drawing/2014/main" id="{15A9278F-37C8-73A1-7B78-62B9F5FF819E}"/>
              </a:ext>
            </a:extLst>
          </p:cNvPr>
          <p:cNvSpPr/>
          <p:nvPr/>
        </p:nvSpPr>
        <p:spPr>
          <a:xfrm rot="5400000">
            <a:off x="7318099" y="4756247"/>
            <a:ext cx="108978" cy="106023"/>
          </a:xfrm>
          <a:prstGeom prst="ellipse">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91" name="Oval 90">
            <a:extLst>
              <a:ext uri="{FF2B5EF4-FFF2-40B4-BE49-F238E27FC236}">
                <a16:creationId xmlns:a16="http://schemas.microsoft.com/office/drawing/2014/main" id="{C66C6FF5-0406-F4E0-7389-0F3A14B0E56B}"/>
              </a:ext>
            </a:extLst>
          </p:cNvPr>
          <p:cNvSpPr/>
          <p:nvPr/>
        </p:nvSpPr>
        <p:spPr>
          <a:xfrm rot="5400000">
            <a:off x="7675494" y="4496635"/>
            <a:ext cx="108978" cy="106023"/>
          </a:xfrm>
          <a:prstGeom prst="ellipse">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92" name="Oval 91">
            <a:extLst>
              <a:ext uri="{FF2B5EF4-FFF2-40B4-BE49-F238E27FC236}">
                <a16:creationId xmlns:a16="http://schemas.microsoft.com/office/drawing/2014/main" id="{F893C3D9-BFAF-5F67-1FD6-F0F4C833D24A}"/>
              </a:ext>
            </a:extLst>
          </p:cNvPr>
          <p:cNvSpPr/>
          <p:nvPr/>
        </p:nvSpPr>
        <p:spPr>
          <a:xfrm rot="5400000">
            <a:off x="7509577" y="4288827"/>
            <a:ext cx="108978" cy="106023"/>
          </a:xfrm>
          <a:prstGeom prst="ellipse">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cxnSp>
        <p:nvCxnSpPr>
          <p:cNvPr id="93" name="Straight Connector 92">
            <a:extLst>
              <a:ext uri="{FF2B5EF4-FFF2-40B4-BE49-F238E27FC236}">
                <a16:creationId xmlns:a16="http://schemas.microsoft.com/office/drawing/2014/main" id="{ED880659-F9A9-409D-48D1-08B53D2E9EF3}"/>
              </a:ext>
            </a:extLst>
          </p:cNvPr>
          <p:cNvCxnSpPr>
            <a:cxnSpLocks/>
            <a:stCxn id="97" idx="1"/>
          </p:cNvCxnSpPr>
          <p:nvPr/>
        </p:nvCxnSpPr>
        <p:spPr>
          <a:xfrm flipH="1">
            <a:off x="9404234" y="4189973"/>
            <a:ext cx="253928" cy="226986"/>
          </a:xfrm>
          <a:prstGeom prst="line">
            <a:avLst/>
          </a:prstGeom>
        </p:spPr>
        <p:style>
          <a:lnRef idx="1">
            <a:schemeClr val="dk1"/>
          </a:lnRef>
          <a:fillRef idx="0">
            <a:schemeClr val="dk1"/>
          </a:fillRef>
          <a:effectRef idx="0">
            <a:schemeClr val="dk1"/>
          </a:effectRef>
          <a:fontRef idx="minor">
            <a:schemeClr val="tx1"/>
          </a:fontRef>
        </p:style>
      </p:cxnSp>
      <p:sp>
        <p:nvSpPr>
          <p:cNvPr id="97" name="TextBox 96">
            <a:extLst>
              <a:ext uri="{FF2B5EF4-FFF2-40B4-BE49-F238E27FC236}">
                <a16:creationId xmlns:a16="http://schemas.microsoft.com/office/drawing/2014/main" id="{7811CADF-933C-628B-149E-D9720507A1AC}"/>
              </a:ext>
            </a:extLst>
          </p:cNvPr>
          <p:cNvSpPr txBox="1"/>
          <p:nvPr/>
        </p:nvSpPr>
        <p:spPr>
          <a:xfrm>
            <a:off x="9658162" y="3959140"/>
            <a:ext cx="1255332" cy="461665"/>
          </a:xfrm>
          <a:prstGeom prst="rect">
            <a:avLst/>
          </a:prstGeom>
          <a:noFill/>
        </p:spPr>
        <p:txBody>
          <a:bodyPr wrap="square">
            <a:spAutoFit/>
          </a:bodyPr>
          <a:lstStyle/>
          <a:p>
            <a:r>
              <a:rPr lang="en-GB" sz="1200"/>
              <a:t>Axonal fibre bundle</a:t>
            </a:r>
            <a:endParaRPr lang="en-GB" sz="1200" dirty="0"/>
          </a:p>
        </p:txBody>
      </p:sp>
      <p:cxnSp>
        <p:nvCxnSpPr>
          <p:cNvPr id="99" name="Straight Connector 98">
            <a:extLst>
              <a:ext uri="{FF2B5EF4-FFF2-40B4-BE49-F238E27FC236}">
                <a16:creationId xmlns:a16="http://schemas.microsoft.com/office/drawing/2014/main" id="{6D336BC9-078E-C368-F055-5BC583D7B291}"/>
              </a:ext>
            </a:extLst>
          </p:cNvPr>
          <p:cNvCxnSpPr>
            <a:cxnSpLocks/>
          </p:cNvCxnSpPr>
          <p:nvPr/>
        </p:nvCxnSpPr>
        <p:spPr>
          <a:xfrm flipH="1" flipV="1">
            <a:off x="6945070" y="4238239"/>
            <a:ext cx="354128" cy="516530"/>
          </a:xfrm>
          <a:prstGeom prst="line">
            <a:avLst/>
          </a:prstGeom>
        </p:spPr>
        <p:style>
          <a:lnRef idx="1">
            <a:schemeClr val="dk1"/>
          </a:lnRef>
          <a:fillRef idx="0">
            <a:schemeClr val="dk1"/>
          </a:fillRef>
          <a:effectRef idx="0">
            <a:schemeClr val="dk1"/>
          </a:effectRef>
          <a:fontRef idx="minor">
            <a:schemeClr val="tx1"/>
          </a:fontRef>
        </p:style>
      </p:cxnSp>
      <p:sp>
        <p:nvSpPr>
          <p:cNvPr id="101" name="TextBox 100">
            <a:extLst>
              <a:ext uri="{FF2B5EF4-FFF2-40B4-BE49-F238E27FC236}">
                <a16:creationId xmlns:a16="http://schemas.microsoft.com/office/drawing/2014/main" id="{C3A8ADEC-B0A3-342A-B1E5-81C6E643A7B0}"/>
              </a:ext>
            </a:extLst>
          </p:cNvPr>
          <p:cNvSpPr txBox="1"/>
          <p:nvPr/>
        </p:nvSpPr>
        <p:spPr>
          <a:xfrm>
            <a:off x="6518095" y="3880709"/>
            <a:ext cx="633505" cy="461665"/>
          </a:xfrm>
          <a:prstGeom prst="rect">
            <a:avLst/>
          </a:prstGeom>
          <a:noFill/>
        </p:spPr>
        <p:txBody>
          <a:bodyPr wrap="square">
            <a:spAutoFit/>
          </a:bodyPr>
          <a:lstStyle/>
          <a:p>
            <a:r>
              <a:rPr lang="en-GB" sz="1200" dirty="0"/>
              <a:t>Glial cells</a:t>
            </a:r>
          </a:p>
        </p:txBody>
      </p:sp>
      <p:cxnSp>
        <p:nvCxnSpPr>
          <p:cNvPr id="104" name="Straight Connector 103">
            <a:extLst>
              <a:ext uri="{FF2B5EF4-FFF2-40B4-BE49-F238E27FC236}">
                <a16:creationId xmlns:a16="http://schemas.microsoft.com/office/drawing/2014/main" id="{01C5B49F-5D62-E4D3-CBE6-37BAA0D1A387}"/>
              </a:ext>
            </a:extLst>
          </p:cNvPr>
          <p:cNvCxnSpPr>
            <a:cxnSpLocks/>
          </p:cNvCxnSpPr>
          <p:nvPr/>
        </p:nvCxnSpPr>
        <p:spPr>
          <a:xfrm flipH="1" flipV="1">
            <a:off x="6935902" y="4225194"/>
            <a:ext cx="681176" cy="291790"/>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2C20D803-5F75-A544-89F4-133E64639242}"/>
              </a:ext>
            </a:extLst>
          </p:cNvPr>
          <p:cNvCxnSpPr>
            <a:cxnSpLocks/>
          </p:cNvCxnSpPr>
          <p:nvPr/>
        </p:nvCxnSpPr>
        <p:spPr>
          <a:xfrm flipH="1">
            <a:off x="8939880" y="5441968"/>
            <a:ext cx="718282" cy="0"/>
          </a:xfrm>
          <a:prstGeom prst="line">
            <a:avLst/>
          </a:prstGeom>
        </p:spPr>
        <p:style>
          <a:lnRef idx="1">
            <a:schemeClr val="dk1"/>
          </a:lnRef>
          <a:fillRef idx="0">
            <a:schemeClr val="dk1"/>
          </a:fillRef>
          <a:effectRef idx="0">
            <a:schemeClr val="dk1"/>
          </a:effectRef>
          <a:fontRef idx="minor">
            <a:schemeClr val="tx1"/>
          </a:fontRef>
        </p:style>
      </p:cxnSp>
      <p:sp>
        <p:nvSpPr>
          <p:cNvPr id="110" name="TextBox 109">
            <a:extLst>
              <a:ext uri="{FF2B5EF4-FFF2-40B4-BE49-F238E27FC236}">
                <a16:creationId xmlns:a16="http://schemas.microsoft.com/office/drawing/2014/main" id="{3636A405-2A3E-853A-569D-353BC8B9A0A6}"/>
              </a:ext>
            </a:extLst>
          </p:cNvPr>
          <p:cNvSpPr txBox="1"/>
          <p:nvPr/>
        </p:nvSpPr>
        <p:spPr>
          <a:xfrm>
            <a:off x="9696784" y="5211135"/>
            <a:ext cx="1255332" cy="461665"/>
          </a:xfrm>
          <a:prstGeom prst="rect">
            <a:avLst/>
          </a:prstGeom>
          <a:noFill/>
        </p:spPr>
        <p:txBody>
          <a:bodyPr wrap="square">
            <a:spAutoFit/>
          </a:bodyPr>
          <a:lstStyle/>
          <a:p>
            <a:r>
              <a:rPr lang="en-GB" sz="1200" dirty="0"/>
              <a:t>Cerebrospinal fluid</a:t>
            </a:r>
          </a:p>
        </p:txBody>
      </p:sp>
      <p:sp>
        <p:nvSpPr>
          <p:cNvPr id="111" name="Oval 110">
            <a:extLst>
              <a:ext uri="{FF2B5EF4-FFF2-40B4-BE49-F238E27FC236}">
                <a16:creationId xmlns:a16="http://schemas.microsoft.com/office/drawing/2014/main" id="{36908249-CA90-D15F-2790-504E1708A731}"/>
              </a:ext>
            </a:extLst>
          </p:cNvPr>
          <p:cNvSpPr/>
          <p:nvPr/>
        </p:nvSpPr>
        <p:spPr>
          <a:xfrm rot="2670591">
            <a:off x="10515863" y="4049617"/>
            <a:ext cx="150552" cy="527615"/>
          </a:xfrm>
          <a:prstGeom prst="ellipse">
            <a:avLst/>
          </a:prstGeom>
          <a:solidFill>
            <a:schemeClr val="accent6">
              <a:lumMod val="60000"/>
              <a:lumOff val="40000"/>
            </a:schemeClr>
          </a:solidFill>
          <a:ln w="0" cap="rnd">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112" name="Oval 111">
            <a:extLst>
              <a:ext uri="{FF2B5EF4-FFF2-40B4-BE49-F238E27FC236}">
                <a16:creationId xmlns:a16="http://schemas.microsoft.com/office/drawing/2014/main" id="{6D8F6B30-7A05-9857-DE90-DF50B312D785}"/>
              </a:ext>
            </a:extLst>
          </p:cNvPr>
          <p:cNvSpPr/>
          <p:nvPr/>
        </p:nvSpPr>
        <p:spPr>
          <a:xfrm rot="5400000">
            <a:off x="10258653" y="5451736"/>
            <a:ext cx="369331" cy="384933"/>
          </a:xfrm>
          <a:prstGeom prst="ellipse">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cxnSp>
        <p:nvCxnSpPr>
          <p:cNvPr id="113" name="Straight Connector 112">
            <a:extLst>
              <a:ext uri="{FF2B5EF4-FFF2-40B4-BE49-F238E27FC236}">
                <a16:creationId xmlns:a16="http://schemas.microsoft.com/office/drawing/2014/main" id="{D5E3107C-C345-00B0-3C43-D7FA0DEF31D6}"/>
              </a:ext>
            </a:extLst>
          </p:cNvPr>
          <p:cNvCxnSpPr>
            <a:cxnSpLocks/>
          </p:cNvCxnSpPr>
          <p:nvPr/>
        </p:nvCxnSpPr>
        <p:spPr>
          <a:xfrm flipH="1">
            <a:off x="6834847" y="5125977"/>
            <a:ext cx="432851" cy="0"/>
          </a:xfrm>
          <a:prstGeom prst="line">
            <a:avLst/>
          </a:prstGeom>
        </p:spPr>
        <p:style>
          <a:lnRef idx="1">
            <a:schemeClr val="dk1"/>
          </a:lnRef>
          <a:fillRef idx="0">
            <a:schemeClr val="dk1"/>
          </a:fillRef>
          <a:effectRef idx="0">
            <a:schemeClr val="dk1"/>
          </a:effectRef>
          <a:fontRef idx="minor">
            <a:schemeClr val="tx1"/>
          </a:fontRef>
        </p:style>
      </p:cxnSp>
      <p:sp>
        <p:nvSpPr>
          <p:cNvPr id="115" name="Oval 114">
            <a:extLst>
              <a:ext uri="{FF2B5EF4-FFF2-40B4-BE49-F238E27FC236}">
                <a16:creationId xmlns:a16="http://schemas.microsoft.com/office/drawing/2014/main" id="{952B87C0-00F9-F7BC-37DF-AB30BC2B8577}"/>
              </a:ext>
            </a:extLst>
          </p:cNvPr>
          <p:cNvSpPr/>
          <p:nvPr/>
        </p:nvSpPr>
        <p:spPr>
          <a:xfrm>
            <a:off x="6199583" y="5302087"/>
            <a:ext cx="369331" cy="342115"/>
          </a:xfrm>
          <a:prstGeom prst="ellipse">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r>
              <a:rPr lang="en-NO" spc="-1" dirty="0">
                <a:latin typeface="Arial"/>
              </a:rPr>
              <a:t>?</a:t>
            </a:r>
          </a:p>
        </p:txBody>
      </p:sp>
      <p:sp>
        <p:nvSpPr>
          <p:cNvPr id="116" name="TextBox 115">
            <a:extLst>
              <a:ext uri="{FF2B5EF4-FFF2-40B4-BE49-F238E27FC236}">
                <a16:creationId xmlns:a16="http://schemas.microsoft.com/office/drawing/2014/main" id="{55CB9A77-1D8B-0E84-F32B-5EB1251D0289}"/>
              </a:ext>
            </a:extLst>
          </p:cNvPr>
          <p:cNvSpPr txBox="1"/>
          <p:nvPr/>
        </p:nvSpPr>
        <p:spPr>
          <a:xfrm>
            <a:off x="6356182" y="4895144"/>
            <a:ext cx="633505" cy="461665"/>
          </a:xfrm>
          <a:prstGeom prst="rect">
            <a:avLst/>
          </a:prstGeom>
          <a:noFill/>
        </p:spPr>
        <p:txBody>
          <a:bodyPr wrap="square">
            <a:spAutoFit/>
          </a:bodyPr>
          <a:lstStyle/>
          <a:p>
            <a:r>
              <a:rPr lang="en-GB" sz="1200" dirty="0"/>
              <a:t>Other tissue</a:t>
            </a:r>
          </a:p>
        </p:txBody>
      </p:sp>
      <p:cxnSp>
        <p:nvCxnSpPr>
          <p:cNvPr id="117" name="Straight Connector 116">
            <a:extLst>
              <a:ext uri="{FF2B5EF4-FFF2-40B4-BE49-F238E27FC236}">
                <a16:creationId xmlns:a16="http://schemas.microsoft.com/office/drawing/2014/main" id="{ACA416D1-2015-3310-FA88-719DC8D28F05}"/>
              </a:ext>
            </a:extLst>
          </p:cNvPr>
          <p:cNvCxnSpPr>
            <a:cxnSpLocks/>
          </p:cNvCxnSpPr>
          <p:nvPr/>
        </p:nvCxnSpPr>
        <p:spPr>
          <a:xfrm flipH="1" flipV="1">
            <a:off x="10730176" y="4371089"/>
            <a:ext cx="486505" cy="424547"/>
          </a:xfrm>
          <a:prstGeom prst="line">
            <a:avLst/>
          </a:prstGeom>
        </p:spPr>
        <p:style>
          <a:lnRef idx="1">
            <a:schemeClr val="dk1"/>
          </a:lnRef>
          <a:fillRef idx="0">
            <a:schemeClr val="dk1"/>
          </a:fillRef>
          <a:effectRef idx="0">
            <a:schemeClr val="dk1"/>
          </a:effectRef>
          <a:fontRef idx="minor">
            <a:schemeClr val="tx1"/>
          </a:fontRef>
        </p:style>
      </p:cxnSp>
      <p:sp>
        <p:nvSpPr>
          <p:cNvPr id="120" name="TextBox 119">
            <a:extLst>
              <a:ext uri="{FF2B5EF4-FFF2-40B4-BE49-F238E27FC236}">
                <a16:creationId xmlns:a16="http://schemas.microsoft.com/office/drawing/2014/main" id="{E6D8ECCC-9195-A1E9-CA71-F3E079A6DBD7}"/>
              </a:ext>
            </a:extLst>
          </p:cNvPr>
          <p:cNvSpPr txBox="1"/>
          <p:nvPr/>
        </p:nvSpPr>
        <p:spPr>
          <a:xfrm>
            <a:off x="10863471" y="4851485"/>
            <a:ext cx="1255332" cy="461665"/>
          </a:xfrm>
          <a:prstGeom prst="rect">
            <a:avLst/>
          </a:prstGeom>
          <a:noFill/>
        </p:spPr>
        <p:txBody>
          <a:bodyPr wrap="square">
            <a:spAutoFit/>
          </a:bodyPr>
          <a:lstStyle/>
          <a:p>
            <a:r>
              <a:rPr lang="en-GB" sz="1200" dirty="0"/>
              <a:t>Assumptions about diffusivity</a:t>
            </a:r>
          </a:p>
        </p:txBody>
      </p:sp>
      <p:cxnSp>
        <p:nvCxnSpPr>
          <p:cNvPr id="122" name="Straight Connector 121">
            <a:extLst>
              <a:ext uri="{FF2B5EF4-FFF2-40B4-BE49-F238E27FC236}">
                <a16:creationId xmlns:a16="http://schemas.microsoft.com/office/drawing/2014/main" id="{209B0089-4B1A-996B-2AA8-B43A9290D1BD}"/>
              </a:ext>
            </a:extLst>
          </p:cNvPr>
          <p:cNvCxnSpPr>
            <a:cxnSpLocks/>
          </p:cNvCxnSpPr>
          <p:nvPr/>
        </p:nvCxnSpPr>
        <p:spPr>
          <a:xfrm flipH="1">
            <a:off x="10730176" y="5407495"/>
            <a:ext cx="524478" cy="185374"/>
          </a:xfrm>
          <a:prstGeom prst="line">
            <a:avLst/>
          </a:prstGeom>
        </p:spPr>
        <p:style>
          <a:lnRef idx="1">
            <a:schemeClr val="dk1"/>
          </a:lnRef>
          <a:fillRef idx="0">
            <a:schemeClr val="dk1"/>
          </a:fillRef>
          <a:effectRef idx="0">
            <a:schemeClr val="dk1"/>
          </a:effectRef>
          <a:fontRef idx="minor">
            <a:schemeClr val="tx1"/>
          </a:fontRef>
        </p:style>
      </p:cxnSp>
      <p:sp>
        <p:nvSpPr>
          <p:cNvPr id="3" name="Content Placeholder 2">
            <a:extLst>
              <a:ext uri="{FF2B5EF4-FFF2-40B4-BE49-F238E27FC236}">
                <a16:creationId xmlns:a16="http://schemas.microsoft.com/office/drawing/2014/main" id="{090D25A3-DB18-8A2E-9DD3-8A0A56662560}"/>
              </a:ext>
            </a:extLst>
          </p:cNvPr>
          <p:cNvSpPr txBox="1">
            <a:spLocks/>
          </p:cNvSpPr>
          <p:nvPr/>
        </p:nvSpPr>
        <p:spPr>
          <a:xfrm>
            <a:off x="838200" y="1825625"/>
            <a:ext cx="5652541"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Diffusion Magnetic resonance imaging (</a:t>
            </a:r>
            <a:r>
              <a:rPr lang="en-GB" dirty="0" err="1"/>
              <a:t>dMRI</a:t>
            </a:r>
            <a:r>
              <a:rPr lang="en-GB" dirty="0"/>
              <a:t>)</a:t>
            </a:r>
          </a:p>
          <a:p>
            <a:pPr lvl="1"/>
            <a:r>
              <a:rPr lang="en-GB" dirty="0"/>
              <a:t>Defined by Brownian motion (random molecular movement)</a:t>
            </a:r>
          </a:p>
          <a:p>
            <a:pPr lvl="1"/>
            <a:r>
              <a:rPr lang="en-GB" dirty="0"/>
              <a:t>This motion can be modelled in different ways</a:t>
            </a:r>
          </a:p>
        </p:txBody>
      </p:sp>
    </p:spTree>
    <p:extLst>
      <p:ext uri="{BB962C8B-B14F-4D97-AF65-F5344CB8AC3E}">
        <p14:creationId xmlns:p14="http://schemas.microsoft.com/office/powerpoint/2010/main" val="753844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90FE-89AB-5CE8-633B-C2AF3168BA1B}"/>
              </a:ext>
            </a:extLst>
          </p:cNvPr>
          <p:cNvSpPr>
            <a:spLocks noGrp="1"/>
          </p:cNvSpPr>
          <p:nvPr>
            <p:ph type="title"/>
          </p:nvPr>
        </p:nvSpPr>
        <p:spPr/>
        <p:txBody>
          <a:bodyPr/>
          <a:lstStyle/>
          <a:p>
            <a:r>
              <a:rPr lang="en-NO" dirty="0"/>
              <a:t>White matter approaches</a:t>
            </a:r>
          </a:p>
        </p:txBody>
      </p:sp>
      <p:sp>
        <p:nvSpPr>
          <p:cNvPr id="3" name="Content Placeholder 2">
            <a:extLst>
              <a:ext uri="{FF2B5EF4-FFF2-40B4-BE49-F238E27FC236}">
                <a16:creationId xmlns:a16="http://schemas.microsoft.com/office/drawing/2014/main" id="{AE3BE4EB-F226-6404-A20F-1CF41A3BD3DF}"/>
              </a:ext>
            </a:extLst>
          </p:cNvPr>
          <p:cNvSpPr>
            <a:spLocks noGrp="1"/>
          </p:cNvSpPr>
          <p:nvPr>
            <p:ph idx="1"/>
          </p:nvPr>
        </p:nvSpPr>
        <p:spPr/>
        <p:txBody>
          <a:bodyPr/>
          <a:lstStyle/>
          <a:p>
            <a:r>
              <a:rPr lang="en-NO" dirty="0"/>
              <a:t>Many approaches</a:t>
            </a:r>
          </a:p>
          <a:p>
            <a:pPr lvl="1"/>
            <a:r>
              <a:rPr lang="en-GB" dirty="0"/>
              <a:t>P</a:t>
            </a:r>
            <a:r>
              <a:rPr lang="en-NO" dirty="0"/>
              <a:t>arameters are correlated</a:t>
            </a:r>
          </a:p>
          <a:p>
            <a:pPr lvl="1"/>
            <a:r>
              <a:rPr lang="en-NO" dirty="0"/>
              <a:t>Useful to look at their associations with clinically relevant scores</a:t>
            </a:r>
          </a:p>
          <a:p>
            <a:pPr lvl="1"/>
            <a:r>
              <a:rPr lang="en-NO" dirty="0"/>
              <a:t>ABCD  N = 5,147, UKB N = 37,083</a:t>
            </a:r>
          </a:p>
        </p:txBody>
      </p:sp>
      <p:sp>
        <p:nvSpPr>
          <p:cNvPr id="4" name="TextBox 3">
            <a:extLst>
              <a:ext uri="{FF2B5EF4-FFF2-40B4-BE49-F238E27FC236}">
                <a16:creationId xmlns:a16="http://schemas.microsoft.com/office/drawing/2014/main" id="{5072AF7A-14E2-DDC3-6658-021534506C08}"/>
              </a:ext>
            </a:extLst>
          </p:cNvPr>
          <p:cNvSpPr txBox="1"/>
          <p:nvPr/>
        </p:nvSpPr>
        <p:spPr>
          <a:xfrm>
            <a:off x="9941169" y="6611779"/>
            <a:ext cx="2449613" cy="246221"/>
          </a:xfrm>
          <a:prstGeom prst="rect">
            <a:avLst/>
          </a:prstGeom>
          <a:noFill/>
        </p:spPr>
        <p:txBody>
          <a:bodyPr wrap="square">
            <a:spAutoFit/>
          </a:bodyPr>
          <a:lstStyle/>
          <a:p>
            <a:r>
              <a:rPr lang="en-GB" sz="1000" dirty="0"/>
              <a:t>Korbmacher et al., 2024b,bioRxiv</a:t>
            </a:r>
            <a:endParaRPr lang="en-NO" sz="1000" dirty="0"/>
          </a:p>
        </p:txBody>
      </p:sp>
      <p:pic>
        <p:nvPicPr>
          <p:cNvPr id="6" name="Picture 5">
            <a:extLst>
              <a:ext uri="{FF2B5EF4-FFF2-40B4-BE49-F238E27FC236}">
                <a16:creationId xmlns:a16="http://schemas.microsoft.com/office/drawing/2014/main" id="{EF4A13DD-4F98-A85E-80F6-DA16F0627F77}"/>
              </a:ext>
            </a:extLst>
          </p:cNvPr>
          <p:cNvPicPr>
            <a:picLocks noChangeAspect="1"/>
          </p:cNvPicPr>
          <p:nvPr/>
        </p:nvPicPr>
        <p:blipFill>
          <a:blip r:embed="rId3"/>
          <a:stretch>
            <a:fillRect/>
          </a:stretch>
        </p:blipFill>
        <p:spPr>
          <a:xfrm>
            <a:off x="3063172" y="3825172"/>
            <a:ext cx="6065655" cy="3032828"/>
          </a:xfrm>
          <a:prstGeom prst="rect">
            <a:avLst/>
          </a:prstGeom>
        </p:spPr>
      </p:pic>
      <p:sp>
        <p:nvSpPr>
          <p:cNvPr id="7" name="TextBox 6">
            <a:extLst>
              <a:ext uri="{FF2B5EF4-FFF2-40B4-BE49-F238E27FC236}">
                <a16:creationId xmlns:a16="http://schemas.microsoft.com/office/drawing/2014/main" id="{31D459D6-34A8-BC9A-14BB-F3D327B35D10}"/>
              </a:ext>
            </a:extLst>
          </p:cNvPr>
          <p:cNvSpPr txBox="1"/>
          <p:nvPr/>
        </p:nvSpPr>
        <p:spPr>
          <a:xfrm>
            <a:off x="3063172" y="3505569"/>
            <a:ext cx="4016934" cy="369332"/>
          </a:xfrm>
          <a:prstGeom prst="rect">
            <a:avLst/>
          </a:prstGeom>
          <a:noFill/>
        </p:spPr>
        <p:txBody>
          <a:bodyPr wrap="square">
            <a:spAutoFit/>
          </a:bodyPr>
          <a:lstStyle/>
          <a:p>
            <a:r>
              <a:rPr lang="en-NO" b="1" dirty="0"/>
              <a:t>WM skeleton-level age-associations</a:t>
            </a:r>
          </a:p>
        </p:txBody>
      </p:sp>
    </p:spTree>
    <p:extLst>
      <p:ext uri="{BB962C8B-B14F-4D97-AF65-F5344CB8AC3E}">
        <p14:creationId xmlns:p14="http://schemas.microsoft.com/office/powerpoint/2010/main" val="8963555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90FE-89AB-5CE8-633B-C2AF3168BA1B}"/>
              </a:ext>
            </a:extLst>
          </p:cNvPr>
          <p:cNvSpPr>
            <a:spLocks noGrp="1"/>
          </p:cNvSpPr>
          <p:nvPr>
            <p:ph type="title"/>
          </p:nvPr>
        </p:nvSpPr>
        <p:spPr/>
        <p:txBody>
          <a:bodyPr/>
          <a:lstStyle/>
          <a:p>
            <a:r>
              <a:rPr lang="en-NO" dirty="0"/>
              <a:t>White matter approaches</a:t>
            </a:r>
          </a:p>
        </p:txBody>
      </p:sp>
      <p:sp>
        <p:nvSpPr>
          <p:cNvPr id="4" name="TextBox 3">
            <a:extLst>
              <a:ext uri="{FF2B5EF4-FFF2-40B4-BE49-F238E27FC236}">
                <a16:creationId xmlns:a16="http://schemas.microsoft.com/office/drawing/2014/main" id="{5072AF7A-14E2-DDC3-6658-021534506C08}"/>
              </a:ext>
            </a:extLst>
          </p:cNvPr>
          <p:cNvSpPr txBox="1"/>
          <p:nvPr/>
        </p:nvSpPr>
        <p:spPr>
          <a:xfrm>
            <a:off x="9941169" y="6611779"/>
            <a:ext cx="2449613" cy="246221"/>
          </a:xfrm>
          <a:prstGeom prst="rect">
            <a:avLst/>
          </a:prstGeom>
          <a:noFill/>
        </p:spPr>
        <p:txBody>
          <a:bodyPr wrap="square">
            <a:spAutoFit/>
          </a:bodyPr>
          <a:lstStyle/>
          <a:p>
            <a:r>
              <a:rPr lang="en-GB" sz="1000" dirty="0"/>
              <a:t>Korbmacher et al., 2024b,bioRxiv</a:t>
            </a:r>
            <a:endParaRPr lang="en-NO" sz="1000" dirty="0"/>
          </a:p>
        </p:txBody>
      </p:sp>
      <p:pic>
        <p:nvPicPr>
          <p:cNvPr id="8" name="Picture 7">
            <a:extLst>
              <a:ext uri="{FF2B5EF4-FFF2-40B4-BE49-F238E27FC236}">
                <a16:creationId xmlns:a16="http://schemas.microsoft.com/office/drawing/2014/main" id="{C683A2C7-7BB9-F759-D738-5D16326E72E5}"/>
              </a:ext>
            </a:extLst>
          </p:cNvPr>
          <p:cNvPicPr>
            <a:picLocks noChangeAspect="1"/>
          </p:cNvPicPr>
          <p:nvPr/>
        </p:nvPicPr>
        <p:blipFill>
          <a:blip r:embed="rId3"/>
          <a:stretch>
            <a:fillRect/>
          </a:stretch>
        </p:blipFill>
        <p:spPr>
          <a:xfrm>
            <a:off x="3304032" y="1274064"/>
            <a:ext cx="5583936" cy="5583936"/>
          </a:xfrm>
          <a:prstGeom prst="rect">
            <a:avLst/>
          </a:prstGeom>
        </p:spPr>
      </p:pic>
    </p:spTree>
    <p:extLst>
      <p:ext uri="{BB962C8B-B14F-4D97-AF65-F5344CB8AC3E}">
        <p14:creationId xmlns:p14="http://schemas.microsoft.com/office/powerpoint/2010/main" val="3027724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5C615-9978-71C3-7E60-9DA7CBC45F94}"/>
              </a:ext>
            </a:extLst>
          </p:cNvPr>
          <p:cNvSpPr>
            <a:spLocks noGrp="1"/>
          </p:cNvSpPr>
          <p:nvPr>
            <p:ph type="title"/>
          </p:nvPr>
        </p:nvSpPr>
        <p:spPr/>
        <p:txBody>
          <a:bodyPr/>
          <a:lstStyle/>
          <a:p>
            <a:r>
              <a:rPr lang="en-NO" dirty="0"/>
              <a:t>Topics we can discuss</a:t>
            </a:r>
          </a:p>
        </p:txBody>
      </p:sp>
      <p:sp>
        <p:nvSpPr>
          <p:cNvPr id="3" name="Content Placeholder 2">
            <a:extLst>
              <a:ext uri="{FF2B5EF4-FFF2-40B4-BE49-F238E27FC236}">
                <a16:creationId xmlns:a16="http://schemas.microsoft.com/office/drawing/2014/main" id="{6B45CC75-C2F9-4A74-FCC7-B58C742AAA45}"/>
              </a:ext>
            </a:extLst>
          </p:cNvPr>
          <p:cNvSpPr>
            <a:spLocks noGrp="1"/>
          </p:cNvSpPr>
          <p:nvPr>
            <p:ph idx="1"/>
          </p:nvPr>
        </p:nvSpPr>
        <p:spPr/>
        <p:txBody>
          <a:bodyPr/>
          <a:lstStyle/>
          <a:p>
            <a:pPr marL="514350" indent="-514350">
              <a:buFont typeface="+mj-lt"/>
              <a:buAutoNum type="arabicPeriod"/>
            </a:pPr>
            <a:r>
              <a:rPr lang="en-NO" b="1" dirty="0"/>
              <a:t>Brain Age</a:t>
            </a:r>
            <a:r>
              <a:rPr lang="en-NO" dirty="0"/>
              <a:t>: What it is, promises, limitations.</a:t>
            </a:r>
          </a:p>
          <a:p>
            <a:pPr marL="514350" indent="-514350">
              <a:buFont typeface="+mj-lt"/>
              <a:buAutoNum type="arabicPeriod"/>
            </a:pPr>
            <a:r>
              <a:rPr lang="en-NO" b="1" dirty="0"/>
              <a:t>White matter microstructure</a:t>
            </a:r>
            <a:r>
              <a:rPr lang="en-NO" dirty="0"/>
              <a:t>: From tensors to the standard model, association studies (“pheno- &amp; genotypes”).</a:t>
            </a:r>
            <a:endParaRPr lang="en-NO" dirty="0">
              <a:solidFill>
                <a:schemeClr val="tx1">
                  <a:lumMod val="50000"/>
                  <a:lumOff val="50000"/>
                </a:schemeClr>
              </a:solidFill>
            </a:endParaRPr>
          </a:p>
          <a:p>
            <a:endParaRPr lang="en-NO" dirty="0"/>
          </a:p>
        </p:txBody>
      </p:sp>
    </p:spTree>
    <p:extLst>
      <p:ext uri="{BB962C8B-B14F-4D97-AF65-F5344CB8AC3E}">
        <p14:creationId xmlns:p14="http://schemas.microsoft.com/office/powerpoint/2010/main" val="400452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990FE-89AB-5CE8-633B-C2AF3168BA1B}"/>
              </a:ext>
            </a:extLst>
          </p:cNvPr>
          <p:cNvSpPr>
            <a:spLocks noGrp="1"/>
          </p:cNvSpPr>
          <p:nvPr>
            <p:ph type="title"/>
          </p:nvPr>
        </p:nvSpPr>
        <p:spPr/>
        <p:txBody>
          <a:bodyPr/>
          <a:lstStyle/>
          <a:p>
            <a:r>
              <a:rPr lang="en-NO" dirty="0"/>
              <a:t>White matter approaches</a:t>
            </a:r>
          </a:p>
        </p:txBody>
      </p:sp>
      <p:sp>
        <p:nvSpPr>
          <p:cNvPr id="4" name="TextBox 3">
            <a:extLst>
              <a:ext uri="{FF2B5EF4-FFF2-40B4-BE49-F238E27FC236}">
                <a16:creationId xmlns:a16="http://schemas.microsoft.com/office/drawing/2014/main" id="{5072AF7A-14E2-DDC3-6658-021534506C08}"/>
              </a:ext>
            </a:extLst>
          </p:cNvPr>
          <p:cNvSpPr txBox="1"/>
          <p:nvPr/>
        </p:nvSpPr>
        <p:spPr>
          <a:xfrm>
            <a:off x="9941169" y="6611779"/>
            <a:ext cx="2449613" cy="246221"/>
          </a:xfrm>
          <a:prstGeom prst="rect">
            <a:avLst/>
          </a:prstGeom>
          <a:noFill/>
        </p:spPr>
        <p:txBody>
          <a:bodyPr wrap="square">
            <a:spAutoFit/>
          </a:bodyPr>
          <a:lstStyle/>
          <a:p>
            <a:r>
              <a:rPr lang="en-GB" sz="1000" dirty="0"/>
              <a:t>Korbmacher et al., 2024b,bioRxiv</a:t>
            </a:r>
            <a:endParaRPr lang="en-NO" sz="1000" dirty="0"/>
          </a:p>
        </p:txBody>
      </p:sp>
      <p:pic>
        <p:nvPicPr>
          <p:cNvPr id="5" name="Picture 4">
            <a:extLst>
              <a:ext uri="{FF2B5EF4-FFF2-40B4-BE49-F238E27FC236}">
                <a16:creationId xmlns:a16="http://schemas.microsoft.com/office/drawing/2014/main" id="{350DBF73-12FF-199F-A2A5-67DFB7101715}"/>
              </a:ext>
            </a:extLst>
          </p:cNvPr>
          <p:cNvPicPr>
            <a:picLocks noChangeAspect="1"/>
          </p:cNvPicPr>
          <p:nvPr/>
        </p:nvPicPr>
        <p:blipFill>
          <a:blip r:embed="rId3"/>
          <a:stretch>
            <a:fillRect/>
          </a:stretch>
        </p:blipFill>
        <p:spPr>
          <a:xfrm>
            <a:off x="1878720" y="1572715"/>
            <a:ext cx="8434560" cy="4920160"/>
          </a:xfrm>
          <a:prstGeom prst="rect">
            <a:avLst/>
          </a:prstGeom>
        </p:spPr>
      </p:pic>
    </p:spTree>
    <p:extLst>
      <p:ext uri="{BB962C8B-B14F-4D97-AF65-F5344CB8AC3E}">
        <p14:creationId xmlns:p14="http://schemas.microsoft.com/office/powerpoint/2010/main" val="209757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72AF7A-14E2-DDC3-6658-021534506C08}"/>
              </a:ext>
            </a:extLst>
          </p:cNvPr>
          <p:cNvSpPr txBox="1"/>
          <p:nvPr/>
        </p:nvSpPr>
        <p:spPr>
          <a:xfrm>
            <a:off x="9941169" y="6611779"/>
            <a:ext cx="2449613" cy="246221"/>
          </a:xfrm>
          <a:prstGeom prst="rect">
            <a:avLst/>
          </a:prstGeom>
          <a:noFill/>
        </p:spPr>
        <p:txBody>
          <a:bodyPr wrap="square">
            <a:spAutoFit/>
          </a:bodyPr>
          <a:lstStyle/>
          <a:p>
            <a:r>
              <a:rPr lang="en-GB" sz="1000" dirty="0"/>
              <a:t>Korbmacher et al., 2024b,bioRxiv</a:t>
            </a:r>
            <a:endParaRPr lang="en-NO" sz="1000" dirty="0"/>
          </a:p>
        </p:txBody>
      </p:sp>
      <p:pic>
        <p:nvPicPr>
          <p:cNvPr id="6" name="Picture 5">
            <a:extLst>
              <a:ext uri="{FF2B5EF4-FFF2-40B4-BE49-F238E27FC236}">
                <a16:creationId xmlns:a16="http://schemas.microsoft.com/office/drawing/2014/main" id="{6B1902E4-9D33-E24E-AA2D-6322F894E68F}"/>
              </a:ext>
            </a:extLst>
          </p:cNvPr>
          <p:cNvPicPr>
            <a:picLocks noChangeAspect="1"/>
          </p:cNvPicPr>
          <p:nvPr/>
        </p:nvPicPr>
        <p:blipFill>
          <a:blip r:embed="rId3"/>
          <a:stretch>
            <a:fillRect/>
          </a:stretch>
        </p:blipFill>
        <p:spPr>
          <a:xfrm>
            <a:off x="2209800" y="190500"/>
            <a:ext cx="7772400" cy="6477000"/>
          </a:xfrm>
          <a:prstGeom prst="rect">
            <a:avLst/>
          </a:prstGeom>
        </p:spPr>
      </p:pic>
    </p:spTree>
    <p:extLst>
      <p:ext uri="{BB962C8B-B14F-4D97-AF65-F5344CB8AC3E}">
        <p14:creationId xmlns:p14="http://schemas.microsoft.com/office/powerpoint/2010/main" val="390263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7249-0A16-8B9C-EF75-85AEB7CC78A4}"/>
              </a:ext>
            </a:extLst>
          </p:cNvPr>
          <p:cNvSpPr>
            <a:spLocks noGrp="1"/>
          </p:cNvSpPr>
          <p:nvPr>
            <p:ph type="title"/>
          </p:nvPr>
        </p:nvSpPr>
        <p:spPr>
          <a:xfrm>
            <a:off x="838199" y="365125"/>
            <a:ext cx="6143045" cy="1325563"/>
          </a:xfrm>
        </p:spPr>
        <p:txBody>
          <a:bodyPr/>
          <a:lstStyle/>
          <a:p>
            <a:r>
              <a:rPr lang="en-NO" dirty="0"/>
              <a:t>White Matter Ageing</a:t>
            </a:r>
          </a:p>
        </p:txBody>
      </p:sp>
      <p:sp>
        <p:nvSpPr>
          <p:cNvPr id="5" name="Content Placeholder 2">
            <a:extLst>
              <a:ext uri="{FF2B5EF4-FFF2-40B4-BE49-F238E27FC236}">
                <a16:creationId xmlns:a16="http://schemas.microsoft.com/office/drawing/2014/main" id="{5E05DF83-CC0E-82AA-BCB9-B3D5F140929E}"/>
              </a:ext>
            </a:extLst>
          </p:cNvPr>
          <p:cNvSpPr txBox="1">
            <a:spLocks/>
          </p:cNvSpPr>
          <p:nvPr/>
        </p:nvSpPr>
        <p:spPr>
          <a:xfrm>
            <a:off x="1256442" y="1825625"/>
            <a:ext cx="5891782" cy="495223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confirm previous assumptions about white matter ageing</a:t>
            </a:r>
          </a:p>
          <a:p>
            <a:pPr lvl="1"/>
            <a:r>
              <a:rPr lang="en-GB" dirty="0"/>
              <a:t>Tissue is more isotropic / more diffusion at higher ages</a:t>
            </a:r>
          </a:p>
          <a:p>
            <a:pPr lvl="1"/>
            <a:r>
              <a:rPr lang="en-GB" dirty="0"/>
              <a:t>This is reflected by different diffusion approaches clustering &amp; showing similar age associations:</a:t>
            </a:r>
          </a:p>
          <a:p>
            <a:pPr lvl="2"/>
            <a:r>
              <a:rPr lang="en-GB" dirty="0"/>
              <a:t>Diffusion coefficients &amp; CSF</a:t>
            </a:r>
          </a:p>
          <a:p>
            <a:pPr lvl="2"/>
            <a:r>
              <a:rPr lang="en-GB" dirty="0"/>
              <a:t>Anisotropy, kurtosis, intra axonal diffusion</a:t>
            </a:r>
          </a:p>
          <a:p>
            <a:endParaRPr lang="en-GB" dirty="0"/>
          </a:p>
          <a:p>
            <a:r>
              <a:rPr lang="en-GB" dirty="0"/>
              <a:t>Diffusion approaches’ brain ages are similar ≈ measuring the same construct</a:t>
            </a:r>
          </a:p>
        </p:txBody>
      </p:sp>
      <p:pic>
        <p:nvPicPr>
          <p:cNvPr id="7" name="Picture 6">
            <a:extLst>
              <a:ext uri="{FF2B5EF4-FFF2-40B4-BE49-F238E27FC236}">
                <a16:creationId xmlns:a16="http://schemas.microsoft.com/office/drawing/2014/main" id="{64A74C5A-BCB1-DC77-E31F-14F8B41743A4}"/>
              </a:ext>
            </a:extLst>
          </p:cNvPr>
          <p:cNvPicPr>
            <a:picLocks noChangeAspect="1"/>
          </p:cNvPicPr>
          <p:nvPr/>
        </p:nvPicPr>
        <p:blipFill>
          <a:blip r:embed="rId3"/>
          <a:stretch>
            <a:fillRect/>
          </a:stretch>
        </p:blipFill>
        <p:spPr>
          <a:xfrm>
            <a:off x="7490132" y="580884"/>
            <a:ext cx="4606456" cy="6141942"/>
          </a:xfrm>
          <a:prstGeom prst="rect">
            <a:avLst/>
          </a:prstGeom>
        </p:spPr>
      </p:pic>
      <p:sp>
        <p:nvSpPr>
          <p:cNvPr id="8" name="TextBox 7">
            <a:extLst>
              <a:ext uri="{FF2B5EF4-FFF2-40B4-BE49-F238E27FC236}">
                <a16:creationId xmlns:a16="http://schemas.microsoft.com/office/drawing/2014/main" id="{8DC30619-532C-C98A-FA30-8953C4B223C2}"/>
              </a:ext>
            </a:extLst>
          </p:cNvPr>
          <p:cNvSpPr txBox="1"/>
          <p:nvPr/>
        </p:nvSpPr>
        <p:spPr>
          <a:xfrm>
            <a:off x="7438579" y="99712"/>
            <a:ext cx="4421444" cy="369332"/>
          </a:xfrm>
          <a:prstGeom prst="rect">
            <a:avLst/>
          </a:prstGeom>
          <a:noFill/>
        </p:spPr>
        <p:txBody>
          <a:bodyPr wrap="square">
            <a:spAutoFit/>
          </a:bodyPr>
          <a:lstStyle/>
          <a:p>
            <a:r>
              <a:rPr lang="en-GB" dirty="0"/>
              <a:t>White matter microstructure ageing</a:t>
            </a:r>
            <a:endParaRPr lang="en-NO" dirty="0"/>
          </a:p>
        </p:txBody>
      </p:sp>
      <p:sp>
        <p:nvSpPr>
          <p:cNvPr id="11" name="Oval 10">
            <a:extLst>
              <a:ext uri="{FF2B5EF4-FFF2-40B4-BE49-F238E27FC236}">
                <a16:creationId xmlns:a16="http://schemas.microsoft.com/office/drawing/2014/main" id="{4A1659DF-2F6C-CAF6-ADC7-DF02581A45F5}"/>
              </a:ext>
            </a:extLst>
          </p:cNvPr>
          <p:cNvSpPr/>
          <p:nvPr/>
        </p:nvSpPr>
        <p:spPr>
          <a:xfrm rot="2670591">
            <a:off x="958448" y="2642232"/>
            <a:ext cx="150552" cy="527615"/>
          </a:xfrm>
          <a:prstGeom prst="ellipse">
            <a:avLst/>
          </a:prstGeom>
          <a:solidFill>
            <a:schemeClr val="accent6">
              <a:lumMod val="60000"/>
              <a:lumOff val="40000"/>
            </a:schemeClr>
          </a:solidFill>
          <a:ln w="0" cap="rnd">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12" name="Oval 11">
            <a:extLst>
              <a:ext uri="{FF2B5EF4-FFF2-40B4-BE49-F238E27FC236}">
                <a16:creationId xmlns:a16="http://schemas.microsoft.com/office/drawing/2014/main" id="{65A40EAA-9BF3-8DF9-56B0-AEEB119CF454}"/>
              </a:ext>
            </a:extLst>
          </p:cNvPr>
          <p:cNvSpPr/>
          <p:nvPr/>
        </p:nvSpPr>
        <p:spPr>
          <a:xfrm rot="5400000">
            <a:off x="849058" y="4178742"/>
            <a:ext cx="369331" cy="384933"/>
          </a:xfrm>
          <a:prstGeom prst="ellipse">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endParaRPr lang="en-NO" spc="-1" dirty="0">
              <a:latin typeface="Arial"/>
            </a:endParaRPr>
          </a:p>
        </p:txBody>
      </p:sp>
      <p:sp>
        <p:nvSpPr>
          <p:cNvPr id="24" name="TextBox 23">
            <a:extLst>
              <a:ext uri="{FF2B5EF4-FFF2-40B4-BE49-F238E27FC236}">
                <a16:creationId xmlns:a16="http://schemas.microsoft.com/office/drawing/2014/main" id="{9CDE855C-D6FA-4CF1-2BDE-74E4637FD80F}"/>
              </a:ext>
            </a:extLst>
          </p:cNvPr>
          <p:cNvSpPr txBox="1"/>
          <p:nvPr/>
        </p:nvSpPr>
        <p:spPr>
          <a:xfrm>
            <a:off x="280388" y="3107219"/>
            <a:ext cx="804963" cy="1015663"/>
          </a:xfrm>
          <a:prstGeom prst="rect">
            <a:avLst/>
          </a:prstGeom>
          <a:noFill/>
        </p:spPr>
        <p:txBody>
          <a:bodyPr wrap="square">
            <a:spAutoFit/>
          </a:bodyPr>
          <a:lstStyle/>
          <a:p>
            <a:r>
              <a:rPr lang="en-GB" sz="1200" dirty="0"/>
              <a:t>Tissue </a:t>
            </a:r>
            <a:r>
              <a:rPr lang="en-GB" sz="1200" dirty="0" err="1"/>
              <a:t>degene</a:t>
            </a:r>
            <a:r>
              <a:rPr lang="en-GB" sz="1200" dirty="0"/>
              <a:t>-ration during ageing</a:t>
            </a:r>
            <a:endParaRPr lang="en-NO" sz="1200" dirty="0"/>
          </a:p>
        </p:txBody>
      </p:sp>
      <p:cxnSp>
        <p:nvCxnSpPr>
          <p:cNvPr id="22" name="Straight Arrow Connector 21">
            <a:extLst>
              <a:ext uri="{FF2B5EF4-FFF2-40B4-BE49-F238E27FC236}">
                <a16:creationId xmlns:a16="http://schemas.microsoft.com/office/drawing/2014/main" id="{47454382-CE2F-B11E-C83F-78D6361A9CD0}"/>
              </a:ext>
            </a:extLst>
          </p:cNvPr>
          <p:cNvCxnSpPr>
            <a:cxnSpLocks/>
          </p:cNvCxnSpPr>
          <p:nvPr/>
        </p:nvCxnSpPr>
        <p:spPr>
          <a:xfrm>
            <a:off x="1035605" y="3081268"/>
            <a:ext cx="0" cy="104161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4D70EEE1-7E17-8B15-3AC7-367A1DAFCDF7}"/>
              </a:ext>
            </a:extLst>
          </p:cNvPr>
          <p:cNvCxnSpPr>
            <a:cxnSpLocks/>
            <a:stCxn id="32" idx="3"/>
          </p:cNvCxnSpPr>
          <p:nvPr/>
        </p:nvCxnSpPr>
        <p:spPr>
          <a:xfrm flipV="1">
            <a:off x="1455089" y="2906039"/>
            <a:ext cx="475296" cy="721963"/>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C2F7A430-F173-9818-702B-A6A2BFD7B704}"/>
              </a:ext>
            </a:extLst>
          </p:cNvPr>
          <p:cNvCxnSpPr>
            <a:cxnSpLocks/>
            <a:stCxn id="36" idx="1"/>
          </p:cNvCxnSpPr>
          <p:nvPr/>
        </p:nvCxnSpPr>
        <p:spPr>
          <a:xfrm flipH="1">
            <a:off x="6587272" y="3611406"/>
            <a:ext cx="851307" cy="16596"/>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32" name="Rectangle 31">
            <a:extLst>
              <a:ext uri="{FF2B5EF4-FFF2-40B4-BE49-F238E27FC236}">
                <a16:creationId xmlns:a16="http://schemas.microsoft.com/office/drawing/2014/main" id="{80EC5CAF-0D03-30B9-321D-75E32CED9959}"/>
              </a:ext>
            </a:extLst>
          </p:cNvPr>
          <p:cNvSpPr/>
          <p:nvPr/>
        </p:nvSpPr>
        <p:spPr>
          <a:xfrm>
            <a:off x="238539" y="2557344"/>
            <a:ext cx="1216550" cy="2141316"/>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
        <p:nvSpPr>
          <p:cNvPr id="36" name="Rectangle 35">
            <a:extLst>
              <a:ext uri="{FF2B5EF4-FFF2-40B4-BE49-F238E27FC236}">
                <a16:creationId xmlns:a16="http://schemas.microsoft.com/office/drawing/2014/main" id="{492BC1D0-9854-808F-4166-91831B65AF9B}"/>
              </a:ext>
            </a:extLst>
          </p:cNvPr>
          <p:cNvSpPr/>
          <p:nvPr/>
        </p:nvSpPr>
        <p:spPr>
          <a:xfrm>
            <a:off x="7438579" y="462937"/>
            <a:ext cx="4697764" cy="6296938"/>
          </a:xfrm>
          <a:prstGeom prst="rect">
            <a:avLst/>
          </a:prstGeom>
          <a:noFill/>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NO"/>
          </a:p>
        </p:txBody>
      </p:sp>
    </p:spTree>
    <p:extLst>
      <p:ext uri="{BB962C8B-B14F-4D97-AF65-F5344CB8AC3E}">
        <p14:creationId xmlns:p14="http://schemas.microsoft.com/office/powerpoint/2010/main" val="499506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E05DF83-CC0E-82AA-BCB9-B3D5F140929E}"/>
              </a:ext>
            </a:extLst>
          </p:cNvPr>
          <p:cNvSpPr txBox="1">
            <a:spLocks/>
          </p:cNvSpPr>
          <p:nvPr/>
        </p:nvSpPr>
        <p:spPr>
          <a:xfrm>
            <a:off x="214685" y="1825625"/>
            <a:ext cx="2719347" cy="4387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We identify particularly age-sensitive regions</a:t>
            </a:r>
          </a:p>
          <a:p>
            <a:pPr lvl="1"/>
            <a:r>
              <a:rPr lang="en-GB" dirty="0"/>
              <a:t>Limbic: fornix</a:t>
            </a:r>
          </a:p>
          <a:p>
            <a:pPr lvl="1"/>
            <a:r>
              <a:rPr lang="en-GB" dirty="0"/>
              <a:t>Corpus callosum</a:t>
            </a:r>
          </a:p>
          <a:p>
            <a:pPr lvl="1"/>
            <a:r>
              <a:rPr lang="en-GB" dirty="0"/>
              <a:t>Brain stem: cerebral peduncle</a:t>
            </a:r>
          </a:p>
          <a:p>
            <a:pPr lvl="1"/>
            <a:endParaRPr lang="en-GB" dirty="0"/>
          </a:p>
        </p:txBody>
      </p:sp>
      <p:pic>
        <p:nvPicPr>
          <p:cNvPr id="4" name="Picture 3">
            <a:extLst>
              <a:ext uri="{FF2B5EF4-FFF2-40B4-BE49-F238E27FC236}">
                <a16:creationId xmlns:a16="http://schemas.microsoft.com/office/drawing/2014/main" id="{7C3E9208-24EA-7795-C25E-56E7A0555F3A}"/>
              </a:ext>
            </a:extLst>
          </p:cNvPr>
          <p:cNvPicPr>
            <a:picLocks noChangeAspect="1"/>
          </p:cNvPicPr>
          <p:nvPr/>
        </p:nvPicPr>
        <p:blipFill>
          <a:blip r:embed="rId3"/>
          <a:stretch>
            <a:fillRect/>
          </a:stretch>
        </p:blipFill>
        <p:spPr>
          <a:xfrm>
            <a:off x="3186763" y="1327868"/>
            <a:ext cx="9005895" cy="5403537"/>
          </a:xfrm>
          <a:prstGeom prst="rect">
            <a:avLst/>
          </a:prstGeom>
        </p:spPr>
      </p:pic>
      <p:sp>
        <p:nvSpPr>
          <p:cNvPr id="7" name="Title 1">
            <a:extLst>
              <a:ext uri="{FF2B5EF4-FFF2-40B4-BE49-F238E27FC236}">
                <a16:creationId xmlns:a16="http://schemas.microsoft.com/office/drawing/2014/main" id="{D6733E8F-F4EC-9A26-8B23-446A07000C2E}"/>
              </a:ext>
            </a:extLst>
          </p:cNvPr>
          <p:cNvSpPr txBox="1">
            <a:spLocks/>
          </p:cNvSpPr>
          <p:nvPr/>
        </p:nvSpPr>
        <p:spPr>
          <a:xfrm>
            <a:off x="838199" y="365125"/>
            <a:ext cx="614304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NO"/>
              <a:t>White Matter Ageing</a:t>
            </a:r>
            <a:endParaRPr lang="en-NO" dirty="0"/>
          </a:p>
        </p:txBody>
      </p:sp>
    </p:spTree>
    <p:extLst>
      <p:ext uri="{BB962C8B-B14F-4D97-AF65-F5344CB8AC3E}">
        <p14:creationId xmlns:p14="http://schemas.microsoft.com/office/powerpoint/2010/main" val="24869710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7249-0A16-8B9C-EF75-85AEB7CC78A4}"/>
              </a:ext>
            </a:extLst>
          </p:cNvPr>
          <p:cNvSpPr>
            <a:spLocks noGrp="1"/>
          </p:cNvSpPr>
          <p:nvPr>
            <p:ph type="title"/>
          </p:nvPr>
        </p:nvSpPr>
        <p:spPr>
          <a:xfrm>
            <a:off x="214685" y="269276"/>
            <a:ext cx="5732891" cy="1325563"/>
          </a:xfrm>
        </p:spPr>
        <p:txBody>
          <a:bodyPr/>
          <a:lstStyle/>
          <a:p>
            <a:r>
              <a:rPr lang="en-NO" dirty="0"/>
              <a:t>Brain Asymmetries</a:t>
            </a:r>
          </a:p>
        </p:txBody>
      </p:sp>
      <p:sp>
        <p:nvSpPr>
          <p:cNvPr id="5" name="Content Placeholder 2">
            <a:extLst>
              <a:ext uri="{FF2B5EF4-FFF2-40B4-BE49-F238E27FC236}">
                <a16:creationId xmlns:a16="http://schemas.microsoft.com/office/drawing/2014/main" id="{5E05DF83-CC0E-82AA-BCB9-B3D5F140929E}"/>
              </a:ext>
            </a:extLst>
          </p:cNvPr>
          <p:cNvSpPr txBox="1">
            <a:spLocks/>
          </p:cNvSpPr>
          <p:nvPr/>
        </p:nvSpPr>
        <p:spPr>
          <a:xfrm>
            <a:off x="214685" y="1825625"/>
            <a:ext cx="4707172" cy="4387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Brain asymmetries’ age-associations strongest in limbic &amp; ventricle near and brain stem regions</a:t>
            </a:r>
          </a:p>
          <a:p>
            <a:r>
              <a:rPr lang="en-GB" dirty="0"/>
              <a:t>Coherent with other ageing findings</a:t>
            </a:r>
          </a:p>
          <a:p>
            <a:pPr lvl="1"/>
            <a:endParaRPr lang="en-GB" dirty="0"/>
          </a:p>
        </p:txBody>
      </p:sp>
      <p:pic>
        <p:nvPicPr>
          <p:cNvPr id="6" name="Picture 5">
            <a:extLst>
              <a:ext uri="{FF2B5EF4-FFF2-40B4-BE49-F238E27FC236}">
                <a16:creationId xmlns:a16="http://schemas.microsoft.com/office/drawing/2014/main" id="{34AD4A1B-E0B8-B1B7-F3D2-4E3E8DCACB04}"/>
              </a:ext>
            </a:extLst>
          </p:cNvPr>
          <p:cNvPicPr>
            <a:picLocks noChangeAspect="1"/>
          </p:cNvPicPr>
          <p:nvPr/>
        </p:nvPicPr>
        <p:blipFill>
          <a:blip r:embed="rId3"/>
          <a:stretch>
            <a:fillRect/>
          </a:stretch>
        </p:blipFill>
        <p:spPr>
          <a:xfrm>
            <a:off x="5367131" y="364691"/>
            <a:ext cx="6844914" cy="6318382"/>
          </a:xfrm>
          <a:prstGeom prst="rect">
            <a:avLst/>
          </a:prstGeom>
        </p:spPr>
      </p:pic>
    </p:spTree>
    <p:extLst>
      <p:ext uri="{BB962C8B-B14F-4D97-AF65-F5344CB8AC3E}">
        <p14:creationId xmlns:p14="http://schemas.microsoft.com/office/powerpoint/2010/main" val="13025605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7249-0A16-8B9C-EF75-85AEB7CC78A4}"/>
              </a:ext>
            </a:extLst>
          </p:cNvPr>
          <p:cNvSpPr>
            <a:spLocks noGrp="1"/>
          </p:cNvSpPr>
          <p:nvPr>
            <p:ph type="title"/>
          </p:nvPr>
        </p:nvSpPr>
        <p:spPr/>
        <p:txBody>
          <a:bodyPr/>
          <a:lstStyle/>
          <a:p>
            <a:r>
              <a:rPr lang="en-NO" dirty="0"/>
              <a:t>Phenotype Associations of WM Brain Age</a:t>
            </a:r>
          </a:p>
        </p:txBody>
      </p:sp>
      <p:sp>
        <p:nvSpPr>
          <p:cNvPr id="5" name="Content Placeholder 2">
            <a:extLst>
              <a:ext uri="{FF2B5EF4-FFF2-40B4-BE49-F238E27FC236}">
                <a16:creationId xmlns:a16="http://schemas.microsoft.com/office/drawing/2014/main" id="{5E05DF83-CC0E-82AA-BCB9-B3D5F140929E}"/>
              </a:ext>
            </a:extLst>
          </p:cNvPr>
          <p:cNvSpPr txBox="1">
            <a:spLocks/>
          </p:cNvSpPr>
          <p:nvPr/>
        </p:nvSpPr>
        <p:spPr>
          <a:xfrm>
            <a:off x="838200" y="1825625"/>
            <a:ext cx="5672956" cy="4387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White matter brain age relationships with bio-psycho-social factors</a:t>
            </a:r>
          </a:p>
          <a:p>
            <a:pPr lvl="1"/>
            <a:r>
              <a:rPr lang="en-GB" dirty="0"/>
              <a:t>Significant predictors of brain age: waist-to-hip ratio, diabetes, hypertension, smoking, matrix puzzles solving, job- &amp; health satisfaction and perception</a:t>
            </a:r>
          </a:p>
          <a:p>
            <a:pPr lvl="1"/>
            <a:r>
              <a:rPr lang="en-GB" dirty="0"/>
              <a:t>WM brain age reflects overall health but is not well-predicted by any of the observed (BPS) domains</a:t>
            </a:r>
          </a:p>
        </p:txBody>
      </p:sp>
      <p:pic>
        <p:nvPicPr>
          <p:cNvPr id="6" name="Picture 5" descr="A graph showing the results of a brain age&#10;&#10;Description automatically generated">
            <a:extLst>
              <a:ext uri="{FF2B5EF4-FFF2-40B4-BE49-F238E27FC236}">
                <a16:creationId xmlns:a16="http://schemas.microsoft.com/office/drawing/2014/main" id="{EB05042B-A763-730B-2310-2EED9D805B3D}"/>
              </a:ext>
            </a:extLst>
          </p:cNvPr>
          <p:cNvPicPr>
            <a:picLocks noChangeAspect="1"/>
          </p:cNvPicPr>
          <p:nvPr/>
        </p:nvPicPr>
        <p:blipFill>
          <a:blip r:embed="rId3"/>
          <a:stretch>
            <a:fillRect/>
          </a:stretch>
        </p:blipFill>
        <p:spPr>
          <a:xfrm>
            <a:off x="6880484" y="2576250"/>
            <a:ext cx="5277370" cy="3527807"/>
          </a:xfrm>
          <a:prstGeom prst="rect">
            <a:avLst/>
          </a:prstGeom>
        </p:spPr>
      </p:pic>
      <p:sp>
        <p:nvSpPr>
          <p:cNvPr id="7" name="TextBox 6">
            <a:extLst>
              <a:ext uri="{FF2B5EF4-FFF2-40B4-BE49-F238E27FC236}">
                <a16:creationId xmlns:a16="http://schemas.microsoft.com/office/drawing/2014/main" id="{5D9B4F12-0481-43B2-EACB-6E0F7AE8F87C}"/>
              </a:ext>
            </a:extLst>
          </p:cNvPr>
          <p:cNvSpPr txBox="1"/>
          <p:nvPr/>
        </p:nvSpPr>
        <p:spPr>
          <a:xfrm>
            <a:off x="7123783" y="1929919"/>
            <a:ext cx="4421444" cy="646331"/>
          </a:xfrm>
          <a:prstGeom prst="rect">
            <a:avLst/>
          </a:prstGeom>
          <a:noFill/>
        </p:spPr>
        <p:txBody>
          <a:bodyPr wrap="square">
            <a:spAutoFit/>
          </a:bodyPr>
          <a:lstStyle/>
          <a:p>
            <a:r>
              <a:rPr lang="en-GB" dirty="0"/>
              <a:t>White matter brain age associations with health and lifestyle variables</a:t>
            </a:r>
            <a:endParaRPr lang="en-NO" dirty="0"/>
          </a:p>
        </p:txBody>
      </p:sp>
    </p:spTree>
    <p:extLst>
      <p:ext uri="{BB962C8B-B14F-4D97-AF65-F5344CB8AC3E}">
        <p14:creationId xmlns:p14="http://schemas.microsoft.com/office/powerpoint/2010/main" val="19013565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D7249-0A16-8B9C-EF75-85AEB7CC78A4}"/>
              </a:ext>
            </a:extLst>
          </p:cNvPr>
          <p:cNvSpPr>
            <a:spLocks noGrp="1"/>
          </p:cNvSpPr>
          <p:nvPr>
            <p:ph type="title"/>
          </p:nvPr>
        </p:nvSpPr>
        <p:spPr>
          <a:xfrm>
            <a:off x="409575" y="343694"/>
            <a:ext cx="6790408" cy="1325563"/>
          </a:xfrm>
        </p:spPr>
        <p:txBody>
          <a:bodyPr/>
          <a:lstStyle/>
          <a:p>
            <a:r>
              <a:rPr lang="en-NO" dirty="0"/>
              <a:t>Genotype Associations of White Matter</a:t>
            </a:r>
          </a:p>
        </p:txBody>
      </p:sp>
      <p:sp>
        <p:nvSpPr>
          <p:cNvPr id="5" name="Content Placeholder 2">
            <a:extLst>
              <a:ext uri="{FF2B5EF4-FFF2-40B4-BE49-F238E27FC236}">
                <a16:creationId xmlns:a16="http://schemas.microsoft.com/office/drawing/2014/main" id="{5E05DF83-CC0E-82AA-BCB9-B3D5F140929E}"/>
              </a:ext>
            </a:extLst>
          </p:cNvPr>
          <p:cNvSpPr txBox="1">
            <a:spLocks/>
          </p:cNvSpPr>
          <p:nvPr/>
        </p:nvSpPr>
        <p:spPr>
          <a:xfrm>
            <a:off x="409575" y="1971674"/>
            <a:ext cx="6064770" cy="42204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White matter microstructure ageing in the light of disease polygenicity</a:t>
            </a:r>
          </a:p>
          <a:p>
            <a:pPr lvl="1"/>
            <a:r>
              <a:rPr lang="en-GB" dirty="0"/>
              <a:t>Potentially interesting: cerebral peduncle as</a:t>
            </a:r>
          </a:p>
          <a:p>
            <a:pPr lvl="1"/>
            <a:r>
              <a:rPr lang="en-GB" dirty="0"/>
              <a:t>Yet…</a:t>
            </a:r>
          </a:p>
          <a:p>
            <a:pPr lvl="2"/>
            <a:r>
              <a:rPr lang="en-GB" dirty="0"/>
              <a:t>These are small associations</a:t>
            </a:r>
          </a:p>
          <a:p>
            <a:pPr lvl="2"/>
            <a:r>
              <a:rPr lang="en-GB" dirty="0"/>
              <a:t>No significance after correcting for multiple comparisons</a:t>
            </a:r>
          </a:p>
          <a:p>
            <a:endParaRPr lang="en-GB" dirty="0"/>
          </a:p>
        </p:txBody>
      </p:sp>
      <p:sp>
        <p:nvSpPr>
          <p:cNvPr id="7" name="TextBox 6">
            <a:extLst>
              <a:ext uri="{FF2B5EF4-FFF2-40B4-BE49-F238E27FC236}">
                <a16:creationId xmlns:a16="http://schemas.microsoft.com/office/drawing/2014/main" id="{5D9B4F12-0481-43B2-EACB-6E0F7AE8F87C}"/>
              </a:ext>
            </a:extLst>
          </p:cNvPr>
          <p:cNvSpPr txBox="1"/>
          <p:nvPr/>
        </p:nvSpPr>
        <p:spPr>
          <a:xfrm>
            <a:off x="7770556" y="236850"/>
            <a:ext cx="4421444" cy="646331"/>
          </a:xfrm>
          <a:prstGeom prst="rect">
            <a:avLst/>
          </a:prstGeom>
          <a:noFill/>
        </p:spPr>
        <p:txBody>
          <a:bodyPr wrap="square">
            <a:spAutoFit/>
          </a:bodyPr>
          <a:lstStyle/>
          <a:p>
            <a:r>
              <a:rPr lang="en-GB" dirty="0"/>
              <a:t>White matter associations with polygenic risk of psychiatric and Alzheimer’s disease</a:t>
            </a:r>
            <a:endParaRPr lang="en-NO" dirty="0"/>
          </a:p>
        </p:txBody>
      </p:sp>
      <p:pic>
        <p:nvPicPr>
          <p:cNvPr id="11" name="Picture 10">
            <a:extLst>
              <a:ext uri="{FF2B5EF4-FFF2-40B4-BE49-F238E27FC236}">
                <a16:creationId xmlns:a16="http://schemas.microsoft.com/office/drawing/2014/main" id="{6C2B4753-DBE2-B27F-6BC4-52DF51F7B024}"/>
              </a:ext>
            </a:extLst>
          </p:cNvPr>
          <p:cNvPicPr>
            <a:picLocks noChangeAspect="1"/>
          </p:cNvPicPr>
          <p:nvPr/>
        </p:nvPicPr>
        <p:blipFill>
          <a:blip r:embed="rId3"/>
          <a:stretch>
            <a:fillRect/>
          </a:stretch>
        </p:blipFill>
        <p:spPr>
          <a:xfrm>
            <a:off x="7478584" y="853018"/>
            <a:ext cx="4320514" cy="6004982"/>
          </a:xfrm>
          <a:prstGeom prst="rect">
            <a:avLst/>
          </a:prstGeom>
        </p:spPr>
      </p:pic>
    </p:spTree>
    <p:extLst>
      <p:ext uri="{BB962C8B-B14F-4D97-AF65-F5344CB8AC3E}">
        <p14:creationId xmlns:p14="http://schemas.microsoft.com/office/powerpoint/2010/main" val="2466493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94CFE5-E51D-6037-EAC7-E8D9CD7F8C5A}"/>
              </a:ext>
            </a:extLst>
          </p:cNvPr>
          <p:cNvSpPr>
            <a:spLocks noGrp="1"/>
          </p:cNvSpPr>
          <p:nvPr>
            <p:ph type="ctrTitle"/>
          </p:nvPr>
        </p:nvSpPr>
        <p:spPr/>
        <p:txBody>
          <a:bodyPr/>
          <a:lstStyle/>
          <a:p>
            <a:r>
              <a:rPr lang="en-NO" dirty="0"/>
              <a:t>Brain age</a:t>
            </a:r>
          </a:p>
        </p:txBody>
      </p:sp>
      <p:sp>
        <p:nvSpPr>
          <p:cNvPr id="5" name="Subtitle 4">
            <a:extLst>
              <a:ext uri="{FF2B5EF4-FFF2-40B4-BE49-F238E27FC236}">
                <a16:creationId xmlns:a16="http://schemas.microsoft.com/office/drawing/2014/main" id="{598EAD63-877F-39AB-67C0-BAE47DD3A107}"/>
              </a:ext>
            </a:extLst>
          </p:cNvPr>
          <p:cNvSpPr>
            <a:spLocks noGrp="1"/>
          </p:cNvSpPr>
          <p:nvPr>
            <p:ph type="subTitle" idx="1"/>
          </p:nvPr>
        </p:nvSpPr>
        <p:spPr/>
        <p:txBody>
          <a:bodyPr/>
          <a:lstStyle/>
          <a:p>
            <a:endParaRPr lang="en-NO"/>
          </a:p>
        </p:txBody>
      </p:sp>
    </p:spTree>
    <p:extLst>
      <p:ext uri="{BB962C8B-B14F-4D97-AF65-F5344CB8AC3E}">
        <p14:creationId xmlns:p14="http://schemas.microsoft.com/office/powerpoint/2010/main" val="177505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2041A-DE7A-3769-E98A-13D3E19F2D94}"/>
              </a:ext>
            </a:extLst>
          </p:cNvPr>
          <p:cNvSpPr>
            <a:spLocks noGrp="1"/>
          </p:cNvSpPr>
          <p:nvPr>
            <p:ph type="title"/>
          </p:nvPr>
        </p:nvSpPr>
        <p:spPr/>
        <p:txBody>
          <a:bodyPr/>
          <a:lstStyle/>
          <a:p>
            <a:r>
              <a:rPr lang="en-NO" dirty="0"/>
              <a:t>Brain age: background</a:t>
            </a:r>
          </a:p>
        </p:txBody>
      </p:sp>
      <p:sp>
        <p:nvSpPr>
          <p:cNvPr id="13" name="Content Placeholder 2">
            <a:extLst>
              <a:ext uri="{FF2B5EF4-FFF2-40B4-BE49-F238E27FC236}">
                <a16:creationId xmlns:a16="http://schemas.microsoft.com/office/drawing/2014/main" id="{D1838330-06F2-D0B7-4F87-B6388B9253CA}"/>
              </a:ext>
            </a:extLst>
          </p:cNvPr>
          <p:cNvSpPr txBox="1">
            <a:spLocks/>
          </p:cNvSpPr>
          <p:nvPr/>
        </p:nvSpPr>
        <p:spPr>
          <a:xfrm>
            <a:off x="838201" y="1825625"/>
            <a:ext cx="529615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mj-lt"/>
              <a:buAutoNum type="arabicPeriod"/>
            </a:pPr>
            <a:r>
              <a:rPr lang="en-GB" dirty="0"/>
              <a:t>Training model</a:t>
            </a:r>
          </a:p>
          <a:p>
            <a:pPr marL="457200" indent="-457200">
              <a:buFont typeface="+mj-lt"/>
              <a:buAutoNum type="arabicPeriod"/>
            </a:pPr>
            <a:r>
              <a:rPr lang="en-GB" dirty="0"/>
              <a:t>Predicting chronological age with that model</a:t>
            </a:r>
          </a:p>
          <a:p>
            <a:pPr marL="457200" indent="-457200">
              <a:buFont typeface="+mj-lt"/>
              <a:buAutoNum type="arabicPeriod"/>
            </a:pPr>
            <a:r>
              <a:rPr lang="en-GB" dirty="0"/>
              <a:t>Differences between brain age and chronological age</a:t>
            </a:r>
          </a:p>
        </p:txBody>
      </p:sp>
      <p:pic>
        <p:nvPicPr>
          <p:cNvPr id="6" name="Picture 5" descr="A close-up of a brain&#10;&#10;Description automatically generated">
            <a:extLst>
              <a:ext uri="{FF2B5EF4-FFF2-40B4-BE49-F238E27FC236}">
                <a16:creationId xmlns:a16="http://schemas.microsoft.com/office/drawing/2014/main" id="{31625C95-C352-8CE6-D0F9-79A4F784DFA5}"/>
              </a:ext>
            </a:extLst>
          </p:cNvPr>
          <p:cNvPicPr>
            <a:picLocks noChangeAspect="1"/>
          </p:cNvPicPr>
          <p:nvPr/>
        </p:nvPicPr>
        <p:blipFill>
          <a:blip r:embed="rId3"/>
          <a:stretch>
            <a:fillRect/>
          </a:stretch>
        </p:blipFill>
        <p:spPr>
          <a:xfrm>
            <a:off x="7026397" y="1366198"/>
            <a:ext cx="931252" cy="1010962"/>
          </a:xfrm>
          <a:prstGeom prst="rect">
            <a:avLst/>
          </a:prstGeom>
        </p:spPr>
      </p:pic>
      <p:sp>
        <p:nvSpPr>
          <p:cNvPr id="7" name="TextBox 6">
            <a:extLst>
              <a:ext uri="{FF2B5EF4-FFF2-40B4-BE49-F238E27FC236}">
                <a16:creationId xmlns:a16="http://schemas.microsoft.com/office/drawing/2014/main" id="{B0A99A9B-DC76-2019-37BF-F5229B8CD20B}"/>
              </a:ext>
            </a:extLst>
          </p:cNvPr>
          <p:cNvSpPr txBox="1"/>
          <p:nvPr/>
        </p:nvSpPr>
        <p:spPr>
          <a:xfrm>
            <a:off x="6950192" y="5451828"/>
            <a:ext cx="1540852" cy="646331"/>
          </a:xfrm>
          <a:prstGeom prst="rect">
            <a:avLst/>
          </a:prstGeom>
          <a:noFill/>
        </p:spPr>
        <p:txBody>
          <a:bodyPr wrap="square">
            <a:spAutoFit/>
          </a:bodyPr>
          <a:lstStyle>
            <a:defPPr>
              <a:defRPr lang="en-NO"/>
            </a:defPPr>
            <a:lvl1pPr>
              <a:defRPr sz="1200"/>
            </a:lvl1pPr>
          </a:lstStyle>
          <a:p>
            <a:pPr algn="ctr"/>
            <a:r>
              <a:rPr lang="en-GB" dirty="0"/>
              <a:t>Example individual.</a:t>
            </a:r>
          </a:p>
          <a:p>
            <a:pPr algn="ctr"/>
            <a:r>
              <a:rPr lang="en-GB" dirty="0"/>
              <a:t>Chronological age:</a:t>
            </a:r>
          </a:p>
          <a:p>
            <a:pPr algn="ctr"/>
            <a:r>
              <a:rPr lang="en-GB" dirty="0"/>
              <a:t>22 years</a:t>
            </a:r>
            <a:endParaRPr lang="en-NO" dirty="0"/>
          </a:p>
        </p:txBody>
      </p:sp>
      <p:sp>
        <p:nvSpPr>
          <p:cNvPr id="11" name="TextBox 10">
            <a:extLst>
              <a:ext uri="{FF2B5EF4-FFF2-40B4-BE49-F238E27FC236}">
                <a16:creationId xmlns:a16="http://schemas.microsoft.com/office/drawing/2014/main" id="{0538C596-37AC-8AA8-94CC-641BF3884C8A}"/>
              </a:ext>
            </a:extLst>
          </p:cNvPr>
          <p:cNvSpPr txBox="1"/>
          <p:nvPr/>
        </p:nvSpPr>
        <p:spPr>
          <a:xfrm>
            <a:off x="9881880" y="4426608"/>
            <a:ext cx="1388441" cy="461665"/>
          </a:xfrm>
          <a:prstGeom prst="rect">
            <a:avLst/>
          </a:prstGeom>
          <a:noFill/>
        </p:spPr>
        <p:txBody>
          <a:bodyPr wrap="square">
            <a:spAutoFit/>
          </a:bodyPr>
          <a:lstStyle>
            <a:defPPr>
              <a:defRPr lang="en-NO"/>
            </a:defPPr>
            <a:lvl1pPr>
              <a:defRPr sz="1200"/>
            </a:lvl1pPr>
          </a:lstStyle>
          <a:p>
            <a:pPr algn="ctr"/>
            <a:r>
              <a:rPr lang="en-GB" dirty="0"/>
              <a:t>Brain age:</a:t>
            </a:r>
          </a:p>
          <a:p>
            <a:pPr algn="ctr"/>
            <a:r>
              <a:rPr lang="en-GB" dirty="0"/>
              <a:t>27 years old</a:t>
            </a:r>
            <a:endParaRPr lang="en-NO" dirty="0"/>
          </a:p>
        </p:txBody>
      </p:sp>
      <p:sp>
        <p:nvSpPr>
          <p:cNvPr id="12" name="TextBox 11">
            <a:extLst>
              <a:ext uri="{FF2B5EF4-FFF2-40B4-BE49-F238E27FC236}">
                <a16:creationId xmlns:a16="http://schemas.microsoft.com/office/drawing/2014/main" id="{8869F2EF-3102-3F2A-3AFF-343ADF7E25F7}"/>
              </a:ext>
            </a:extLst>
          </p:cNvPr>
          <p:cNvSpPr txBox="1"/>
          <p:nvPr/>
        </p:nvSpPr>
        <p:spPr>
          <a:xfrm>
            <a:off x="7026397" y="2835421"/>
            <a:ext cx="1388441" cy="461665"/>
          </a:xfrm>
          <a:prstGeom prst="rect">
            <a:avLst/>
          </a:prstGeom>
          <a:noFill/>
        </p:spPr>
        <p:txBody>
          <a:bodyPr wrap="square">
            <a:spAutoFit/>
          </a:bodyPr>
          <a:lstStyle/>
          <a:p>
            <a:pPr algn="ctr"/>
            <a:r>
              <a:rPr lang="en-GB" sz="1200" dirty="0"/>
              <a:t>Individuals of different ages</a:t>
            </a:r>
            <a:endParaRPr lang="en-NO" sz="1200" dirty="0"/>
          </a:p>
        </p:txBody>
      </p:sp>
      <p:pic>
        <p:nvPicPr>
          <p:cNvPr id="14" name="Picture 13" descr="A close-up of a brain&#10;&#10;Description automatically generated">
            <a:extLst>
              <a:ext uri="{FF2B5EF4-FFF2-40B4-BE49-F238E27FC236}">
                <a16:creationId xmlns:a16="http://schemas.microsoft.com/office/drawing/2014/main" id="{BF37775E-A32C-F8D9-F0DD-07FD6E08751B}"/>
              </a:ext>
            </a:extLst>
          </p:cNvPr>
          <p:cNvPicPr>
            <a:picLocks noChangeAspect="1"/>
          </p:cNvPicPr>
          <p:nvPr/>
        </p:nvPicPr>
        <p:blipFill>
          <a:blip r:embed="rId3"/>
          <a:stretch>
            <a:fillRect/>
          </a:stretch>
        </p:blipFill>
        <p:spPr>
          <a:xfrm>
            <a:off x="7178797" y="1518598"/>
            <a:ext cx="931252" cy="1010962"/>
          </a:xfrm>
          <a:prstGeom prst="rect">
            <a:avLst/>
          </a:prstGeom>
        </p:spPr>
      </p:pic>
      <p:pic>
        <p:nvPicPr>
          <p:cNvPr id="15" name="Picture 14" descr="A close-up of a brain&#10;&#10;Description automatically generated">
            <a:extLst>
              <a:ext uri="{FF2B5EF4-FFF2-40B4-BE49-F238E27FC236}">
                <a16:creationId xmlns:a16="http://schemas.microsoft.com/office/drawing/2014/main" id="{9EDF47ED-3DA2-1B49-30AC-22EACAAA0072}"/>
              </a:ext>
            </a:extLst>
          </p:cNvPr>
          <p:cNvPicPr>
            <a:picLocks noChangeAspect="1"/>
          </p:cNvPicPr>
          <p:nvPr/>
        </p:nvPicPr>
        <p:blipFill>
          <a:blip r:embed="rId3"/>
          <a:stretch>
            <a:fillRect/>
          </a:stretch>
        </p:blipFill>
        <p:spPr>
          <a:xfrm>
            <a:off x="7331197" y="1670998"/>
            <a:ext cx="931252" cy="1010962"/>
          </a:xfrm>
          <a:prstGeom prst="rect">
            <a:avLst/>
          </a:prstGeom>
        </p:spPr>
      </p:pic>
      <p:pic>
        <p:nvPicPr>
          <p:cNvPr id="16" name="Picture 15" descr="A close-up of a brain&#10;&#10;Description automatically generated">
            <a:extLst>
              <a:ext uri="{FF2B5EF4-FFF2-40B4-BE49-F238E27FC236}">
                <a16:creationId xmlns:a16="http://schemas.microsoft.com/office/drawing/2014/main" id="{5D65F77F-84B6-18BA-3A4A-CB0ED48ECD0C}"/>
              </a:ext>
            </a:extLst>
          </p:cNvPr>
          <p:cNvPicPr>
            <a:picLocks noChangeAspect="1"/>
          </p:cNvPicPr>
          <p:nvPr/>
        </p:nvPicPr>
        <p:blipFill>
          <a:blip r:embed="rId3"/>
          <a:stretch>
            <a:fillRect/>
          </a:stretch>
        </p:blipFill>
        <p:spPr>
          <a:xfrm>
            <a:off x="7483597" y="1823398"/>
            <a:ext cx="931252" cy="1010962"/>
          </a:xfrm>
          <a:prstGeom prst="rect">
            <a:avLst/>
          </a:prstGeom>
        </p:spPr>
      </p:pic>
      <p:sp>
        <p:nvSpPr>
          <p:cNvPr id="17" name="TextBox 16">
            <a:extLst>
              <a:ext uri="{FF2B5EF4-FFF2-40B4-BE49-F238E27FC236}">
                <a16:creationId xmlns:a16="http://schemas.microsoft.com/office/drawing/2014/main" id="{E540381B-C5DC-18E8-D312-3DF146633B44}"/>
              </a:ext>
            </a:extLst>
          </p:cNvPr>
          <p:cNvSpPr txBox="1"/>
          <p:nvPr/>
        </p:nvSpPr>
        <p:spPr>
          <a:xfrm>
            <a:off x="6934075" y="844466"/>
            <a:ext cx="4354710" cy="369332"/>
          </a:xfrm>
          <a:prstGeom prst="rect">
            <a:avLst/>
          </a:prstGeom>
          <a:noFill/>
        </p:spPr>
        <p:txBody>
          <a:bodyPr wrap="square">
            <a:spAutoFit/>
          </a:bodyPr>
          <a:lstStyle/>
          <a:p>
            <a:r>
              <a:rPr lang="en-NO" dirty="0"/>
              <a:t>1) Model training</a:t>
            </a:r>
          </a:p>
        </p:txBody>
      </p:sp>
      <p:sp>
        <p:nvSpPr>
          <p:cNvPr id="18" name="TextBox 17">
            <a:extLst>
              <a:ext uri="{FF2B5EF4-FFF2-40B4-BE49-F238E27FC236}">
                <a16:creationId xmlns:a16="http://schemas.microsoft.com/office/drawing/2014/main" id="{39D6B95C-F3BA-C541-B68A-6F6DD6F03771}"/>
              </a:ext>
            </a:extLst>
          </p:cNvPr>
          <p:cNvSpPr txBox="1"/>
          <p:nvPr/>
        </p:nvSpPr>
        <p:spPr>
          <a:xfrm>
            <a:off x="6934075" y="3641012"/>
            <a:ext cx="4354710" cy="369332"/>
          </a:xfrm>
          <a:prstGeom prst="rect">
            <a:avLst/>
          </a:prstGeom>
          <a:noFill/>
        </p:spPr>
        <p:txBody>
          <a:bodyPr wrap="square">
            <a:spAutoFit/>
          </a:bodyPr>
          <a:lstStyle/>
          <a:p>
            <a:r>
              <a:rPr lang="en-NO" dirty="0"/>
              <a:t>2) Predictions</a:t>
            </a:r>
          </a:p>
        </p:txBody>
      </p:sp>
      <p:pic>
        <p:nvPicPr>
          <p:cNvPr id="19" name="Picture 18" descr="A close-up of a brain&#10;&#10;Description automatically generated">
            <a:extLst>
              <a:ext uri="{FF2B5EF4-FFF2-40B4-BE49-F238E27FC236}">
                <a16:creationId xmlns:a16="http://schemas.microsoft.com/office/drawing/2014/main" id="{B73ACB62-685D-A283-B02E-7A936EC55B74}"/>
              </a:ext>
            </a:extLst>
          </p:cNvPr>
          <p:cNvPicPr>
            <a:picLocks noChangeAspect="1"/>
          </p:cNvPicPr>
          <p:nvPr/>
        </p:nvPicPr>
        <p:blipFill>
          <a:blip r:embed="rId3"/>
          <a:stretch>
            <a:fillRect/>
          </a:stretch>
        </p:blipFill>
        <p:spPr>
          <a:xfrm>
            <a:off x="7097209" y="4020356"/>
            <a:ext cx="1317629" cy="1430411"/>
          </a:xfrm>
          <a:prstGeom prst="rect">
            <a:avLst/>
          </a:prstGeom>
        </p:spPr>
      </p:pic>
      <p:cxnSp>
        <p:nvCxnSpPr>
          <p:cNvPr id="21" name="Straight Arrow Connector 20">
            <a:extLst>
              <a:ext uri="{FF2B5EF4-FFF2-40B4-BE49-F238E27FC236}">
                <a16:creationId xmlns:a16="http://schemas.microsoft.com/office/drawing/2014/main" id="{A7964C0E-FB0E-9401-C96E-A99E146C2AFB}"/>
              </a:ext>
            </a:extLst>
          </p:cNvPr>
          <p:cNvCxnSpPr>
            <a:cxnSpLocks/>
            <a:stCxn id="11" idx="2"/>
            <a:endCxn id="29" idx="0"/>
          </p:cNvCxnSpPr>
          <p:nvPr/>
        </p:nvCxnSpPr>
        <p:spPr>
          <a:xfrm flipH="1">
            <a:off x="10576100" y="4888273"/>
            <a:ext cx="1" cy="655888"/>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C9FC590F-CE7C-B35A-A1CD-7F59360B11DC}"/>
              </a:ext>
            </a:extLst>
          </p:cNvPr>
          <p:cNvCxnSpPr>
            <a:cxnSpLocks/>
            <a:stCxn id="7" idx="3"/>
            <a:endCxn id="29" idx="1"/>
          </p:cNvCxnSpPr>
          <p:nvPr/>
        </p:nvCxnSpPr>
        <p:spPr>
          <a:xfrm>
            <a:off x="8491044" y="5774994"/>
            <a:ext cx="1390835"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91C41031-62BB-EEC2-AF8F-D28E63A0E81B}"/>
              </a:ext>
            </a:extLst>
          </p:cNvPr>
          <p:cNvSpPr txBox="1"/>
          <p:nvPr/>
        </p:nvSpPr>
        <p:spPr>
          <a:xfrm>
            <a:off x="9881879" y="5544161"/>
            <a:ext cx="1388441" cy="461665"/>
          </a:xfrm>
          <a:prstGeom prst="rect">
            <a:avLst/>
          </a:prstGeom>
          <a:noFill/>
        </p:spPr>
        <p:txBody>
          <a:bodyPr wrap="square">
            <a:spAutoFit/>
          </a:bodyPr>
          <a:lstStyle>
            <a:defPPr>
              <a:defRPr lang="en-NO"/>
            </a:defPPr>
            <a:lvl1pPr>
              <a:defRPr sz="1200"/>
            </a:lvl1pPr>
          </a:lstStyle>
          <a:p>
            <a:pPr algn="ctr"/>
            <a:r>
              <a:rPr lang="en-GB" dirty="0"/>
              <a:t>Difference / Brain age gap: 5 years</a:t>
            </a:r>
            <a:endParaRPr lang="en-NO" dirty="0"/>
          </a:p>
        </p:txBody>
      </p:sp>
      <p:cxnSp>
        <p:nvCxnSpPr>
          <p:cNvPr id="45" name="Straight Arrow Connector 44">
            <a:extLst>
              <a:ext uri="{FF2B5EF4-FFF2-40B4-BE49-F238E27FC236}">
                <a16:creationId xmlns:a16="http://schemas.microsoft.com/office/drawing/2014/main" id="{E875ED49-0659-785B-F17B-A10E9A3EB077}"/>
              </a:ext>
            </a:extLst>
          </p:cNvPr>
          <p:cNvCxnSpPr>
            <a:cxnSpLocks/>
            <a:stCxn id="46" idx="3"/>
            <a:endCxn id="51" idx="1"/>
          </p:cNvCxnSpPr>
          <p:nvPr/>
        </p:nvCxnSpPr>
        <p:spPr>
          <a:xfrm flipV="1">
            <a:off x="8414838" y="2095057"/>
            <a:ext cx="1467054" cy="522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6" name="Rectangle 45">
            <a:extLst>
              <a:ext uri="{FF2B5EF4-FFF2-40B4-BE49-F238E27FC236}">
                <a16:creationId xmlns:a16="http://schemas.microsoft.com/office/drawing/2014/main" id="{DDE7F503-E1D9-A0F0-1880-63F276BF0B28}"/>
              </a:ext>
            </a:extLst>
          </p:cNvPr>
          <p:cNvSpPr/>
          <p:nvPr/>
        </p:nvSpPr>
        <p:spPr>
          <a:xfrm>
            <a:off x="7026397" y="1366198"/>
            <a:ext cx="1388441" cy="1468162"/>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O"/>
          </a:p>
        </p:txBody>
      </p:sp>
      <p:grpSp>
        <p:nvGrpSpPr>
          <p:cNvPr id="52" name="Group 51">
            <a:extLst>
              <a:ext uri="{FF2B5EF4-FFF2-40B4-BE49-F238E27FC236}">
                <a16:creationId xmlns:a16="http://schemas.microsoft.com/office/drawing/2014/main" id="{DB99533C-C7B1-0628-000B-E54DE9549A7F}"/>
              </a:ext>
            </a:extLst>
          </p:cNvPr>
          <p:cNvGrpSpPr/>
          <p:nvPr/>
        </p:nvGrpSpPr>
        <p:grpSpPr>
          <a:xfrm>
            <a:off x="9881892" y="1360976"/>
            <a:ext cx="1388441" cy="1468162"/>
            <a:chOff x="10308820" y="1386330"/>
            <a:chExt cx="1388441" cy="1468162"/>
          </a:xfrm>
        </p:grpSpPr>
        <p:grpSp>
          <p:nvGrpSpPr>
            <p:cNvPr id="50" name="Group 49">
              <a:extLst>
                <a:ext uri="{FF2B5EF4-FFF2-40B4-BE49-F238E27FC236}">
                  <a16:creationId xmlns:a16="http://schemas.microsoft.com/office/drawing/2014/main" id="{FB396305-F9AD-C7FC-2A10-96836F95F238}"/>
                </a:ext>
              </a:extLst>
            </p:cNvPr>
            <p:cNvGrpSpPr/>
            <p:nvPr/>
          </p:nvGrpSpPr>
          <p:grpSpPr>
            <a:xfrm>
              <a:off x="10415558" y="1518262"/>
              <a:ext cx="1153932" cy="1204298"/>
              <a:chOff x="10369948" y="1239612"/>
              <a:chExt cx="1505702" cy="1641069"/>
            </a:xfrm>
          </p:grpSpPr>
          <p:sp>
            <p:nvSpPr>
              <p:cNvPr id="35" name="Rectangle 34">
                <a:extLst>
                  <a:ext uri="{FF2B5EF4-FFF2-40B4-BE49-F238E27FC236}">
                    <a16:creationId xmlns:a16="http://schemas.microsoft.com/office/drawing/2014/main" id="{4C5D0CC7-CA1E-1BDB-83B7-A67F1A0A3A94}"/>
                  </a:ext>
                </a:extLst>
              </p:cNvPr>
              <p:cNvSpPr/>
              <p:nvPr/>
            </p:nvSpPr>
            <p:spPr>
              <a:xfrm>
                <a:off x="11126766" y="1239612"/>
                <a:ext cx="374442" cy="272737"/>
              </a:xfrm>
              <a:prstGeom prst="rect">
                <a:avLst/>
              </a:prstGeom>
              <a:solidFill>
                <a:srgbClr val="FFF5CE"/>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sp>
            <p:nvSpPr>
              <p:cNvPr id="36" name="Rectangle 35">
                <a:extLst>
                  <a:ext uri="{FF2B5EF4-FFF2-40B4-BE49-F238E27FC236}">
                    <a16:creationId xmlns:a16="http://schemas.microsoft.com/office/drawing/2014/main" id="{66A25E3A-EFBF-E28B-1D0D-F6D6FD64596D}"/>
                  </a:ext>
                </a:extLst>
              </p:cNvPr>
              <p:cNvSpPr/>
              <p:nvPr/>
            </p:nvSpPr>
            <p:spPr>
              <a:xfrm>
                <a:off x="10744390" y="1913956"/>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cxnSp>
            <p:nvCxnSpPr>
              <p:cNvPr id="37" name="Straight Arrow Connector 36">
                <a:extLst>
                  <a:ext uri="{FF2B5EF4-FFF2-40B4-BE49-F238E27FC236}">
                    <a16:creationId xmlns:a16="http://schemas.microsoft.com/office/drawing/2014/main" id="{ECE673CF-E00B-A1B0-E21A-44E591A61F01}"/>
                  </a:ext>
                </a:extLst>
              </p:cNvPr>
              <p:cNvCxnSpPr>
                <a:cxnSpLocks/>
                <a:stCxn id="35" idx="2"/>
                <a:endCxn id="40" idx="0"/>
              </p:cNvCxnSpPr>
              <p:nvPr/>
            </p:nvCxnSpPr>
            <p:spPr>
              <a:xfrm>
                <a:off x="11313987" y="1512349"/>
                <a:ext cx="374442" cy="401606"/>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8" name="Rectangle 37">
                <a:extLst>
                  <a:ext uri="{FF2B5EF4-FFF2-40B4-BE49-F238E27FC236}">
                    <a16:creationId xmlns:a16="http://schemas.microsoft.com/office/drawing/2014/main" id="{756DC2CA-7C1B-4CA3-576D-124C385CFBCC}"/>
                  </a:ext>
                </a:extLst>
              </p:cNvPr>
              <p:cNvSpPr/>
              <p:nvPr/>
            </p:nvSpPr>
            <p:spPr>
              <a:xfrm>
                <a:off x="11118832" y="2607944"/>
                <a:ext cx="374442" cy="272737"/>
              </a:xfrm>
              <a:prstGeom prst="rect">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sp>
            <p:nvSpPr>
              <p:cNvPr id="39" name="Rectangle 38">
                <a:extLst>
                  <a:ext uri="{FF2B5EF4-FFF2-40B4-BE49-F238E27FC236}">
                    <a16:creationId xmlns:a16="http://schemas.microsoft.com/office/drawing/2014/main" id="{2648F969-BE5A-BE09-C422-A57F370BE1E8}"/>
                  </a:ext>
                </a:extLst>
              </p:cNvPr>
              <p:cNvSpPr/>
              <p:nvPr/>
            </p:nvSpPr>
            <p:spPr>
              <a:xfrm>
                <a:off x="10744390" y="1913955"/>
                <a:ext cx="374442" cy="272737"/>
              </a:xfrm>
              <a:prstGeom prst="rect">
                <a:avLst/>
              </a:prstGeom>
              <a:solidFill>
                <a:schemeClr val="accent6">
                  <a:lumMod val="60000"/>
                  <a:lumOff val="4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sp>
            <p:nvSpPr>
              <p:cNvPr id="40" name="Rectangle 39">
                <a:extLst>
                  <a:ext uri="{FF2B5EF4-FFF2-40B4-BE49-F238E27FC236}">
                    <a16:creationId xmlns:a16="http://schemas.microsoft.com/office/drawing/2014/main" id="{353B065C-3E39-6004-8B95-3A051D57C642}"/>
                  </a:ext>
                </a:extLst>
              </p:cNvPr>
              <p:cNvSpPr/>
              <p:nvPr/>
            </p:nvSpPr>
            <p:spPr>
              <a:xfrm>
                <a:off x="11501208" y="1913955"/>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cxnSp>
            <p:nvCxnSpPr>
              <p:cNvPr id="41" name="Straight Arrow Connector 40">
                <a:extLst>
                  <a:ext uri="{FF2B5EF4-FFF2-40B4-BE49-F238E27FC236}">
                    <a16:creationId xmlns:a16="http://schemas.microsoft.com/office/drawing/2014/main" id="{C3A17C09-E54F-A935-2A57-8161004F30A0}"/>
                  </a:ext>
                </a:extLst>
              </p:cNvPr>
              <p:cNvCxnSpPr>
                <a:cxnSpLocks/>
                <a:stCxn id="35" idx="2"/>
                <a:endCxn id="39" idx="0"/>
              </p:cNvCxnSpPr>
              <p:nvPr/>
            </p:nvCxnSpPr>
            <p:spPr>
              <a:xfrm flipH="1">
                <a:off x="10931611" y="1512349"/>
                <a:ext cx="382376" cy="4016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FF818E2B-0987-D360-6563-D88A795D5370}"/>
                  </a:ext>
                </a:extLst>
              </p:cNvPr>
              <p:cNvCxnSpPr>
                <a:cxnSpLocks/>
                <a:stCxn id="39" idx="2"/>
                <a:endCxn id="38" idx="0"/>
              </p:cNvCxnSpPr>
              <p:nvPr/>
            </p:nvCxnSpPr>
            <p:spPr>
              <a:xfrm>
                <a:off x="10931611" y="2186692"/>
                <a:ext cx="374442" cy="4212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3" name="Rectangle 42">
                <a:extLst>
                  <a:ext uri="{FF2B5EF4-FFF2-40B4-BE49-F238E27FC236}">
                    <a16:creationId xmlns:a16="http://schemas.microsoft.com/office/drawing/2014/main" id="{888EC27A-C829-2CD0-9503-6B2A14B84601}"/>
                  </a:ext>
                </a:extLst>
              </p:cNvPr>
              <p:cNvSpPr/>
              <p:nvPr/>
            </p:nvSpPr>
            <p:spPr>
              <a:xfrm>
                <a:off x="10369948" y="2607944"/>
                <a:ext cx="374442" cy="272737"/>
              </a:xfrm>
              <a:prstGeom prst="rect">
                <a:avLst/>
              </a:prstGeom>
              <a:solidFill>
                <a:schemeClr val="bg2">
                  <a:lumMod val="90000"/>
                </a:schemeClr>
              </a:solidFill>
              <a:ln w="0">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buNone/>
                </a:pPr>
                <a:endParaRPr lang="en-GB" sz="1800" b="0" strike="noStrike" spc="-1" dirty="0">
                  <a:latin typeface="Arial"/>
                </a:endParaRPr>
              </a:p>
            </p:txBody>
          </p:sp>
          <p:cxnSp>
            <p:nvCxnSpPr>
              <p:cNvPr id="44" name="Straight Arrow Connector 43">
                <a:extLst>
                  <a:ext uri="{FF2B5EF4-FFF2-40B4-BE49-F238E27FC236}">
                    <a16:creationId xmlns:a16="http://schemas.microsoft.com/office/drawing/2014/main" id="{76691E3E-4176-E78F-F998-F5FD05509DD5}"/>
                  </a:ext>
                </a:extLst>
              </p:cNvPr>
              <p:cNvCxnSpPr>
                <a:cxnSpLocks/>
                <a:endCxn id="43" idx="0"/>
              </p:cNvCxnSpPr>
              <p:nvPr/>
            </p:nvCxnSpPr>
            <p:spPr>
              <a:xfrm flipH="1">
                <a:off x="10557169" y="2192880"/>
                <a:ext cx="382376" cy="415064"/>
              </a:xfrm>
              <a:prstGeom prst="straightConnector1">
                <a:avLst/>
              </a:prstGeom>
              <a:ln w="19050" cap="flat" cmpd="sng" algn="ctr">
                <a:solidFill>
                  <a:schemeClr val="dk1"/>
                </a:solidFill>
                <a:prstDash val="sysDot"/>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51" name="Rectangle 50">
              <a:extLst>
                <a:ext uri="{FF2B5EF4-FFF2-40B4-BE49-F238E27FC236}">
                  <a16:creationId xmlns:a16="http://schemas.microsoft.com/office/drawing/2014/main" id="{F0164138-F73E-8992-B6D2-021C8D9673D5}"/>
                </a:ext>
              </a:extLst>
            </p:cNvPr>
            <p:cNvSpPr/>
            <p:nvPr/>
          </p:nvSpPr>
          <p:spPr>
            <a:xfrm>
              <a:off x="10308820" y="1386330"/>
              <a:ext cx="1388441" cy="1468162"/>
            </a:xfrm>
            <a:prstGeom prst="rect">
              <a:avLst/>
            </a:prstGeom>
            <a:noFill/>
            <a:ln>
              <a:solidFill>
                <a:schemeClr val="tx1"/>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NO"/>
            </a:p>
          </p:txBody>
        </p:sp>
      </p:grpSp>
      <p:sp>
        <p:nvSpPr>
          <p:cNvPr id="55" name="TextBox 54">
            <a:extLst>
              <a:ext uri="{FF2B5EF4-FFF2-40B4-BE49-F238E27FC236}">
                <a16:creationId xmlns:a16="http://schemas.microsoft.com/office/drawing/2014/main" id="{1C17DBDA-E9A7-936D-CD69-93186812F1DE}"/>
              </a:ext>
            </a:extLst>
          </p:cNvPr>
          <p:cNvSpPr txBox="1"/>
          <p:nvPr/>
        </p:nvSpPr>
        <p:spPr>
          <a:xfrm>
            <a:off x="9881881" y="2829138"/>
            <a:ext cx="1388441" cy="276999"/>
          </a:xfrm>
          <a:prstGeom prst="rect">
            <a:avLst/>
          </a:prstGeom>
          <a:noFill/>
        </p:spPr>
        <p:txBody>
          <a:bodyPr wrap="square">
            <a:spAutoFit/>
          </a:bodyPr>
          <a:lstStyle/>
          <a:p>
            <a:pPr algn="ctr"/>
            <a:r>
              <a:rPr lang="en-GB" sz="1200" dirty="0"/>
              <a:t>Trained model</a:t>
            </a:r>
            <a:endParaRPr lang="en-NO" sz="1200" dirty="0"/>
          </a:p>
        </p:txBody>
      </p:sp>
      <p:sp>
        <p:nvSpPr>
          <p:cNvPr id="59" name="Arc 58">
            <a:extLst>
              <a:ext uri="{FF2B5EF4-FFF2-40B4-BE49-F238E27FC236}">
                <a16:creationId xmlns:a16="http://schemas.microsoft.com/office/drawing/2014/main" id="{9BF32F0A-A324-4BED-F3B2-475B15870EE3}"/>
              </a:ext>
            </a:extLst>
          </p:cNvPr>
          <p:cNvSpPr/>
          <p:nvPr/>
        </p:nvSpPr>
        <p:spPr>
          <a:xfrm rot="16852103" flipH="1">
            <a:off x="9351288" y="2602444"/>
            <a:ext cx="1848612" cy="2242043"/>
          </a:xfrm>
          <a:prstGeom prst="arc">
            <a:avLst>
              <a:gd name="adj1" fmla="val 12860294"/>
              <a:gd name="adj2" fmla="val 0"/>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NO"/>
          </a:p>
        </p:txBody>
      </p:sp>
      <p:cxnSp>
        <p:nvCxnSpPr>
          <p:cNvPr id="67" name="Straight Connector 66">
            <a:extLst>
              <a:ext uri="{FF2B5EF4-FFF2-40B4-BE49-F238E27FC236}">
                <a16:creationId xmlns:a16="http://schemas.microsoft.com/office/drawing/2014/main" id="{AF046C6E-353E-84BB-CDCE-B1394F76B12A}"/>
              </a:ext>
            </a:extLst>
          </p:cNvPr>
          <p:cNvCxnSpPr>
            <a:cxnSpLocks/>
            <a:endCxn id="19" idx="3"/>
          </p:cNvCxnSpPr>
          <p:nvPr/>
        </p:nvCxnSpPr>
        <p:spPr>
          <a:xfrm flipH="1">
            <a:off x="8414838" y="3972382"/>
            <a:ext cx="788450" cy="763180"/>
          </a:xfrm>
          <a:prstGeom prst="line">
            <a:avLst/>
          </a:prstGeom>
          <a:ln>
            <a:solidFill>
              <a:schemeClr val="dk1"/>
            </a:solidFill>
            <a:prstDash val="sysDot"/>
            <a:headEnd type="none" w="med" len="med"/>
            <a:tailEnd type="none" w="med" len="med"/>
          </a:ln>
        </p:spPr>
        <p:style>
          <a:lnRef idx="1">
            <a:schemeClr val="dk1"/>
          </a:lnRef>
          <a:fillRef idx="0">
            <a:schemeClr val="dk1"/>
          </a:fillRef>
          <a:effectRef idx="0">
            <a:schemeClr val="dk1"/>
          </a:effectRef>
          <a:fontRef idx="minor">
            <a:schemeClr val="tx1"/>
          </a:fontRef>
        </p:style>
      </p:cxnSp>
      <p:sp>
        <p:nvSpPr>
          <p:cNvPr id="73" name="TextBox 72">
            <a:extLst>
              <a:ext uri="{FF2B5EF4-FFF2-40B4-BE49-F238E27FC236}">
                <a16:creationId xmlns:a16="http://schemas.microsoft.com/office/drawing/2014/main" id="{6AEF7813-9BE1-75C9-4D9E-F45E06516496}"/>
              </a:ext>
            </a:extLst>
          </p:cNvPr>
          <p:cNvSpPr txBox="1"/>
          <p:nvPr/>
        </p:nvSpPr>
        <p:spPr>
          <a:xfrm rot="18956823">
            <a:off x="8215894" y="4344522"/>
            <a:ext cx="1388441" cy="461665"/>
          </a:xfrm>
          <a:prstGeom prst="rect">
            <a:avLst/>
          </a:prstGeom>
          <a:noFill/>
        </p:spPr>
        <p:txBody>
          <a:bodyPr wrap="square">
            <a:spAutoFit/>
          </a:bodyPr>
          <a:lstStyle/>
          <a:p>
            <a:pPr algn="ctr"/>
            <a:r>
              <a:rPr lang="en-GB" sz="1200" dirty="0"/>
              <a:t>Model applied to individual data</a:t>
            </a:r>
            <a:endParaRPr lang="en-NO" sz="1200" dirty="0"/>
          </a:p>
        </p:txBody>
      </p:sp>
    </p:spTree>
    <p:extLst>
      <p:ext uri="{BB962C8B-B14F-4D97-AF65-F5344CB8AC3E}">
        <p14:creationId xmlns:p14="http://schemas.microsoft.com/office/powerpoint/2010/main" val="3900326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16911-F828-066A-4E28-FF077BB41234}"/>
              </a:ext>
            </a:extLst>
          </p:cNvPr>
          <p:cNvSpPr>
            <a:spLocks noGrp="1"/>
          </p:cNvSpPr>
          <p:nvPr>
            <p:ph type="title"/>
          </p:nvPr>
        </p:nvSpPr>
        <p:spPr/>
        <p:txBody>
          <a:bodyPr/>
          <a:lstStyle/>
          <a:p>
            <a:r>
              <a:rPr lang="en-NO" dirty="0"/>
              <a:t>Brain age: application &amp; promises</a:t>
            </a:r>
          </a:p>
        </p:txBody>
      </p:sp>
      <p:pic>
        <p:nvPicPr>
          <p:cNvPr id="5" name="Content Placeholder 4" descr="A graph of different colored lines&#10;&#10;Description automatically generated">
            <a:extLst>
              <a:ext uri="{FF2B5EF4-FFF2-40B4-BE49-F238E27FC236}">
                <a16:creationId xmlns:a16="http://schemas.microsoft.com/office/drawing/2014/main" id="{772DA49B-393D-E394-1FAD-86150EF50E9C}"/>
              </a:ext>
            </a:extLst>
          </p:cNvPr>
          <p:cNvPicPr>
            <a:picLocks noGrp="1" noChangeAspect="1"/>
          </p:cNvPicPr>
          <p:nvPr>
            <p:ph idx="1"/>
          </p:nvPr>
        </p:nvPicPr>
        <p:blipFill>
          <a:blip r:embed="rId3"/>
          <a:stretch>
            <a:fillRect/>
          </a:stretch>
        </p:blipFill>
        <p:spPr>
          <a:xfrm>
            <a:off x="2725484" y="1342438"/>
            <a:ext cx="7074711" cy="5392451"/>
          </a:xfrm>
        </p:spPr>
      </p:pic>
      <p:sp>
        <p:nvSpPr>
          <p:cNvPr id="6" name="TextBox 5">
            <a:extLst>
              <a:ext uri="{FF2B5EF4-FFF2-40B4-BE49-F238E27FC236}">
                <a16:creationId xmlns:a16="http://schemas.microsoft.com/office/drawing/2014/main" id="{E52F2484-1A30-DDEF-0664-58EE3CBE631E}"/>
              </a:ext>
            </a:extLst>
          </p:cNvPr>
          <p:cNvSpPr txBox="1"/>
          <p:nvPr/>
        </p:nvSpPr>
        <p:spPr>
          <a:xfrm>
            <a:off x="10104699" y="6611779"/>
            <a:ext cx="2286083" cy="246221"/>
          </a:xfrm>
          <a:prstGeom prst="rect">
            <a:avLst/>
          </a:prstGeom>
          <a:noFill/>
        </p:spPr>
        <p:txBody>
          <a:bodyPr wrap="square">
            <a:spAutoFit/>
          </a:bodyPr>
          <a:lstStyle/>
          <a:p>
            <a:r>
              <a:rPr lang="en-GB" sz="1000" dirty="0"/>
              <a:t>Kaufmann et al., 2019, Nat. Neur.</a:t>
            </a:r>
            <a:endParaRPr lang="en-NO" sz="1000" dirty="0"/>
          </a:p>
        </p:txBody>
      </p:sp>
    </p:spTree>
    <p:extLst>
      <p:ext uri="{BB962C8B-B14F-4D97-AF65-F5344CB8AC3E}">
        <p14:creationId xmlns:p14="http://schemas.microsoft.com/office/powerpoint/2010/main" val="1533663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880A7-9852-ADCB-1781-BA9168CD8C94}"/>
              </a:ext>
            </a:extLst>
          </p:cNvPr>
          <p:cNvSpPr>
            <a:spLocks noGrp="1"/>
          </p:cNvSpPr>
          <p:nvPr>
            <p:ph type="title"/>
          </p:nvPr>
        </p:nvSpPr>
        <p:spPr/>
        <p:txBody>
          <a:bodyPr/>
          <a:lstStyle/>
          <a:p>
            <a:r>
              <a:rPr lang="en-NO" dirty="0"/>
              <a:t>Brain age: rigorous testing</a:t>
            </a:r>
          </a:p>
        </p:txBody>
      </p:sp>
      <p:sp>
        <p:nvSpPr>
          <p:cNvPr id="3" name="Content Placeholder 2">
            <a:extLst>
              <a:ext uri="{FF2B5EF4-FFF2-40B4-BE49-F238E27FC236}">
                <a16:creationId xmlns:a16="http://schemas.microsoft.com/office/drawing/2014/main" id="{BE662E6D-5ACA-7D48-1988-C680CEF20DD0}"/>
              </a:ext>
            </a:extLst>
          </p:cNvPr>
          <p:cNvSpPr>
            <a:spLocks noGrp="1"/>
          </p:cNvSpPr>
          <p:nvPr>
            <p:ph idx="1"/>
          </p:nvPr>
        </p:nvSpPr>
        <p:spPr/>
        <p:txBody>
          <a:bodyPr/>
          <a:lstStyle/>
          <a:p>
            <a:r>
              <a:rPr lang="en-NO" dirty="0"/>
              <a:t>Can the best brain age models reliably predict on the individual level? (</a:t>
            </a:r>
            <a:r>
              <a:rPr lang="en-NO" i="1" dirty="0"/>
              <a:t>precision medicine</a:t>
            </a:r>
            <a:r>
              <a:rPr lang="en-NO" dirty="0"/>
              <a:t>)</a:t>
            </a:r>
          </a:p>
          <a:p>
            <a:r>
              <a:rPr lang="en-NO" dirty="0"/>
              <a:t>The short answer: No.</a:t>
            </a:r>
          </a:p>
          <a:p>
            <a:endParaRPr lang="en-NO" dirty="0"/>
          </a:p>
          <a:p>
            <a:r>
              <a:rPr lang="en-NO" dirty="0"/>
              <a:t>Why?</a:t>
            </a:r>
          </a:p>
          <a:p>
            <a:pPr lvl="1"/>
            <a:r>
              <a:rPr lang="en-NO" dirty="0"/>
              <a:t>Group-level stats for </a:t>
            </a:r>
          </a:p>
          <a:p>
            <a:pPr marL="457200" lvl="1" indent="0">
              <a:buNone/>
            </a:pPr>
            <a:r>
              <a:rPr lang="en-NO" dirty="0"/>
              <a:t>	model training</a:t>
            </a:r>
          </a:p>
          <a:p>
            <a:pPr lvl="1"/>
            <a:r>
              <a:rPr lang="en-NO" dirty="0"/>
              <a:t>Covariates</a:t>
            </a:r>
          </a:p>
        </p:txBody>
      </p:sp>
      <p:pic>
        <p:nvPicPr>
          <p:cNvPr id="4" name="Main graphic">
            <a:extLst>
              <a:ext uri="{FF2B5EF4-FFF2-40B4-BE49-F238E27FC236}">
                <a16:creationId xmlns:a16="http://schemas.microsoft.com/office/drawing/2014/main" id="{5A774D0B-B07B-04A1-D9FE-0109E201D04B}"/>
              </a:ext>
            </a:extLst>
          </p:cNvPr>
          <p:cNvPicPr/>
          <p:nvPr/>
        </p:nvPicPr>
        <p:blipFill>
          <a:blip r:embed="rId3"/>
          <a:stretch/>
        </p:blipFill>
        <p:spPr>
          <a:xfrm>
            <a:off x="5228491" y="3368548"/>
            <a:ext cx="6724743" cy="2808415"/>
          </a:xfrm>
          <a:prstGeom prst="rect">
            <a:avLst/>
          </a:prstGeom>
          <a:ln>
            <a:noFill/>
          </a:ln>
        </p:spPr>
      </p:pic>
      <p:sp>
        <p:nvSpPr>
          <p:cNvPr id="5" name="TextBox 4">
            <a:extLst>
              <a:ext uri="{FF2B5EF4-FFF2-40B4-BE49-F238E27FC236}">
                <a16:creationId xmlns:a16="http://schemas.microsoft.com/office/drawing/2014/main" id="{044852D4-405E-DB00-E8C8-7003A0DA77F5}"/>
              </a:ext>
            </a:extLst>
          </p:cNvPr>
          <p:cNvSpPr txBox="1"/>
          <p:nvPr/>
        </p:nvSpPr>
        <p:spPr>
          <a:xfrm>
            <a:off x="9941169" y="6611779"/>
            <a:ext cx="2449613" cy="246221"/>
          </a:xfrm>
          <a:prstGeom prst="rect">
            <a:avLst/>
          </a:prstGeom>
          <a:noFill/>
        </p:spPr>
        <p:txBody>
          <a:bodyPr wrap="square">
            <a:spAutoFit/>
          </a:bodyPr>
          <a:lstStyle/>
          <a:p>
            <a:r>
              <a:rPr lang="en-GB" sz="1000" dirty="0"/>
              <a:t>Korbmacher et al., 2023, Brain &amp; Beh.</a:t>
            </a:r>
            <a:endParaRPr lang="en-NO" sz="1000" dirty="0"/>
          </a:p>
        </p:txBody>
      </p:sp>
      <p:sp>
        <p:nvSpPr>
          <p:cNvPr id="6" name="TextBox 5">
            <a:extLst>
              <a:ext uri="{FF2B5EF4-FFF2-40B4-BE49-F238E27FC236}">
                <a16:creationId xmlns:a16="http://schemas.microsoft.com/office/drawing/2014/main" id="{CAF4F8B8-DA22-0012-3AB3-07B2D20F8D4C}"/>
              </a:ext>
            </a:extLst>
          </p:cNvPr>
          <p:cNvSpPr txBox="1"/>
          <p:nvPr/>
        </p:nvSpPr>
        <p:spPr>
          <a:xfrm>
            <a:off x="5316289" y="2931748"/>
            <a:ext cx="4859341" cy="369332"/>
          </a:xfrm>
          <a:prstGeom prst="rect">
            <a:avLst/>
          </a:prstGeom>
          <a:noFill/>
        </p:spPr>
        <p:txBody>
          <a:bodyPr wrap="square">
            <a:spAutoFit/>
          </a:bodyPr>
          <a:lstStyle/>
          <a:p>
            <a:r>
              <a:rPr lang="en-NO" b="1" dirty="0"/>
              <a:t>Brain age predicted over time in 4 indivduals</a:t>
            </a:r>
          </a:p>
        </p:txBody>
      </p:sp>
    </p:spTree>
    <p:extLst>
      <p:ext uri="{BB962C8B-B14F-4D97-AF65-F5344CB8AC3E}">
        <p14:creationId xmlns:p14="http://schemas.microsoft.com/office/powerpoint/2010/main" val="1960597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rigorous testing</a:t>
            </a:r>
          </a:p>
        </p:txBody>
      </p:sp>
      <p:sp>
        <p:nvSpPr>
          <p:cNvPr id="3" name="Content Placeholder 2">
            <a:extLst>
              <a:ext uri="{FF2B5EF4-FFF2-40B4-BE49-F238E27FC236}">
                <a16:creationId xmlns:a16="http://schemas.microsoft.com/office/drawing/2014/main" id="{8F3EAAF9-A0CC-B2E9-0F94-2F1DE775AA66}"/>
              </a:ext>
            </a:extLst>
          </p:cNvPr>
          <p:cNvSpPr>
            <a:spLocks noGrp="1"/>
          </p:cNvSpPr>
          <p:nvPr>
            <p:ph idx="1"/>
          </p:nvPr>
        </p:nvSpPr>
        <p:spPr>
          <a:xfrm>
            <a:off x="838200" y="1439259"/>
            <a:ext cx="10515600" cy="4351338"/>
          </a:xfrm>
        </p:spPr>
        <p:txBody>
          <a:bodyPr/>
          <a:lstStyle/>
          <a:p>
            <a:r>
              <a:rPr lang="en-NO" dirty="0"/>
              <a:t>More longitudinal evidence: </a:t>
            </a:r>
            <a:r>
              <a:rPr lang="en-GB" dirty="0"/>
              <a:t> 2,520 longitudinal datasets from the UK Biobank, inter-scan interval = 1.12-6.90 years, M = 2.45 years</a:t>
            </a:r>
            <a:endParaRPr lang="en-NO" dirty="0"/>
          </a:p>
        </p:txBody>
      </p:sp>
      <p:pic>
        <p:nvPicPr>
          <p:cNvPr id="7" name="Picture 6" descr="A diagram of different colored lines&#10;&#10;Description automatically generated with medium confidence">
            <a:extLst>
              <a:ext uri="{FF2B5EF4-FFF2-40B4-BE49-F238E27FC236}">
                <a16:creationId xmlns:a16="http://schemas.microsoft.com/office/drawing/2014/main" id="{E28B969E-AF8E-6872-D482-2CA0FAE04F8D}"/>
              </a:ext>
            </a:extLst>
          </p:cNvPr>
          <p:cNvPicPr>
            <a:picLocks noChangeAspect="1"/>
          </p:cNvPicPr>
          <p:nvPr/>
        </p:nvPicPr>
        <p:blipFill>
          <a:blip r:embed="rId3"/>
          <a:stretch>
            <a:fillRect/>
          </a:stretch>
        </p:blipFill>
        <p:spPr>
          <a:xfrm>
            <a:off x="1789603" y="3020062"/>
            <a:ext cx="8612794" cy="3730577"/>
          </a:xfrm>
          <a:prstGeom prst="rect">
            <a:avLst/>
          </a:prstGeom>
        </p:spPr>
      </p:pic>
      <p:sp>
        <p:nvSpPr>
          <p:cNvPr id="8" name="TextBox 7">
            <a:extLst>
              <a:ext uri="{FF2B5EF4-FFF2-40B4-BE49-F238E27FC236}">
                <a16:creationId xmlns:a16="http://schemas.microsoft.com/office/drawing/2014/main" id="{B244859D-F675-98A7-8026-653D825B0E74}"/>
              </a:ext>
            </a:extLst>
          </p:cNvPr>
          <p:cNvSpPr txBox="1"/>
          <p:nvPr/>
        </p:nvSpPr>
        <p:spPr>
          <a:xfrm>
            <a:off x="1687399" y="2511870"/>
            <a:ext cx="9307396" cy="369332"/>
          </a:xfrm>
          <a:prstGeom prst="rect">
            <a:avLst/>
          </a:prstGeom>
          <a:noFill/>
        </p:spPr>
        <p:txBody>
          <a:bodyPr wrap="square">
            <a:spAutoFit/>
          </a:bodyPr>
          <a:lstStyle/>
          <a:p>
            <a:r>
              <a:rPr lang="en-NO" b="1" dirty="0"/>
              <a:t>Cross-sectional (centercepts) brain age gaps (BAG) relate weakly the annual BAG change</a:t>
            </a:r>
          </a:p>
        </p:txBody>
      </p:sp>
      <p:sp>
        <p:nvSpPr>
          <p:cNvPr id="5" name="TextBox 4">
            <a:extLst>
              <a:ext uri="{FF2B5EF4-FFF2-40B4-BE49-F238E27FC236}">
                <a16:creationId xmlns:a16="http://schemas.microsoft.com/office/drawing/2014/main" id="{70ADDAD4-3B9C-226C-57C8-D98D6F3EF2A6}"/>
              </a:ext>
            </a:extLst>
          </p:cNvPr>
          <p:cNvSpPr txBox="1"/>
          <p:nvPr/>
        </p:nvSpPr>
        <p:spPr>
          <a:xfrm>
            <a:off x="9941169" y="6611779"/>
            <a:ext cx="2449613" cy="246221"/>
          </a:xfrm>
          <a:prstGeom prst="rect">
            <a:avLst/>
          </a:prstGeom>
          <a:noFill/>
        </p:spPr>
        <p:txBody>
          <a:bodyPr wrap="square">
            <a:spAutoFit/>
          </a:bodyPr>
          <a:lstStyle/>
          <a:p>
            <a:r>
              <a:rPr lang="en-GB" sz="1000" dirty="0"/>
              <a:t>Korbmacher et al., 2024a,bioRxiv</a:t>
            </a:r>
            <a:endParaRPr lang="en-NO" sz="1000" dirty="0"/>
          </a:p>
        </p:txBody>
      </p:sp>
    </p:spTree>
    <p:extLst>
      <p:ext uri="{BB962C8B-B14F-4D97-AF65-F5344CB8AC3E}">
        <p14:creationId xmlns:p14="http://schemas.microsoft.com/office/powerpoint/2010/main" val="338293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rigorous testing</a:t>
            </a:r>
          </a:p>
        </p:txBody>
      </p:sp>
      <p:sp>
        <p:nvSpPr>
          <p:cNvPr id="5" name="TextBox 4">
            <a:extLst>
              <a:ext uri="{FF2B5EF4-FFF2-40B4-BE49-F238E27FC236}">
                <a16:creationId xmlns:a16="http://schemas.microsoft.com/office/drawing/2014/main" id="{70ADDAD4-3B9C-226C-57C8-D98D6F3EF2A6}"/>
              </a:ext>
            </a:extLst>
          </p:cNvPr>
          <p:cNvSpPr txBox="1"/>
          <p:nvPr/>
        </p:nvSpPr>
        <p:spPr>
          <a:xfrm>
            <a:off x="9941169" y="6611779"/>
            <a:ext cx="2449613" cy="246221"/>
          </a:xfrm>
          <a:prstGeom prst="rect">
            <a:avLst/>
          </a:prstGeom>
          <a:noFill/>
        </p:spPr>
        <p:txBody>
          <a:bodyPr wrap="square">
            <a:spAutoFit/>
          </a:bodyPr>
          <a:lstStyle/>
          <a:p>
            <a:r>
              <a:rPr lang="en-GB" sz="1000" dirty="0"/>
              <a:t>Korbmacher et al., 2024a,bioRxiv</a:t>
            </a:r>
            <a:endParaRPr lang="en-NO" sz="1000" dirty="0"/>
          </a:p>
        </p:txBody>
      </p:sp>
      <p:sp>
        <p:nvSpPr>
          <p:cNvPr id="8" name="TextBox 7">
            <a:extLst>
              <a:ext uri="{FF2B5EF4-FFF2-40B4-BE49-F238E27FC236}">
                <a16:creationId xmlns:a16="http://schemas.microsoft.com/office/drawing/2014/main" id="{B244859D-F675-98A7-8026-653D825B0E74}"/>
              </a:ext>
            </a:extLst>
          </p:cNvPr>
          <p:cNvSpPr txBox="1"/>
          <p:nvPr/>
        </p:nvSpPr>
        <p:spPr>
          <a:xfrm>
            <a:off x="2771482" y="1472748"/>
            <a:ext cx="7021477" cy="646331"/>
          </a:xfrm>
          <a:prstGeom prst="rect">
            <a:avLst/>
          </a:prstGeom>
          <a:noFill/>
        </p:spPr>
        <p:txBody>
          <a:bodyPr wrap="square">
            <a:spAutoFit/>
          </a:bodyPr>
          <a:lstStyle/>
          <a:p>
            <a:r>
              <a:rPr lang="en-NO" b="1" dirty="0"/>
              <a:t>Only cross-sectional (centercepts) brain age gaps (BAG) relate to brain principal components</a:t>
            </a:r>
          </a:p>
        </p:txBody>
      </p:sp>
      <p:pic>
        <p:nvPicPr>
          <p:cNvPr id="6" name="Picture 5" descr="A collage of graphs showing different colored lines&#10;&#10;Description automatically generated with medium confidence">
            <a:extLst>
              <a:ext uri="{FF2B5EF4-FFF2-40B4-BE49-F238E27FC236}">
                <a16:creationId xmlns:a16="http://schemas.microsoft.com/office/drawing/2014/main" id="{E72FCB24-DAFE-D899-6C42-3FC629CCC77D}"/>
              </a:ext>
            </a:extLst>
          </p:cNvPr>
          <p:cNvPicPr>
            <a:picLocks noChangeAspect="1"/>
          </p:cNvPicPr>
          <p:nvPr/>
        </p:nvPicPr>
        <p:blipFill>
          <a:blip r:embed="rId3"/>
          <a:stretch>
            <a:fillRect/>
          </a:stretch>
        </p:blipFill>
        <p:spPr>
          <a:xfrm>
            <a:off x="2771481" y="2121978"/>
            <a:ext cx="7021478" cy="4518082"/>
          </a:xfrm>
          <a:prstGeom prst="rect">
            <a:avLst/>
          </a:prstGeom>
        </p:spPr>
      </p:pic>
    </p:spTree>
    <p:extLst>
      <p:ext uri="{BB962C8B-B14F-4D97-AF65-F5344CB8AC3E}">
        <p14:creationId xmlns:p14="http://schemas.microsoft.com/office/powerpoint/2010/main" val="37553745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D33E7-A2AD-441D-8761-6CBA3D7BAFCF}"/>
              </a:ext>
            </a:extLst>
          </p:cNvPr>
          <p:cNvSpPr>
            <a:spLocks noGrp="1"/>
          </p:cNvSpPr>
          <p:nvPr>
            <p:ph type="title"/>
          </p:nvPr>
        </p:nvSpPr>
        <p:spPr/>
        <p:txBody>
          <a:bodyPr/>
          <a:lstStyle/>
          <a:p>
            <a:r>
              <a:rPr lang="en-GB" dirty="0"/>
              <a:t>B</a:t>
            </a:r>
            <a:r>
              <a:rPr lang="en-NO" dirty="0"/>
              <a:t>rain age: rigorous testing</a:t>
            </a:r>
          </a:p>
        </p:txBody>
      </p:sp>
      <p:sp>
        <p:nvSpPr>
          <p:cNvPr id="5" name="TextBox 4">
            <a:extLst>
              <a:ext uri="{FF2B5EF4-FFF2-40B4-BE49-F238E27FC236}">
                <a16:creationId xmlns:a16="http://schemas.microsoft.com/office/drawing/2014/main" id="{70ADDAD4-3B9C-226C-57C8-D98D6F3EF2A6}"/>
              </a:ext>
            </a:extLst>
          </p:cNvPr>
          <p:cNvSpPr txBox="1"/>
          <p:nvPr/>
        </p:nvSpPr>
        <p:spPr>
          <a:xfrm>
            <a:off x="9941169" y="6611779"/>
            <a:ext cx="2449613" cy="246221"/>
          </a:xfrm>
          <a:prstGeom prst="rect">
            <a:avLst/>
          </a:prstGeom>
          <a:noFill/>
        </p:spPr>
        <p:txBody>
          <a:bodyPr wrap="square">
            <a:spAutoFit/>
          </a:bodyPr>
          <a:lstStyle/>
          <a:p>
            <a:r>
              <a:rPr lang="en-GB" sz="1000" dirty="0"/>
              <a:t>Korbmacher et al., 2024a,bioRxiv</a:t>
            </a:r>
            <a:endParaRPr lang="en-NO" sz="1000" dirty="0"/>
          </a:p>
        </p:txBody>
      </p:sp>
      <p:sp>
        <p:nvSpPr>
          <p:cNvPr id="8" name="TextBox 7">
            <a:extLst>
              <a:ext uri="{FF2B5EF4-FFF2-40B4-BE49-F238E27FC236}">
                <a16:creationId xmlns:a16="http://schemas.microsoft.com/office/drawing/2014/main" id="{B244859D-F675-98A7-8026-653D825B0E74}"/>
              </a:ext>
            </a:extLst>
          </p:cNvPr>
          <p:cNvSpPr txBox="1"/>
          <p:nvPr/>
        </p:nvSpPr>
        <p:spPr>
          <a:xfrm>
            <a:off x="1671767" y="1671239"/>
            <a:ext cx="9140252" cy="646331"/>
          </a:xfrm>
          <a:prstGeom prst="rect">
            <a:avLst/>
          </a:prstGeom>
          <a:noFill/>
        </p:spPr>
        <p:txBody>
          <a:bodyPr wrap="square">
            <a:spAutoFit/>
          </a:bodyPr>
          <a:lstStyle/>
          <a:p>
            <a:r>
              <a:rPr lang="en-NO" b="1" dirty="0"/>
              <a:t>Yet, there are some interesting regional associations, highlighting diffusion MRI derived brain ages to reflect ageing</a:t>
            </a:r>
          </a:p>
        </p:txBody>
      </p:sp>
      <p:pic>
        <p:nvPicPr>
          <p:cNvPr id="4" name="Picture 3" descr="A graph on a white background&#10;&#10;Description automatically generated">
            <a:extLst>
              <a:ext uri="{FF2B5EF4-FFF2-40B4-BE49-F238E27FC236}">
                <a16:creationId xmlns:a16="http://schemas.microsoft.com/office/drawing/2014/main" id="{147560A0-0D4D-61C8-517A-9B1DC1225E76}"/>
              </a:ext>
            </a:extLst>
          </p:cNvPr>
          <p:cNvPicPr>
            <a:picLocks noChangeAspect="1"/>
          </p:cNvPicPr>
          <p:nvPr/>
        </p:nvPicPr>
        <p:blipFill>
          <a:blip r:embed="rId3"/>
          <a:stretch>
            <a:fillRect/>
          </a:stretch>
        </p:blipFill>
        <p:spPr>
          <a:xfrm>
            <a:off x="1671767" y="2459573"/>
            <a:ext cx="9140252" cy="3618287"/>
          </a:xfrm>
          <a:prstGeom prst="rect">
            <a:avLst/>
          </a:prstGeom>
        </p:spPr>
      </p:pic>
    </p:spTree>
    <p:extLst>
      <p:ext uri="{BB962C8B-B14F-4D97-AF65-F5344CB8AC3E}">
        <p14:creationId xmlns:p14="http://schemas.microsoft.com/office/powerpoint/2010/main" val="6558791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3605</TotalTime>
  <Words>2179</Words>
  <Application>Microsoft Macintosh PowerPoint</Application>
  <PresentationFormat>Widescreen</PresentationFormat>
  <Paragraphs>256</Paragraphs>
  <Slides>26</Slides>
  <Notes>23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Aptos</vt:lpstr>
      <vt:lpstr>Aptos Display</vt:lpstr>
      <vt:lpstr>Arial</vt:lpstr>
      <vt:lpstr>ElsevierGulliver</vt:lpstr>
      <vt:lpstr>Office Theme</vt:lpstr>
      <vt:lpstr>Magnetic Resonance Imaging Age and Ageing Markers</vt:lpstr>
      <vt:lpstr>Topics we can discuss</vt:lpstr>
      <vt:lpstr>Brain age</vt:lpstr>
      <vt:lpstr>Brain age: background</vt:lpstr>
      <vt:lpstr>Brain age: application &amp; promises</vt:lpstr>
      <vt:lpstr>Brain age: rigorous testing</vt:lpstr>
      <vt:lpstr>Brain age: rigorous testing</vt:lpstr>
      <vt:lpstr>Brain age: rigorous testing</vt:lpstr>
      <vt:lpstr>Brain age: rigorous testing</vt:lpstr>
      <vt:lpstr>Brain age: covariates</vt:lpstr>
      <vt:lpstr>Brain age: covariates</vt:lpstr>
      <vt:lpstr>Brain age: covariates</vt:lpstr>
      <vt:lpstr>Brain age: covariates</vt:lpstr>
      <vt:lpstr>White matter microstructure</vt:lpstr>
      <vt:lpstr>Diffusion MRI</vt:lpstr>
      <vt:lpstr>Diffusion MRI</vt:lpstr>
      <vt:lpstr>Diffusion MRI</vt:lpstr>
      <vt:lpstr>White matter approaches</vt:lpstr>
      <vt:lpstr>White matter approaches</vt:lpstr>
      <vt:lpstr>White matter approaches</vt:lpstr>
      <vt:lpstr>PowerPoint Presentation</vt:lpstr>
      <vt:lpstr>White Matter Ageing</vt:lpstr>
      <vt:lpstr>PowerPoint Presentation</vt:lpstr>
      <vt:lpstr>Brain Asymmetries</vt:lpstr>
      <vt:lpstr>Phenotype Associations of WM Brain Age</vt:lpstr>
      <vt:lpstr>Genotype Associations of White Matter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Korbmacher</dc:creator>
  <cp:lastModifiedBy>Max Korbmacher</cp:lastModifiedBy>
  <cp:revision>22</cp:revision>
  <dcterms:created xsi:type="dcterms:W3CDTF">2024-09-06T08:51:25Z</dcterms:created>
  <dcterms:modified xsi:type="dcterms:W3CDTF">2024-10-17T13:19:25Z</dcterms:modified>
</cp:coreProperties>
</file>