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12"/>
  </p:notesMasterIdLst>
  <p:sldIdLst>
    <p:sldId id="256" r:id="rId2"/>
    <p:sldId id="257" r:id="rId3"/>
    <p:sldId id="260" r:id="rId4"/>
    <p:sldId id="259" r:id="rId5"/>
    <p:sldId id="258" r:id="rId6"/>
    <p:sldId id="263" r:id="rId7"/>
    <p:sldId id="261" r:id="rId8"/>
    <p:sldId id="264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69"/>
  </p:normalViewPr>
  <p:slideViewPr>
    <p:cSldViewPr snapToGrid="0">
      <p:cViewPr>
        <p:scale>
          <a:sx n="100" d="100"/>
          <a:sy n="100" d="100"/>
        </p:scale>
        <p:origin x="1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9D23C-C658-214C-B1CD-5385FE8FDFEB}" type="datetimeFigureOut">
              <a:rPr lang="en-NO" smtClean="0"/>
              <a:t>06/04/2024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C30D7-92C0-2C4F-8FBE-3A17E1C84F17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7154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Polygenicity of disorders is weakly related with the annual rated of regional white matter change &amp; cross-sectional white matter</a:t>
            </a:r>
          </a:p>
          <a:p>
            <a:pPr marL="1028700" lvl="1" indent="-342900"/>
            <a:r>
              <a:rPr lang="en-GB" dirty="0"/>
              <a:t>a) global associations</a:t>
            </a:r>
          </a:p>
          <a:p>
            <a:pPr marL="1028700" lvl="1" indent="-342900"/>
            <a:r>
              <a:rPr lang="en-GB" dirty="0"/>
              <a:t>b) regional associations</a:t>
            </a:r>
          </a:p>
          <a:p>
            <a:pPr marL="1028700" lvl="1" indent="-342900"/>
            <a:r>
              <a:rPr lang="en-GB" dirty="0"/>
              <a:t>c) cerebra peduncle associations</a:t>
            </a:r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2C30D7-92C0-2C4F-8FBE-3A17E1C84F17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45615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1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2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7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2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art of brain">
            <a:extLst>
              <a:ext uri="{FF2B5EF4-FFF2-40B4-BE49-F238E27FC236}">
                <a16:creationId xmlns:a16="http://schemas.microsoft.com/office/drawing/2014/main" id="{2F499635-27D5-9017-E1CD-AB46D70B7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6AC38-91D4-F1B5-FF7A-924EA1E9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4400" dirty="0">
                <a:solidFill>
                  <a:srgbClr val="FFFFFF"/>
                </a:solidFill>
              </a:rPr>
              <a:t>Distinct longitudinal brain white matter microstructure changes and associated polygenic psychiatric and neurodegenerative disorder risk</a:t>
            </a:r>
            <a:endParaRPr lang="en-NO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06F38-2AC2-09D8-151F-061A63D85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75" y="4201721"/>
            <a:ext cx="3946173" cy="1949813"/>
          </a:xfrm>
        </p:spPr>
        <p:txBody>
          <a:bodyPr anchor="b">
            <a:normAutofit/>
          </a:bodyPr>
          <a:lstStyle/>
          <a:p>
            <a:pPr algn="r"/>
            <a:r>
              <a:rPr lang="en-NO" dirty="0">
                <a:solidFill>
                  <a:srgbClr val="FFFFFF"/>
                </a:solidFill>
              </a:rPr>
              <a:t>Max Korbmacher</a:t>
            </a:r>
          </a:p>
          <a:p>
            <a:pPr algn="r"/>
            <a:r>
              <a:rPr lang="en-NO" dirty="0">
                <a:solidFill>
                  <a:srgbClr val="FFFFFF"/>
                </a:solidFill>
              </a:rPr>
              <a:t>Western Norway Unicersity of Applied Science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5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561616"/>
            <a:ext cx="4533900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F28CA-97DF-EA05-EDC4-1285203C4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03" y="697149"/>
            <a:ext cx="11598796" cy="541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3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White matter microstructure research is constantly evolving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Recent diffusion MRI approaches allow to extract metrics beyond DTI</a:t>
            </a:r>
          </a:p>
          <a:p>
            <a:pPr marL="1028700" lvl="1" indent="-342900"/>
            <a:r>
              <a:rPr lang="en-GB" dirty="0"/>
              <a:t>E.g., differentiating diffusivity in intra and extra-axonal space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Less than a handful of studies examines longitudinal white matter 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No studies have yet provided polygenic risk score associations with white matter metrics beyond DTI</a:t>
            </a:r>
          </a:p>
        </p:txBody>
      </p:sp>
    </p:spTree>
    <p:extLst>
      <p:ext uri="{BB962C8B-B14F-4D97-AF65-F5344CB8AC3E}">
        <p14:creationId xmlns:p14="http://schemas.microsoft.com/office/powerpoint/2010/main" val="319893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Map ageing processes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Map polygenic risk associations of white matter </a:t>
            </a:r>
            <a:r>
              <a:rPr lang="en-GB" i="1" dirty="0"/>
              <a:t>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Validate these association in cross-sectional data</a:t>
            </a:r>
          </a:p>
        </p:txBody>
      </p:sp>
    </p:spTree>
    <p:extLst>
      <p:ext uri="{BB962C8B-B14F-4D97-AF65-F5344CB8AC3E}">
        <p14:creationId xmlns:p14="http://schemas.microsoft.com/office/powerpoint/2010/main" val="116714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UK Biobank sample (longitudinal N = 2,329; independent cross-sectional N = 31,056)</a:t>
            </a:r>
          </a:p>
          <a:p>
            <a:pPr marL="1028700" lvl="1" indent="-342900"/>
            <a:r>
              <a:rPr lang="en-GB" dirty="0"/>
              <a:t>D</a:t>
            </a:r>
            <a:r>
              <a:rPr lang="en-NO" dirty="0"/>
              <a:t>iffusion M</a:t>
            </a:r>
            <a:r>
              <a:rPr lang="en-GB" dirty="0"/>
              <a:t>RI</a:t>
            </a:r>
          </a:p>
          <a:p>
            <a:pPr marL="1028700" lvl="1" indent="-342900"/>
            <a:r>
              <a:rPr lang="en-GB" dirty="0"/>
              <a:t>Polygenic risk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dirty="0"/>
              <a:t>Tract-based spatial statistics on the various white matter microstructure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dirty="0"/>
              <a:t>Analyses from t</a:t>
            </a:r>
            <a:r>
              <a:rPr lang="en-GB" dirty="0"/>
              <a:t>he</a:t>
            </a:r>
            <a:r>
              <a:rPr lang="en-NO" dirty="0"/>
              <a:t> voxel to the whole brain level</a:t>
            </a:r>
            <a:endParaRPr lang="en-GB" dirty="0"/>
          </a:p>
        </p:txBody>
      </p:sp>
      <p:pic>
        <p:nvPicPr>
          <p:cNvPr id="1026" name="Picture 2" descr="UK Biobank &amp; DNAnexus – Amazon Web Services (AWS)">
            <a:extLst>
              <a:ext uri="{FF2B5EF4-FFF2-40B4-BE49-F238E27FC236}">
                <a16:creationId xmlns:a16="http://schemas.microsoft.com/office/drawing/2014/main" id="{449A7E17-FB20-DA1E-5F0F-401105E6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449" y="5006502"/>
            <a:ext cx="1900946" cy="126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986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Longitudinal trends confirm cross-sectional investigations </a:t>
            </a:r>
          </a:p>
          <a:p>
            <a:pPr marL="1028700" lvl="1" indent="-342900"/>
            <a:r>
              <a:rPr lang="en-GB" b="1" dirty="0"/>
              <a:t>single and multi-compartment fractional anisotropy, intra-axonal water fraction, and kurtosis metrics decrease with age</a:t>
            </a:r>
          </a:p>
          <a:p>
            <a:pPr marL="1028700" lvl="1" indent="-342900"/>
            <a:r>
              <a:rPr lang="en-GB" b="1" dirty="0"/>
              <a:t>diffusivity metrics, and free water increased with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White matter degradation accelerates at higher 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Polygenicity of disorders is weakly related with the annual rated of regional white matter change &amp; cross-sectional white matter</a:t>
            </a:r>
          </a:p>
        </p:txBody>
      </p:sp>
    </p:spTree>
    <p:extLst>
      <p:ext uri="{BB962C8B-B14F-4D97-AF65-F5344CB8AC3E}">
        <p14:creationId xmlns:p14="http://schemas.microsoft.com/office/powerpoint/2010/main" val="153990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2561616"/>
            <a:ext cx="4401916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Longitudinal trends confirm cross-sectional investigations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Global diffusion metrics fixed effects of</a:t>
            </a:r>
          </a:p>
          <a:p>
            <a:pPr marL="1028700" lvl="1" indent="-342900"/>
            <a:r>
              <a:rPr lang="en-GB" dirty="0"/>
              <a:t>(a) age</a:t>
            </a:r>
          </a:p>
          <a:p>
            <a:pPr marL="1028700" lvl="1" indent="-342900"/>
            <a:r>
              <a:rPr lang="en-GB" dirty="0"/>
              <a:t>(b) time point</a:t>
            </a:r>
          </a:p>
          <a:p>
            <a:pPr marL="1028700" lvl="1" indent="-342900"/>
            <a:r>
              <a:rPr lang="en-GB" dirty="0"/>
              <a:t>(c) sex</a:t>
            </a:r>
          </a:p>
          <a:p>
            <a:pPr marL="1028700" lvl="1" indent="-342900"/>
            <a:r>
              <a:rPr lang="en-GB" dirty="0"/>
              <a:t>(d) sex*age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D7A15E-FF01-73FF-B883-B20A2E564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585" y="682905"/>
            <a:ext cx="6183650" cy="55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8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Longitudinal trends confirm cross-sectional investigations </a:t>
            </a:r>
          </a:p>
          <a:p>
            <a:pPr marL="1028700" lvl="1" indent="-342900"/>
            <a:r>
              <a:rPr lang="en-GB" dirty="0"/>
              <a:t>single and multi-compartment fractional anisotropy, intra-axonal water fraction, and kurtosis metrics decrease with age</a:t>
            </a:r>
          </a:p>
          <a:p>
            <a:pPr marL="1028700" lvl="1" indent="-342900"/>
            <a:r>
              <a:rPr lang="en-GB" dirty="0"/>
              <a:t>diffusivity metrics, and free water increased with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White matter degradation accelerates at higher 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Polygenicity of disorders is weakly related with the annual rated of regional white matter change &amp; cross-sectional white matter</a:t>
            </a:r>
          </a:p>
        </p:txBody>
      </p:sp>
    </p:spTree>
    <p:extLst>
      <p:ext uri="{BB962C8B-B14F-4D97-AF65-F5344CB8AC3E}">
        <p14:creationId xmlns:p14="http://schemas.microsoft.com/office/powerpoint/2010/main" val="309164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4546600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White matter degradation accelerates at higher 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Corresponding with the direction of the ageing effects, the rate of change accelerates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87F1C-6E13-D7AF-AC6D-198BC1BD0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0801"/>
            <a:ext cx="5067298" cy="675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68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Longitudinal trends confirm cross-sectional investigations </a:t>
            </a:r>
          </a:p>
          <a:p>
            <a:pPr marL="1028700" lvl="1" indent="-342900"/>
            <a:r>
              <a:rPr lang="en-GB" dirty="0"/>
              <a:t>single and multi-compartment fractional anisotropy, intra-axonal water fraction, and kurtosis metrics decrease with age</a:t>
            </a:r>
          </a:p>
          <a:p>
            <a:pPr marL="1028700" lvl="1" indent="-342900"/>
            <a:r>
              <a:rPr lang="en-GB" dirty="0"/>
              <a:t>diffusivity metrics, and free water increased with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White matter degradation accelerates at higher 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Polygenicity of disorders is weakly related with the annual rated of regional white matter change &amp; cross-sectional white matter</a:t>
            </a:r>
          </a:p>
        </p:txBody>
      </p:sp>
    </p:spTree>
    <p:extLst>
      <p:ext uri="{BB962C8B-B14F-4D97-AF65-F5344CB8AC3E}">
        <p14:creationId xmlns:p14="http://schemas.microsoft.com/office/powerpoint/2010/main" val="314010377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RightStep">
      <a:dk1>
        <a:srgbClr val="000000"/>
      </a:dk1>
      <a:lt1>
        <a:srgbClr val="FFFFFF"/>
      </a:lt1>
      <a:dk2>
        <a:srgbClr val="412425"/>
      </a:dk2>
      <a:lt2>
        <a:srgbClr val="E2E8E8"/>
      </a:lt2>
      <a:accent1>
        <a:srgbClr val="C34D4F"/>
      </a:accent1>
      <a:accent2>
        <a:srgbClr val="B16A3B"/>
      </a:accent2>
      <a:accent3>
        <a:srgbClr val="B7A248"/>
      </a:accent3>
      <a:accent4>
        <a:srgbClr val="93AE3A"/>
      </a:accent4>
      <a:accent5>
        <a:srgbClr val="6DB547"/>
      </a:accent5>
      <a:accent6>
        <a:srgbClr val="3BB143"/>
      </a:accent6>
      <a:hlink>
        <a:srgbClr val="30919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752</TotalTime>
  <Words>397</Words>
  <Application>Microsoft Macintosh PowerPoint</Application>
  <PresentationFormat>Widescreen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Seaford</vt:lpstr>
      <vt:lpstr>LevelVTI</vt:lpstr>
      <vt:lpstr>Distinct longitudinal brain white matter microstructure changes and associated polygenic psychiatric and neurodegenerative disorder risk</vt:lpstr>
      <vt:lpstr>Background</vt:lpstr>
      <vt:lpstr>Goals</vt:lpstr>
      <vt:lpstr>Methods</vt:lpstr>
      <vt:lpstr>Results</vt:lpstr>
      <vt:lpstr>Results</vt:lpstr>
      <vt:lpstr>Results</vt:lpstr>
      <vt:lpstr>Results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Distinct longitudinal brain white matter microstructure changes and associated polygenic psychiatric and neurodegenerative disorder risk</dc:title>
  <dc:creator>Max Korbmacher</dc:creator>
  <cp:lastModifiedBy>Max Korbmacher</cp:lastModifiedBy>
  <cp:revision>8</cp:revision>
  <dcterms:created xsi:type="dcterms:W3CDTF">2024-04-05T11:10:39Z</dcterms:created>
  <dcterms:modified xsi:type="dcterms:W3CDTF">2024-04-05T23:42:46Z</dcterms:modified>
</cp:coreProperties>
</file>