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69"/>
  </p:normalViewPr>
  <p:slideViewPr>
    <p:cSldViewPr snapToGrid="0">
      <p:cViewPr>
        <p:scale>
          <a:sx n="82" d="100"/>
          <a:sy n="82" d="100"/>
        </p:scale>
        <p:origin x="68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9D23C-C658-214C-B1CD-5385FE8FDFEB}" type="datetimeFigureOut">
              <a:rPr lang="en-NO" smtClean="0"/>
              <a:t>06/04/2024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C30D7-92C0-2C4F-8FBE-3A17E1C84F1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7154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C30D7-92C0-2C4F-8FBE-3A17E1C84F17}" type="slidenum">
              <a:rPr lang="en-NO" smtClean="0"/>
              <a:t>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4996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1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8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8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5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62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9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17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0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7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22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art of brain">
            <a:extLst>
              <a:ext uri="{FF2B5EF4-FFF2-40B4-BE49-F238E27FC236}">
                <a16:creationId xmlns:a16="http://schemas.microsoft.com/office/drawing/2014/main" id="{2F499635-27D5-9017-E1CD-AB46D70B71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86AC38-91D4-F1B5-FF7A-924EA1E90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400" dirty="0">
                <a:solidFill>
                  <a:srgbClr val="FFFFFF"/>
                </a:solidFill>
              </a:rPr>
              <a:t>Brain asymmetries from midlife to old adulthood and hemispheric brain age</a:t>
            </a:r>
            <a:endParaRPr lang="en-NO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06F38-2AC2-09D8-151F-061A63D85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475" y="4201721"/>
            <a:ext cx="3946173" cy="1949813"/>
          </a:xfrm>
        </p:spPr>
        <p:txBody>
          <a:bodyPr anchor="b">
            <a:normAutofit/>
          </a:bodyPr>
          <a:lstStyle/>
          <a:p>
            <a:pPr algn="r"/>
            <a:r>
              <a:rPr lang="en-NO" dirty="0">
                <a:solidFill>
                  <a:srgbClr val="FFFFFF"/>
                </a:solidFill>
              </a:rPr>
              <a:t>Max Korbmacher</a:t>
            </a:r>
          </a:p>
          <a:p>
            <a:pPr algn="r"/>
            <a:r>
              <a:rPr lang="en-NO" dirty="0">
                <a:solidFill>
                  <a:srgbClr val="FFFFFF"/>
                </a:solidFill>
              </a:rPr>
              <a:t>Western Norway Unicersity of Applied Science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5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14B8-CFDE-6505-D4F1-7724241C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382171"/>
          </a:xfrm>
        </p:spPr>
        <p:txBody>
          <a:bodyPr/>
          <a:lstStyle/>
          <a:p>
            <a:r>
              <a:rPr lang="en-NO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F676-510A-52EC-C6C9-1EFC95AD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61616"/>
            <a:ext cx="10506991" cy="3599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Brain asymmetries are relevant for multiple brain functions, and potentially useful to examine disorders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There are no systematic multimodal magnetic resonance informed mappings of laterality and ageing effects</a:t>
            </a:r>
          </a:p>
        </p:txBody>
      </p:sp>
    </p:spTree>
    <p:extLst>
      <p:ext uri="{BB962C8B-B14F-4D97-AF65-F5344CB8AC3E}">
        <p14:creationId xmlns:p14="http://schemas.microsoft.com/office/powerpoint/2010/main" val="319893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14B8-CFDE-6505-D4F1-7724241C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382171"/>
          </a:xfrm>
        </p:spPr>
        <p:txBody>
          <a:bodyPr/>
          <a:lstStyle/>
          <a:p>
            <a:r>
              <a:rPr lang="en-NO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F676-510A-52EC-C6C9-1EFC95AD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61616"/>
            <a:ext cx="10506991" cy="3599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Map laterality from adulthood to senescence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Map age associations of laterality</a:t>
            </a:r>
          </a:p>
          <a:p>
            <a:pPr marL="1028700" lvl="1" indent="-342900"/>
            <a:r>
              <a:rPr lang="en-GB" dirty="0"/>
              <a:t>Feature level</a:t>
            </a:r>
          </a:p>
          <a:p>
            <a:pPr marL="1028700" lvl="1" indent="-342900"/>
            <a:r>
              <a:rPr lang="en-GB" dirty="0"/>
              <a:t>Brain age predicted from single hemispheres = hemispheric brain age (HBA)</a:t>
            </a:r>
          </a:p>
        </p:txBody>
      </p:sp>
    </p:spTree>
    <p:extLst>
      <p:ext uri="{BB962C8B-B14F-4D97-AF65-F5344CB8AC3E}">
        <p14:creationId xmlns:p14="http://schemas.microsoft.com/office/powerpoint/2010/main" val="116714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14B8-CFDE-6505-D4F1-7724241C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382171"/>
          </a:xfrm>
        </p:spPr>
        <p:txBody>
          <a:bodyPr/>
          <a:lstStyle/>
          <a:p>
            <a:r>
              <a:rPr lang="en-NO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F676-510A-52EC-C6C9-1EFC95AD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61616"/>
            <a:ext cx="10506991" cy="3599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UK Biobank sample (cross sectional N = </a:t>
            </a:r>
            <a:r>
              <a:rPr lang="en-NO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48,040)</a:t>
            </a:r>
            <a:endParaRPr lang="en-GB" dirty="0"/>
          </a:p>
          <a:p>
            <a:pPr marL="1028700" lvl="1" indent="-342900"/>
            <a:r>
              <a:rPr lang="en-GB" dirty="0"/>
              <a:t>D</a:t>
            </a:r>
            <a:r>
              <a:rPr lang="en-NO" dirty="0"/>
              <a:t>iffusion M</a:t>
            </a:r>
            <a:r>
              <a:rPr lang="en-GB" dirty="0"/>
              <a:t>RI / white matter microstructure regional features</a:t>
            </a:r>
          </a:p>
          <a:p>
            <a:pPr marL="1028700" lvl="1" indent="-342900"/>
            <a:r>
              <a:rPr lang="en-GB" dirty="0"/>
              <a:t>T1-weighted / thickness, area, volume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O" dirty="0"/>
              <a:t>Freesurfer for T1-weighted reconstruction, FSL TBSS for diffusion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dirty="0"/>
              <a:t>Brain age and region-by-region linear </a:t>
            </a:r>
            <a:r>
              <a:rPr lang="nb-NO" dirty="0" err="1"/>
              <a:t>models</a:t>
            </a:r>
            <a:endParaRPr lang="en-GB" dirty="0"/>
          </a:p>
        </p:txBody>
      </p:sp>
      <p:pic>
        <p:nvPicPr>
          <p:cNvPr id="1026" name="Picture 2" descr="UK Biobank &amp; DNAnexus – Amazon Web Services (AWS)">
            <a:extLst>
              <a:ext uri="{FF2B5EF4-FFF2-40B4-BE49-F238E27FC236}">
                <a16:creationId xmlns:a16="http://schemas.microsoft.com/office/drawing/2014/main" id="{449A7E17-FB20-DA1E-5F0F-401105E6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449" y="5006502"/>
            <a:ext cx="1900946" cy="126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98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14B8-CFDE-6505-D4F1-7724241C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382171"/>
          </a:xfrm>
        </p:spPr>
        <p:txBody>
          <a:bodyPr/>
          <a:lstStyle/>
          <a:p>
            <a:r>
              <a:rPr lang="en-NO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F676-510A-52EC-C6C9-1EFC95AD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61616"/>
            <a:ext cx="10506991" cy="3599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Asymmetric regional grey and white matter metrics, higher later in life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1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H</a:t>
            </a:r>
            <a:r>
              <a:rPr lang="en-GB" b="0" i="1" u="none" strike="noStrike" dirty="0">
                <a:solidFill>
                  <a:srgbClr val="222222"/>
                </a:solidFill>
                <a:effectLst/>
                <a:latin typeface="Harding"/>
              </a:rPr>
              <a:t>emispheric brain age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 (HBA) </a:t>
            </a:r>
          </a:p>
          <a:p>
            <a:pPr marL="1028700" lvl="1" indent="-342900"/>
            <a:r>
              <a:rPr lang="en-GB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Performance was concordant to conventional brain age predictions using metrics from both hemispheres</a:t>
            </a:r>
          </a:p>
          <a:p>
            <a:pPr marL="1028700" lvl="1" indent="-342900"/>
            <a:r>
              <a:rPr lang="en-GB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Yet, HBA offers supplemental general marker of brain asymmetry when setting left/right HBA into relationship with each other. </a:t>
            </a:r>
          </a:p>
          <a:p>
            <a:pPr marL="1028700" lvl="1" indent="-342900"/>
            <a:r>
              <a:rPr lang="en-GB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In contrast to WM brain asymmetries, left/right discrepancies in HBA are lower at higher ages.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90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14B8-CFDE-6505-D4F1-7724241C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382171"/>
          </a:xfrm>
        </p:spPr>
        <p:txBody>
          <a:bodyPr/>
          <a:lstStyle/>
          <a:p>
            <a:r>
              <a:rPr lang="en-NO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F676-510A-52EC-C6C9-1EFC95AD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61616"/>
            <a:ext cx="10506991" cy="3599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u="none" strike="noStrike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Asymmetric regional grey and white matter metrics, higher later in life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1" u="none" strike="noStrike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H</a:t>
            </a:r>
            <a:r>
              <a:rPr lang="en-GB" b="0" i="1" u="none" strike="noStrike">
                <a:solidFill>
                  <a:srgbClr val="222222"/>
                </a:solidFill>
                <a:effectLst/>
                <a:latin typeface="Harding"/>
              </a:rPr>
              <a:t>emispheric brain age</a:t>
            </a:r>
            <a:r>
              <a:rPr lang="en-GB" b="0" i="0" u="none" strike="noStrike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 (HBA) </a:t>
            </a:r>
          </a:p>
          <a:p>
            <a:pPr marL="1028700" lvl="1" indent="-342900"/>
            <a:r>
              <a:rPr lang="en-GB" b="0" i="0" u="none" strike="noStrike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Performance was concordant to conventional brain age predictions using metrics from both hemispheres</a:t>
            </a:r>
          </a:p>
          <a:p>
            <a:pPr marL="1028700" lvl="1" indent="-342900"/>
            <a:r>
              <a:rPr lang="en-GB" b="0" i="0" u="none" strike="noStrike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Yet, HBA offers supplemental general marker of brain asymmetry when setting left/right HBA into relationship with each other. </a:t>
            </a:r>
          </a:p>
          <a:p>
            <a:pPr marL="1028700" lvl="1" indent="-342900"/>
            <a:r>
              <a:rPr lang="en-GB" b="0" i="0" u="none" strike="noStrike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In contrast to WM brain asymmetries, left/right discrepancies in HBA are lower at higher ages.</a:t>
            </a:r>
            <a:endParaRPr lang="en-GB" dirty="0"/>
          </a:p>
        </p:txBody>
      </p:sp>
      <p:pic>
        <p:nvPicPr>
          <p:cNvPr id="9218" name="Picture 2" descr="Fig. 2">
            <a:extLst>
              <a:ext uri="{FF2B5EF4-FFF2-40B4-BE49-F238E27FC236}">
                <a16:creationId xmlns:a16="http://schemas.microsoft.com/office/drawing/2014/main" id="{76CB3270-FFDA-9C4B-8835-B02162E69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293" y="0"/>
            <a:ext cx="74914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50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14B8-CFDE-6505-D4F1-7724241C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382171"/>
          </a:xfrm>
        </p:spPr>
        <p:txBody>
          <a:bodyPr/>
          <a:lstStyle/>
          <a:p>
            <a:r>
              <a:rPr lang="en-NO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F676-510A-52EC-C6C9-1EFC95AD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61616"/>
            <a:ext cx="10506991" cy="3599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Asymmetric regional grey and white matter metrics, higher later in life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1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H</a:t>
            </a:r>
            <a:r>
              <a:rPr lang="en-GB" b="0" i="1" u="none" strike="noStrike" dirty="0">
                <a:solidFill>
                  <a:srgbClr val="222222"/>
                </a:solidFill>
                <a:effectLst/>
                <a:latin typeface="Harding"/>
              </a:rPr>
              <a:t>emispheric brain age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 (HBA) </a:t>
            </a:r>
          </a:p>
          <a:p>
            <a:pPr marL="1028700" lvl="1" indent="-342900"/>
            <a:r>
              <a:rPr lang="en-GB" b="1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Performance was concordant to conventional brain age predictions using metrics from both hemispheres</a:t>
            </a:r>
          </a:p>
          <a:p>
            <a:pPr marL="1028700" lvl="1" indent="-342900"/>
            <a:r>
              <a:rPr lang="en-GB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Yet, HBA offers supplemental general marker of brain asymmetry when setting left/right HBA into relationship with each other. </a:t>
            </a:r>
          </a:p>
          <a:p>
            <a:pPr marL="1028700" lvl="1" indent="-342900"/>
            <a:r>
              <a:rPr lang="en-GB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In contrast to WM brain asymmetries, left/right discrepancies in HBA are lower at higher ages.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751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14B8-CFDE-6505-D4F1-7724241C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382171"/>
          </a:xfrm>
        </p:spPr>
        <p:txBody>
          <a:bodyPr/>
          <a:lstStyle/>
          <a:p>
            <a:r>
              <a:rPr lang="en-NO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F676-510A-52EC-C6C9-1EFC95AD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61616"/>
            <a:ext cx="10506991" cy="3599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Asymmetric regional grey and white matter metrics, higher later in life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1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H</a:t>
            </a:r>
            <a:r>
              <a:rPr lang="en-GB" b="0" i="1" u="none" strike="noStrike" dirty="0">
                <a:solidFill>
                  <a:srgbClr val="222222"/>
                </a:solidFill>
                <a:effectLst/>
                <a:latin typeface="Harding"/>
              </a:rPr>
              <a:t>emispheric brain age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 (HBA) </a:t>
            </a:r>
          </a:p>
          <a:p>
            <a:pPr marL="1028700" lvl="1" indent="-342900"/>
            <a:r>
              <a:rPr lang="en-GB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Performance was concordant to conventional brain age predictions using metrics from both hemispheres</a:t>
            </a:r>
          </a:p>
          <a:p>
            <a:pPr marL="1028700" lvl="1" indent="-342900"/>
            <a:r>
              <a:rPr lang="en-GB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Yet, HBA offers supplemental general marker of brain asymmetry when setting left/right HBA into relationship with each other. </a:t>
            </a:r>
          </a:p>
          <a:p>
            <a:pPr marL="1028700" lvl="1" indent="-342900"/>
            <a:r>
              <a:rPr lang="en-GB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In contrast to WM brain asymmetries, left/right discrepancies in HBA are lower at higher ages.</a:t>
            </a:r>
            <a:endParaRPr lang="en-GB" dirty="0"/>
          </a:p>
        </p:txBody>
      </p:sp>
      <p:pic>
        <p:nvPicPr>
          <p:cNvPr id="11266" name="Picture 2" descr="Fig. 3">
            <a:extLst>
              <a:ext uri="{FF2B5EF4-FFF2-40B4-BE49-F238E27FC236}">
                <a16:creationId xmlns:a16="http://schemas.microsoft.com/office/drawing/2014/main" id="{767E22B9-0186-D35A-8494-740AB977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187"/>
            <a:ext cx="12192000" cy="639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27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14B8-CFDE-6505-D4F1-7724241C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382171"/>
          </a:xfrm>
        </p:spPr>
        <p:txBody>
          <a:bodyPr/>
          <a:lstStyle/>
          <a:p>
            <a:r>
              <a:rPr lang="en-NO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F676-510A-52EC-C6C9-1EFC95AD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61616"/>
            <a:ext cx="10506991" cy="3599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Asymmetric regional grey and white matter metrics, higher later in life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1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H</a:t>
            </a:r>
            <a:r>
              <a:rPr lang="en-GB" b="0" i="1" u="none" strike="noStrike" dirty="0">
                <a:solidFill>
                  <a:srgbClr val="222222"/>
                </a:solidFill>
                <a:effectLst/>
                <a:latin typeface="Harding"/>
              </a:rPr>
              <a:t>emispheric brain age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 (HBA) </a:t>
            </a:r>
          </a:p>
          <a:p>
            <a:pPr marL="1028700" lvl="1" indent="-342900"/>
            <a:r>
              <a:rPr lang="en-GB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Performance was concordant to conventional brain age predictions using metrics from both hemispheres</a:t>
            </a:r>
          </a:p>
          <a:p>
            <a:pPr marL="1028700" lvl="1" indent="-342900"/>
            <a:r>
              <a:rPr lang="en-GB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Yet, HBA offers supplemental general marker of brain asymmetry when setting left/right HBA into relationship with each other. </a:t>
            </a:r>
          </a:p>
          <a:p>
            <a:pPr marL="1028700" lvl="1" indent="-342900"/>
            <a:r>
              <a:rPr lang="en-GB" b="0" i="0" u="none" strike="noStrike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In contrast to WM brain asymmetries, left/right discrepancies in HBA are lower at higher ages.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65107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RegularSeedRightStep">
      <a:dk1>
        <a:srgbClr val="000000"/>
      </a:dk1>
      <a:lt1>
        <a:srgbClr val="FFFFFF"/>
      </a:lt1>
      <a:dk2>
        <a:srgbClr val="412425"/>
      </a:dk2>
      <a:lt2>
        <a:srgbClr val="E2E8E8"/>
      </a:lt2>
      <a:accent1>
        <a:srgbClr val="C34D4F"/>
      </a:accent1>
      <a:accent2>
        <a:srgbClr val="B16A3B"/>
      </a:accent2>
      <a:accent3>
        <a:srgbClr val="B7A248"/>
      </a:accent3>
      <a:accent4>
        <a:srgbClr val="93AE3A"/>
      </a:accent4>
      <a:accent5>
        <a:srgbClr val="6DB547"/>
      </a:accent5>
      <a:accent6>
        <a:srgbClr val="3BB143"/>
      </a:accent6>
      <a:hlink>
        <a:srgbClr val="309190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765</TotalTime>
  <Words>487</Words>
  <Application>Microsoft Macintosh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Harding</vt:lpstr>
      <vt:lpstr>Seaford</vt:lpstr>
      <vt:lpstr>LevelVTI</vt:lpstr>
      <vt:lpstr>Brain asymmetries from midlife to old adulthood and hemispheric brain age</vt:lpstr>
      <vt:lpstr>Background</vt:lpstr>
      <vt:lpstr>Goals</vt:lpstr>
      <vt:lpstr>Methods</vt:lpstr>
      <vt:lpstr>Results</vt:lpstr>
      <vt:lpstr>Results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Distinct longitudinal brain white matter microstructure changes and associated polygenic psychiatric and neurodegenerative disorder risk</dc:title>
  <dc:creator>Max Korbmacher</dc:creator>
  <cp:lastModifiedBy>Max Korbmacher</cp:lastModifiedBy>
  <cp:revision>16</cp:revision>
  <dcterms:created xsi:type="dcterms:W3CDTF">2024-04-05T11:10:39Z</dcterms:created>
  <dcterms:modified xsi:type="dcterms:W3CDTF">2024-04-05T23:56:08Z</dcterms:modified>
</cp:coreProperties>
</file>