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78"/>
  </p:normalViewPr>
  <p:slideViewPr>
    <p:cSldViewPr snapToGrid="0">
      <p:cViewPr varScale="1">
        <p:scale>
          <a:sx n="196" d="100"/>
          <a:sy n="196" d="100"/>
        </p:scale>
        <p:origin x="19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14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86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8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5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10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627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178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07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72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4/5/24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4/5/24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22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art of brain">
            <a:extLst>
              <a:ext uri="{FF2B5EF4-FFF2-40B4-BE49-F238E27FC236}">
                <a16:creationId xmlns:a16="http://schemas.microsoft.com/office/drawing/2014/main" id="{2F499635-27D5-9017-E1CD-AB46D70B71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86AC38-91D4-F1B5-FF7A-924EA1E90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732032"/>
            <a:ext cx="6900839" cy="2736390"/>
          </a:xfrm>
        </p:spPr>
        <p:txBody>
          <a:bodyPr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4400" dirty="0">
                <a:solidFill>
                  <a:srgbClr val="FFFFFF"/>
                </a:solidFill>
              </a:rPr>
              <a:t>Distinct longitudinal brain white matter microstructure changes and associated polygenic psychiatric and neurodegenerative disorder risk</a:t>
            </a:r>
            <a:endParaRPr lang="en-NO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06F38-2AC2-09D8-151F-061A63D85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6475" y="4201721"/>
            <a:ext cx="3946173" cy="1949813"/>
          </a:xfrm>
        </p:spPr>
        <p:txBody>
          <a:bodyPr anchor="b">
            <a:normAutofit/>
          </a:bodyPr>
          <a:lstStyle/>
          <a:p>
            <a:pPr algn="r"/>
            <a:r>
              <a:rPr lang="en-NO" dirty="0">
                <a:solidFill>
                  <a:srgbClr val="FFFFFF"/>
                </a:solidFill>
              </a:rPr>
              <a:t>Max Korbmacher</a:t>
            </a:r>
          </a:p>
          <a:p>
            <a:pPr algn="r"/>
            <a:r>
              <a:rPr lang="en-NO" dirty="0">
                <a:solidFill>
                  <a:srgbClr val="FFFFFF"/>
                </a:solidFill>
              </a:rPr>
              <a:t>Western Norway Unicersity of Applied Science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5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4B8-CFDE-6505-D4F1-7724241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2171"/>
          </a:xfrm>
        </p:spPr>
        <p:txBody>
          <a:bodyPr/>
          <a:lstStyle/>
          <a:p>
            <a:r>
              <a:rPr lang="en-NO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676-510A-52EC-C6C9-1EFC95AD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61616"/>
            <a:ext cx="10506991" cy="3599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UK Biobank sample (longitudinal N = 2,329; independent cross-sectional N = 31,056)</a:t>
            </a:r>
          </a:p>
          <a:p>
            <a:pPr marL="1028700" lvl="1" indent="-342900"/>
            <a:r>
              <a:rPr lang="en-GB" dirty="0"/>
              <a:t>D</a:t>
            </a:r>
            <a:r>
              <a:rPr lang="en-NO" dirty="0"/>
              <a:t>iffusion M</a:t>
            </a:r>
            <a:r>
              <a:rPr lang="en-GB" dirty="0"/>
              <a:t>RI</a:t>
            </a:r>
          </a:p>
          <a:p>
            <a:pPr marL="1028700" lvl="1" indent="-342900"/>
            <a:r>
              <a:rPr lang="en-GB" dirty="0"/>
              <a:t>Polygenic risk 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O" dirty="0"/>
              <a:t>Tract-based spatial statistics, on various white matter microstructure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O" dirty="0"/>
              <a:t>Analyses from t</a:t>
            </a:r>
            <a:r>
              <a:rPr lang="en-GB" dirty="0"/>
              <a:t>he</a:t>
            </a:r>
            <a:r>
              <a:rPr lang="en-NO" dirty="0"/>
              <a:t> voxel to the whole brain level</a:t>
            </a:r>
            <a:endParaRPr lang="en-GB" dirty="0"/>
          </a:p>
        </p:txBody>
      </p:sp>
      <p:pic>
        <p:nvPicPr>
          <p:cNvPr id="1026" name="Picture 2" descr="UK Biobank &amp; DNAnexus – Amazon Web Services (AWS)">
            <a:extLst>
              <a:ext uri="{FF2B5EF4-FFF2-40B4-BE49-F238E27FC236}">
                <a16:creationId xmlns:a16="http://schemas.microsoft.com/office/drawing/2014/main" id="{449A7E17-FB20-DA1E-5F0F-401105E6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449" y="5006502"/>
            <a:ext cx="1900946" cy="126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93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14B8-CFDE-6505-D4F1-7724241C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1382171"/>
          </a:xfrm>
        </p:spPr>
        <p:txBody>
          <a:bodyPr/>
          <a:lstStyle/>
          <a:p>
            <a:r>
              <a:rPr lang="en-NO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1F676-510A-52EC-C6C9-1EFC95AD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561616"/>
            <a:ext cx="10506991" cy="359923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Longitudinal trends confirm cross-sectional investigations </a:t>
            </a:r>
          </a:p>
          <a:p>
            <a:pPr marL="1028700" lvl="1" indent="-342900"/>
            <a:r>
              <a:rPr lang="en-GB" dirty="0"/>
              <a:t>single and multi-compartment fractional anisotropy, intra-axonal water fraction, and kurtosis metrics decrease with age</a:t>
            </a:r>
          </a:p>
          <a:p>
            <a:pPr marL="1028700" lvl="1" indent="-342900"/>
            <a:r>
              <a:rPr lang="en-GB" dirty="0"/>
              <a:t>diffusivity metrics, and free water increased with 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White matter degradation accelerates at higher 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Polygenicity of disorders is weakly related with the annual rated of regional white matter change &amp; cross-sectional white matter</a:t>
            </a:r>
          </a:p>
          <a:p>
            <a:pPr algn="ctr"/>
            <a:r>
              <a:rPr lang="en-GB" b="1" i="1" dirty="0"/>
              <a:t>Join me </a:t>
            </a:r>
            <a:r>
              <a:rPr lang="en-GB" b="1" i="1"/>
              <a:t>at poster </a:t>
            </a:r>
            <a:r>
              <a:rPr lang="en-GB" b="1" i="1" dirty="0"/>
              <a:t>#0115</a:t>
            </a:r>
          </a:p>
        </p:txBody>
      </p:sp>
    </p:spTree>
    <p:extLst>
      <p:ext uri="{BB962C8B-B14F-4D97-AF65-F5344CB8AC3E}">
        <p14:creationId xmlns:p14="http://schemas.microsoft.com/office/powerpoint/2010/main" val="153990818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RegularSeedRightStep">
      <a:dk1>
        <a:srgbClr val="000000"/>
      </a:dk1>
      <a:lt1>
        <a:srgbClr val="FFFFFF"/>
      </a:lt1>
      <a:dk2>
        <a:srgbClr val="412425"/>
      </a:dk2>
      <a:lt2>
        <a:srgbClr val="E2E8E8"/>
      </a:lt2>
      <a:accent1>
        <a:srgbClr val="C34D4F"/>
      </a:accent1>
      <a:accent2>
        <a:srgbClr val="B16A3B"/>
      </a:accent2>
      <a:accent3>
        <a:srgbClr val="B7A248"/>
      </a:accent3>
      <a:accent4>
        <a:srgbClr val="93AE3A"/>
      </a:accent4>
      <a:accent5>
        <a:srgbClr val="6DB547"/>
      </a:accent5>
      <a:accent6>
        <a:srgbClr val="3BB143"/>
      </a:accent6>
      <a:hlink>
        <a:srgbClr val="30919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</TotalTime>
  <Words>129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Seaford</vt:lpstr>
      <vt:lpstr>LevelVTI</vt:lpstr>
      <vt:lpstr>Distinct longitudinal brain white matter microstructure changes and associated polygenic psychiatric and neurodegenerative disorder risk</vt:lpstr>
      <vt:lpstr>Methods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Distinct longitudinal brain white matter microstructure changes and associated polygenic psychiatric and neurodegenerative disorder risk</dc:title>
  <dc:creator>Max Korbmacher</dc:creator>
  <cp:lastModifiedBy>Max Korbmacher</cp:lastModifiedBy>
  <cp:revision>4</cp:revision>
  <dcterms:created xsi:type="dcterms:W3CDTF">2024-04-05T11:10:39Z</dcterms:created>
  <dcterms:modified xsi:type="dcterms:W3CDTF">2024-04-05T13:05:17Z</dcterms:modified>
</cp:coreProperties>
</file>